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257" r:id="rId4"/>
    <p:sldId id="258" r:id="rId5"/>
    <p:sldId id="265" r:id="rId6"/>
    <p:sldId id="264" r:id="rId7"/>
    <p:sldId id="361" r:id="rId8"/>
    <p:sldId id="262" r:id="rId9"/>
    <p:sldId id="261" r:id="rId10"/>
    <p:sldId id="365" r:id="rId11"/>
    <p:sldId id="260" r:id="rId12"/>
    <p:sldId id="272" r:id="rId13"/>
    <p:sldId id="273" r:id="rId15"/>
    <p:sldId id="274" r:id="rId16"/>
    <p:sldId id="275" r:id="rId17"/>
    <p:sldId id="276" r:id="rId18"/>
    <p:sldId id="277" r:id="rId19"/>
    <p:sldId id="278" r:id="rId20"/>
    <p:sldId id="279" r:id="rId21"/>
    <p:sldId id="280" r:id="rId22"/>
    <p:sldId id="282" r:id="rId23"/>
    <p:sldId id="281" r:id="rId24"/>
    <p:sldId id="457" r:id="rId25"/>
    <p:sldId id="458" r:id="rId26"/>
    <p:sldId id="459" r:id="rId27"/>
    <p:sldId id="460" r:id="rId28"/>
    <p:sldId id="461" r:id="rId29"/>
    <p:sldId id="283" r:id="rId30"/>
    <p:sldId id="284" r:id="rId31"/>
    <p:sldId id="285" r:id="rId32"/>
    <p:sldId id="286" r:id="rId33"/>
    <p:sldId id="287" r:id="rId34"/>
    <p:sldId id="288" r:id="rId35"/>
    <p:sldId id="289" r:id="rId36"/>
    <p:sldId id="463" r:id="rId37"/>
    <p:sldId id="464"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542" r:id="rId54"/>
    <p:sldId id="543" r:id="rId55"/>
    <p:sldId id="544" r:id="rId56"/>
    <p:sldId id="545" r:id="rId57"/>
    <p:sldId id="546" r:id="rId58"/>
    <p:sldId id="547" r:id="rId59"/>
    <p:sldId id="548" r:id="rId60"/>
    <p:sldId id="549" r:id="rId61"/>
    <p:sldId id="550" r:id="rId62"/>
    <p:sldId id="551" r:id="rId63"/>
    <p:sldId id="552" r:id="rId64"/>
    <p:sldId id="555" r:id="rId65"/>
    <p:sldId id="553" r:id="rId66"/>
    <p:sldId id="556" r:id="rId67"/>
    <p:sldId id="557" r:id="rId68"/>
    <p:sldId id="558" r:id="rId69"/>
    <p:sldId id="559" r:id="rId70"/>
    <p:sldId id="560" r:id="rId71"/>
    <p:sldId id="305" r:id="rId72"/>
    <p:sldId id="306" r:id="rId73"/>
    <p:sldId id="307" r:id="rId74"/>
    <p:sldId id="308" r:id="rId75"/>
    <p:sldId id="309" r:id="rId76"/>
    <p:sldId id="310" r:id="rId77"/>
    <p:sldId id="311" r:id="rId78"/>
    <p:sldId id="312" r:id="rId79"/>
    <p:sldId id="313" r:id="rId80"/>
    <p:sldId id="314" r:id="rId81"/>
    <p:sldId id="320" r:id="rId82"/>
    <p:sldId id="321" r:id="rId83"/>
    <p:sldId id="322" r:id="rId84"/>
    <p:sldId id="328" r:id="rId85"/>
    <p:sldId id="329" r:id="rId86"/>
    <p:sldId id="331" r:id="rId87"/>
    <p:sldId id="330" r:id="rId88"/>
    <p:sldId id="619" r:id="rId89"/>
    <p:sldId id="332" r:id="rId90"/>
    <p:sldId id="333" r:id="rId91"/>
    <p:sldId id="334" r:id="rId92"/>
    <p:sldId id="621" r:id="rId93"/>
    <p:sldId id="620" r:id="rId94"/>
    <p:sldId id="622" r:id="rId95"/>
    <p:sldId id="335" r:id="rId96"/>
    <p:sldId id="623" r:id="rId97"/>
    <p:sldId id="625" r:id="rId98"/>
    <p:sldId id="624" r:id="rId99"/>
    <p:sldId id="336" r:id="rId100"/>
    <p:sldId id="337" r:id="rId101"/>
    <p:sldId id="338" r:id="rId102"/>
    <p:sldId id="341" r:id="rId103"/>
    <p:sldId id="342" r:id="rId104"/>
    <p:sldId id="343"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357" r:id="rId119"/>
    <p:sldId id="358" r:id="rId120"/>
    <p:sldId id="628" r:id="rId121"/>
    <p:sldId id="629" r:id="rId122"/>
    <p:sldId id="630" r:id="rId123"/>
    <p:sldId id="631" r:id="rId124"/>
    <p:sldId id="568" r:id="rId125"/>
    <p:sldId id="569" r:id="rId126"/>
    <p:sldId id="633" r:id="rId127"/>
    <p:sldId id="571" r:id="rId128"/>
    <p:sldId id="634" r:id="rId12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anjun"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FFB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61"/>
    <p:restoredTop sz="94736"/>
  </p:normalViewPr>
  <p:slideViewPr>
    <p:cSldViewPr showGuides="1">
      <p:cViewPr varScale="1">
        <p:scale>
          <a:sx n="71" d="100"/>
          <a:sy n="71" d="100"/>
        </p:scale>
        <p:origin x="-114" y="-276"/>
      </p:cViewPr>
      <p:guideLst>
        <p:guide orient="horz" pos="2200"/>
        <p:guide pos="2851"/>
      </p:guideLst>
    </p:cSldViewPr>
  </p:slideViewPr>
  <p:outlineViewPr>
    <p:cViewPr>
      <p:scale>
        <a:sx n="33" d="100"/>
        <a:sy n="33" d="100"/>
      </p:scale>
      <p:origin x="0" y="155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348"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p:txBody>
          <a:bodyPr wrap="square" lIns="91440" tIns="45720" rIns="91440" bIns="45720" anchor="t"/>
          <a:p>
            <a:pPr lvl="0" eaLnBrk="1" hangingPunct="1"/>
            <a:r>
              <a:rPr lang="en-US" altLang="zh-CN" sz="1000" b="1" dirty="0"/>
              <a:t>(1)</a:t>
            </a:r>
            <a:r>
              <a:rPr lang="zh-CN" altLang="en-US" sz="1000" b="1" dirty="0"/>
              <a:t>内存地址计数器</a:t>
            </a:r>
            <a:r>
              <a:rPr lang="zh-CN" altLang="en-US" sz="1000" dirty="0"/>
              <a:t> 用于存放内存中要交换的数据的地址。在</a:t>
            </a:r>
            <a:r>
              <a:rPr lang="en-US" altLang="zh-CN" sz="1000" dirty="0"/>
              <a:t>DMA</a:t>
            </a:r>
            <a:r>
              <a:rPr lang="zh-CN" altLang="en-US" sz="1000" dirty="0"/>
              <a:t>传送前，须通过程序将数据在内存中的起始位置</a:t>
            </a:r>
            <a:r>
              <a:rPr lang="en-US" altLang="zh-CN" sz="1000" dirty="0"/>
              <a:t>(</a:t>
            </a:r>
            <a:r>
              <a:rPr lang="zh-CN" altLang="en-US" sz="1000" dirty="0"/>
              <a:t>首地址</a:t>
            </a:r>
            <a:r>
              <a:rPr lang="en-US" altLang="zh-CN" sz="1000" dirty="0"/>
              <a:t>)</a:t>
            </a:r>
            <a:r>
              <a:rPr lang="zh-CN" altLang="en-US" sz="1000" dirty="0"/>
              <a:t>送到内存地址计数器。而当</a:t>
            </a:r>
            <a:r>
              <a:rPr lang="en-US" altLang="zh-CN" sz="1000" dirty="0"/>
              <a:t>DMA</a:t>
            </a:r>
            <a:r>
              <a:rPr lang="zh-CN" altLang="en-US" sz="1000" dirty="0"/>
              <a:t>传送时，每交换一次数据，将地址计数器加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，从而以增量方式给出内存中要交换的一批数据的地址。 </a:t>
            </a:r>
            <a:endParaRPr lang="zh-CN" altLang="en-US" sz="1000" b="1" dirty="0"/>
          </a:p>
          <a:p>
            <a:pPr lvl="0" eaLnBrk="1" hangingPunct="1"/>
            <a:r>
              <a:rPr lang="en-US" altLang="zh-CN" sz="1000" b="1" dirty="0"/>
              <a:t>(2)</a:t>
            </a:r>
            <a:r>
              <a:rPr lang="zh-CN" altLang="en-US" sz="1000" b="1" dirty="0"/>
              <a:t>字计数器 </a:t>
            </a:r>
            <a:r>
              <a:rPr lang="zh-CN" altLang="en-US" sz="1000" dirty="0"/>
              <a:t>用于记录传送数据块的长度</a:t>
            </a:r>
            <a:r>
              <a:rPr lang="en-US" altLang="zh-CN" sz="1000" dirty="0"/>
              <a:t>(</a:t>
            </a:r>
            <a:r>
              <a:rPr lang="zh-CN" altLang="en-US" sz="1000" dirty="0"/>
              <a:t>多少字数</a:t>
            </a:r>
            <a:r>
              <a:rPr lang="en-US" altLang="zh-CN" sz="1000" dirty="0"/>
              <a:t>)</a:t>
            </a:r>
            <a:r>
              <a:rPr lang="zh-CN" altLang="en-US" sz="1000" dirty="0"/>
              <a:t>。其内容也是在数据传送之前由程序预置，交换的字数通常以补码形式表示。在</a:t>
            </a:r>
            <a:r>
              <a:rPr lang="en-US" altLang="zh-CN" sz="1000" dirty="0"/>
              <a:t>DMA</a:t>
            </a:r>
            <a:r>
              <a:rPr lang="zh-CN" altLang="en-US" sz="1000" dirty="0"/>
              <a:t>传送时，每传送一个字，字计数器就加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en-US" altLang="zh-CN" sz="1000" dirty="0"/>
              <a:t> </a:t>
            </a:r>
            <a:r>
              <a:rPr lang="zh-CN" altLang="en-US" sz="1000" dirty="0"/>
              <a:t>，当计数器溢出即最高位产生进位时，表示这批数据传送完毕，于是引起</a:t>
            </a:r>
            <a:r>
              <a:rPr lang="en-US" altLang="zh-CN" sz="1000" dirty="0"/>
              <a:t>DMA</a:t>
            </a:r>
            <a:r>
              <a:rPr lang="zh-CN" altLang="en-US" sz="1000" dirty="0"/>
              <a:t>控制器向</a:t>
            </a:r>
            <a:r>
              <a:rPr lang="en-US" altLang="zh-CN" sz="1000" dirty="0"/>
              <a:t>CPU</a:t>
            </a:r>
            <a:r>
              <a:rPr lang="zh-CN" altLang="en-US" sz="1000" dirty="0"/>
              <a:t>发中断信号。 </a:t>
            </a:r>
            <a:endParaRPr lang="zh-CN" altLang="en-US" sz="1000" b="1" dirty="0"/>
          </a:p>
          <a:p>
            <a:pPr lvl="0" eaLnBrk="1" hangingPunct="1"/>
            <a:r>
              <a:rPr lang="en-US" altLang="zh-CN" sz="1000" b="1" dirty="0"/>
              <a:t>(3)</a:t>
            </a:r>
            <a:r>
              <a:rPr lang="zh-CN" altLang="en-US" sz="1000" b="1" dirty="0"/>
              <a:t>数据缓冲寄存器</a:t>
            </a:r>
            <a:r>
              <a:rPr lang="zh-CN" altLang="en-US" sz="1000" dirty="0"/>
              <a:t> 用于暂存每次传送的数据</a:t>
            </a:r>
            <a:r>
              <a:rPr lang="en-US" altLang="zh-CN" sz="1000" dirty="0"/>
              <a:t>(</a:t>
            </a:r>
            <a:r>
              <a:rPr lang="zh-CN" altLang="en-US" sz="1000" dirty="0"/>
              <a:t>一个字</a:t>
            </a:r>
            <a:r>
              <a:rPr lang="en-US" altLang="zh-CN" sz="1000" dirty="0"/>
              <a:t>)</a:t>
            </a:r>
            <a:r>
              <a:rPr lang="zh-CN" altLang="en-US" sz="1000" dirty="0"/>
              <a:t>。当输入时，由设备</a:t>
            </a:r>
            <a:r>
              <a:rPr lang="en-US" altLang="zh-CN" sz="1000" dirty="0"/>
              <a:t>(</a:t>
            </a:r>
            <a:r>
              <a:rPr lang="zh-CN" altLang="en-US" sz="1000" dirty="0"/>
              <a:t>如磁盘</a:t>
            </a:r>
            <a:r>
              <a:rPr lang="en-US" altLang="zh-CN" sz="1000" dirty="0"/>
              <a:t>)</a:t>
            </a:r>
            <a:r>
              <a:rPr lang="zh-CN" altLang="en-US" sz="1000" dirty="0"/>
              <a:t>送往数据缓冲寄存器，再由缓冲寄存器通过数据总线送到内存。反之，输出时，由内存通过数据总线送到数据缓冲寄存器，然后再送到设备。 </a:t>
            </a:r>
            <a:endParaRPr lang="zh-CN" altLang="en-US" sz="1000" b="1" dirty="0"/>
          </a:p>
          <a:p>
            <a:pPr lvl="0" eaLnBrk="1" hangingPunct="1"/>
            <a:r>
              <a:rPr lang="en-US" altLang="zh-CN" sz="1000" b="1" dirty="0"/>
              <a:t>(4)</a:t>
            </a:r>
            <a:r>
              <a:rPr lang="en-US" altLang="zh-CN" sz="1000" b="1" dirty="0">
                <a:latin typeface="Arial" panose="020B0604020202020204" pitchFamily="34" charset="0"/>
              </a:rPr>
              <a:t>“</a:t>
            </a:r>
            <a:r>
              <a:rPr lang="en-US" altLang="zh-CN" sz="1000" b="1" dirty="0"/>
              <a:t>DMA</a:t>
            </a:r>
            <a:r>
              <a:rPr lang="zh-CN" altLang="en-US" sz="1000" b="1" dirty="0"/>
              <a:t>请求</a:t>
            </a:r>
            <a:r>
              <a:rPr lang="zh-CN" altLang="en-US" sz="1000" b="1" dirty="0">
                <a:latin typeface="Arial" panose="020B0604020202020204" pitchFamily="34" charset="0"/>
              </a:rPr>
              <a:t>”</a:t>
            </a:r>
            <a:r>
              <a:rPr lang="zh-CN" altLang="en-US" sz="1000" b="1" dirty="0"/>
              <a:t>标志 </a:t>
            </a:r>
            <a:r>
              <a:rPr lang="zh-CN" altLang="en-US" sz="1000" dirty="0"/>
              <a:t>每当设备准备好一个数据字后给出一个控制信号，使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 标志置</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。该标志置位后向</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逻辑发出</a:t>
            </a:r>
            <a:r>
              <a:rPr lang="en-US" altLang="zh-CN" sz="1000" dirty="0"/>
              <a:t>DMA</a:t>
            </a:r>
            <a:r>
              <a:rPr lang="zh-CN" altLang="en-US" sz="1000" dirty="0"/>
              <a:t>请求，后者又向</a:t>
            </a:r>
            <a:r>
              <a:rPr lang="en-US" altLang="zh-CN" sz="1000" dirty="0"/>
              <a:t>CPU</a:t>
            </a:r>
            <a:r>
              <a:rPr lang="zh-CN" altLang="en-US" sz="1000" dirty="0"/>
              <a:t>发出总线使用权的请求</a:t>
            </a:r>
            <a:r>
              <a:rPr lang="en-US" altLang="zh-CN" sz="1000" dirty="0"/>
              <a:t>(HOLD)</a:t>
            </a:r>
            <a:r>
              <a:rPr lang="zh-CN" altLang="en-US" sz="1000" dirty="0"/>
              <a:t>，</a:t>
            </a:r>
            <a:r>
              <a:rPr lang="en-US" altLang="zh-CN" sz="1000" dirty="0"/>
              <a:t>CPU</a:t>
            </a:r>
            <a:r>
              <a:rPr lang="zh-CN" altLang="en-US" sz="1000" dirty="0"/>
              <a:t>响应此请求后发回响应信号</a:t>
            </a:r>
            <a:r>
              <a:rPr lang="en-US" altLang="zh-CN" sz="1000" dirty="0"/>
              <a:t>HLDA</a:t>
            </a:r>
            <a:r>
              <a:rPr lang="zh-CN" altLang="en-US" sz="1000" dirty="0"/>
              <a:t>，</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逻辑接收此信号后发出</a:t>
            </a:r>
            <a:r>
              <a:rPr lang="en-US" altLang="zh-CN" sz="1000" dirty="0"/>
              <a:t>DMA</a:t>
            </a:r>
            <a:r>
              <a:rPr lang="zh-CN" altLang="en-US" sz="1000" dirty="0"/>
              <a:t>响应信号，使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标志复位，为交换下一个字做好准备。 </a:t>
            </a:r>
            <a:endParaRPr lang="zh-CN" altLang="en-US" sz="1000" b="1" dirty="0"/>
          </a:p>
          <a:p>
            <a:pPr lvl="0" eaLnBrk="1" hangingPunct="1"/>
            <a:r>
              <a:rPr lang="en-US" altLang="zh-CN" sz="1000" b="1" dirty="0"/>
              <a:t>(5)</a:t>
            </a:r>
            <a:r>
              <a:rPr lang="en-US" altLang="zh-CN" sz="1000" b="1" dirty="0">
                <a:latin typeface="Arial" panose="020B0604020202020204" pitchFamily="34" charset="0"/>
              </a:rPr>
              <a:t>“</a:t>
            </a:r>
            <a:r>
              <a:rPr lang="zh-CN" altLang="en-US" sz="1000" b="1" dirty="0"/>
              <a:t>控制</a:t>
            </a:r>
            <a:r>
              <a:rPr lang="en-US" altLang="zh-CN" sz="1000" b="1" dirty="0"/>
              <a:t>/</a:t>
            </a:r>
            <a:r>
              <a:rPr lang="zh-CN" altLang="en-US" sz="1000" b="1" dirty="0"/>
              <a:t>状态</a:t>
            </a:r>
            <a:r>
              <a:rPr lang="zh-CN" altLang="en-US" sz="1000" b="1" dirty="0">
                <a:latin typeface="Arial" panose="020B0604020202020204" pitchFamily="34" charset="0"/>
              </a:rPr>
              <a:t>”</a:t>
            </a:r>
            <a:r>
              <a:rPr lang="zh-CN" altLang="en-US" sz="1000" b="1" dirty="0"/>
              <a:t>逻辑</a:t>
            </a:r>
            <a:r>
              <a:rPr lang="zh-CN" altLang="en-US" sz="1000" dirty="0"/>
              <a:t> 由控制和时序电路以及状态标志等组成，用于修改内存地址计数器和字计数器，指定传送类型</a:t>
            </a:r>
            <a:r>
              <a:rPr lang="en-US" altLang="zh-CN" sz="1000" dirty="0"/>
              <a:t>(</a:t>
            </a:r>
            <a:r>
              <a:rPr lang="zh-CN" altLang="en-US" sz="1000" dirty="0"/>
              <a:t>输入或输出</a:t>
            </a:r>
            <a:r>
              <a:rPr lang="en-US" altLang="zh-CN" sz="1000" dirty="0"/>
              <a:t>)</a:t>
            </a:r>
            <a:r>
              <a:rPr lang="zh-CN" altLang="en-US" sz="1000" dirty="0"/>
              <a:t>，并对</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信号和</a:t>
            </a:r>
            <a:r>
              <a:rPr lang="en-US" altLang="zh-CN" sz="1000" dirty="0"/>
              <a:t>CPU</a:t>
            </a:r>
            <a:r>
              <a:rPr lang="zh-CN" altLang="en-US" sz="1000" dirty="0"/>
              <a:t>响应信号进行协调和同步。 </a:t>
            </a:r>
            <a:endParaRPr lang="zh-CN" altLang="en-US" sz="1000" b="1" dirty="0"/>
          </a:p>
          <a:p>
            <a:pPr lvl="0" eaLnBrk="1" hangingPunct="1"/>
            <a:r>
              <a:rPr lang="en-US" altLang="zh-CN" sz="1000" b="1" dirty="0"/>
              <a:t>(6)</a:t>
            </a:r>
            <a:r>
              <a:rPr lang="zh-CN" altLang="en-US" sz="1000" b="1" dirty="0"/>
              <a:t>中断机构</a:t>
            </a:r>
            <a:r>
              <a:rPr lang="zh-CN" altLang="en-US" sz="1000" dirty="0"/>
              <a:t> 当字计数器溢出时</a:t>
            </a:r>
            <a:r>
              <a:rPr lang="en-US" altLang="zh-CN" sz="1000" dirty="0"/>
              <a:t>(</a:t>
            </a:r>
            <a:r>
              <a:rPr lang="zh-CN" altLang="en-US" sz="1000" dirty="0"/>
              <a:t>全</a:t>
            </a:r>
            <a:r>
              <a:rPr lang="en-US" altLang="zh-CN" sz="1000" dirty="0"/>
              <a:t>0)</a:t>
            </a:r>
            <a:r>
              <a:rPr lang="zh-CN" altLang="en-US" sz="1000" dirty="0"/>
              <a:t>，意味着一组数据交换完毕，由溢出信号触发中断机构，向</a:t>
            </a:r>
            <a:r>
              <a:rPr lang="en-US" altLang="zh-CN" sz="1000" dirty="0"/>
              <a:t>CPU</a:t>
            </a:r>
            <a:r>
              <a:rPr lang="zh-CN" altLang="en-US" sz="1000" dirty="0"/>
              <a:t>提出中断报告。这里的中断与上一节介绍的</a:t>
            </a:r>
            <a:r>
              <a:rPr lang="en-US" altLang="zh-CN" sz="1000" dirty="0"/>
              <a:t>I/O</a:t>
            </a:r>
            <a:r>
              <a:rPr lang="zh-CN" altLang="en-US" sz="1000" dirty="0"/>
              <a:t>中断所采用的技术相同，但中断的目的不同，前面是为了数据的输入或输出，而这里是为了报告一组数据传送结束。因此它们是</a:t>
            </a:r>
            <a:r>
              <a:rPr lang="en-US" altLang="zh-CN" sz="1000" dirty="0"/>
              <a:t>I/O</a:t>
            </a:r>
            <a:r>
              <a:rPr lang="zh-CN" altLang="en-US" sz="1000" dirty="0"/>
              <a:t>系统中不同的中断事件。 </a:t>
            </a:r>
            <a:endParaRPr lang="zh-CN" altLang="en-US" sz="10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p:txBody>
          <a:bodyPr wrap="square" lIns="91440" tIns="45720" rIns="91440" bIns="45720" anchor="t"/>
          <a:p>
            <a:pPr lvl="0" eaLnBrk="1" hangingPunct="1"/>
            <a:r>
              <a:rPr lang="en-US" altLang="zh-CN" sz="1000" b="1" dirty="0"/>
              <a:t>(1)</a:t>
            </a:r>
            <a:r>
              <a:rPr lang="zh-CN" altLang="en-US" sz="1000" b="1" dirty="0"/>
              <a:t>内存地址计数器</a:t>
            </a:r>
            <a:r>
              <a:rPr lang="zh-CN" altLang="en-US" sz="1000" dirty="0"/>
              <a:t> 用于存放内存中要交换的数据的地址。在</a:t>
            </a:r>
            <a:r>
              <a:rPr lang="en-US" altLang="zh-CN" sz="1000" dirty="0"/>
              <a:t>DMA</a:t>
            </a:r>
            <a:r>
              <a:rPr lang="zh-CN" altLang="en-US" sz="1000" dirty="0"/>
              <a:t>传送前，须通过程序将数据在内存中的起始位置</a:t>
            </a:r>
            <a:r>
              <a:rPr lang="en-US" altLang="zh-CN" sz="1000" dirty="0"/>
              <a:t>(</a:t>
            </a:r>
            <a:r>
              <a:rPr lang="zh-CN" altLang="en-US" sz="1000" dirty="0"/>
              <a:t>首地址</a:t>
            </a:r>
            <a:r>
              <a:rPr lang="en-US" altLang="zh-CN" sz="1000" dirty="0"/>
              <a:t>)</a:t>
            </a:r>
            <a:r>
              <a:rPr lang="zh-CN" altLang="en-US" sz="1000" dirty="0"/>
              <a:t>送到内存地址计数器。而当</a:t>
            </a:r>
            <a:r>
              <a:rPr lang="en-US" altLang="zh-CN" sz="1000" dirty="0"/>
              <a:t>DMA</a:t>
            </a:r>
            <a:r>
              <a:rPr lang="zh-CN" altLang="en-US" sz="1000" dirty="0"/>
              <a:t>传送时，每交换一次数据，将地址计数器加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，从而以增量方式给出内存中要交换的一批数据的地址。 </a:t>
            </a:r>
            <a:endParaRPr lang="zh-CN" altLang="en-US" sz="1000" b="1" dirty="0"/>
          </a:p>
          <a:p>
            <a:pPr lvl="0" eaLnBrk="1" hangingPunct="1"/>
            <a:r>
              <a:rPr lang="en-US" altLang="zh-CN" sz="1000" b="1" dirty="0"/>
              <a:t>(2)</a:t>
            </a:r>
            <a:r>
              <a:rPr lang="zh-CN" altLang="en-US" sz="1000" b="1" dirty="0"/>
              <a:t>字计数器 </a:t>
            </a:r>
            <a:r>
              <a:rPr lang="zh-CN" altLang="en-US" sz="1000" dirty="0"/>
              <a:t>用于记录传送数据块的长度</a:t>
            </a:r>
            <a:r>
              <a:rPr lang="en-US" altLang="zh-CN" sz="1000" dirty="0"/>
              <a:t>(</a:t>
            </a:r>
            <a:r>
              <a:rPr lang="zh-CN" altLang="en-US" sz="1000" dirty="0"/>
              <a:t>多少字数</a:t>
            </a:r>
            <a:r>
              <a:rPr lang="en-US" altLang="zh-CN" sz="1000" dirty="0"/>
              <a:t>)</a:t>
            </a:r>
            <a:r>
              <a:rPr lang="zh-CN" altLang="en-US" sz="1000" dirty="0"/>
              <a:t>。其内容也是在数据传送之前由程序预置，交换的字数通常以补码形式表示。在</a:t>
            </a:r>
            <a:r>
              <a:rPr lang="en-US" altLang="zh-CN" sz="1000" dirty="0"/>
              <a:t>DMA</a:t>
            </a:r>
            <a:r>
              <a:rPr lang="zh-CN" altLang="en-US" sz="1000" dirty="0"/>
              <a:t>传送时，每传送一个字，字计数器就加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en-US" altLang="zh-CN" sz="1000" dirty="0"/>
              <a:t> </a:t>
            </a:r>
            <a:r>
              <a:rPr lang="zh-CN" altLang="en-US" sz="1000" dirty="0"/>
              <a:t>，当计数器溢出即最高位产生进位时，表示这批数据传送完毕，于是引起</a:t>
            </a:r>
            <a:r>
              <a:rPr lang="en-US" altLang="zh-CN" sz="1000" dirty="0"/>
              <a:t>DMA</a:t>
            </a:r>
            <a:r>
              <a:rPr lang="zh-CN" altLang="en-US" sz="1000" dirty="0"/>
              <a:t>控制器向</a:t>
            </a:r>
            <a:r>
              <a:rPr lang="en-US" altLang="zh-CN" sz="1000" dirty="0"/>
              <a:t>CPU</a:t>
            </a:r>
            <a:r>
              <a:rPr lang="zh-CN" altLang="en-US" sz="1000" dirty="0"/>
              <a:t>发中断信号。 </a:t>
            </a:r>
            <a:endParaRPr lang="zh-CN" altLang="en-US" sz="1000" b="1" dirty="0"/>
          </a:p>
          <a:p>
            <a:pPr lvl="0" eaLnBrk="1" hangingPunct="1"/>
            <a:r>
              <a:rPr lang="en-US" altLang="zh-CN" sz="1000" b="1" dirty="0"/>
              <a:t>(3)</a:t>
            </a:r>
            <a:r>
              <a:rPr lang="zh-CN" altLang="en-US" sz="1000" b="1" dirty="0"/>
              <a:t>数据缓冲寄存器</a:t>
            </a:r>
            <a:r>
              <a:rPr lang="zh-CN" altLang="en-US" sz="1000" dirty="0"/>
              <a:t> 用于暂存每次传送的数据</a:t>
            </a:r>
            <a:r>
              <a:rPr lang="en-US" altLang="zh-CN" sz="1000" dirty="0"/>
              <a:t>(</a:t>
            </a:r>
            <a:r>
              <a:rPr lang="zh-CN" altLang="en-US" sz="1000" dirty="0"/>
              <a:t>一个字</a:t>
            </a:r>
            <a:r>
              <a:rPr lang="en-US" altLang="zh-CN" sz="1000" dirty="0"/>
              <a:t>)</a:t>
            </a:r>
            <a:r>
              <a:rPr lang="zh-CN" altLang="en-US" sz="1000" dirty="0"/>
              <a:t>。当输入时，由设备</a:t>
            </a:r>
            <a:r>
              <a:rPr lang="en-US" altLang="zh-CN" sz="1000" dirty="0"/>
              <a:t>(</a:t>
            </a:r>
            <a:r>
              <a:rPr lang="zh-CN" altLang="en-US" sz="1000" dirty="0"/>
              <a:t>如磁盘</a:t>
            </a:r>
            <a:r>
              <a:rPr lang="en-US" altLang="zh-CN" sz="1000" dirty="0"/>
              <a:t>)</a:t>
            </a:r>
            <a:r>
              <a:rPr lang="zh-CN" altLang="en-US" sz="1000" dirty="0"/>
              <a:t>送往数据缓冲寄存器，再由缓冲寄存器通过数据总线送到内存。反之，输出时，由内存通过数据总线送到数据缓冲寄存器，然后再送到设备。 </a:t>
            </a:r>
            <a:endParaRPr lang="zh-CN" altLang="en-US" sz="1000" b="1" dirty="0"/>
          </a:p>
          <a:p>
            <a:pPr lvl="0" eaLnBrk="1" hangingPunct="1"/>
            <a:r>
              <a:rPr lang="en-US" altLang="zh-CN" sz="1000" b="1" dirty="0"/>
              <a:t>(4)</a:t>
            </a:r>
            <a:r>
              <a:rPr lang="en-US" altLang="zh-CN" sz="1000" b="1" dirty="0">
                <a:latin typeface="Arial" panose="020B0604020202020204" pitchFamily="34" charset="0"/>
              </a:rPr>
              <a:t>“</a:t>
            </a:r>
            <a:r>
              <a:rPr lang="en-US" altLang="zh-CN" sz="1000" b="1" dirty="0"/>
              <a:t>DMA</a:t>
            </a:r>
            <a:r>
              <a:rPr lang="zh-CN" altLang="en-US" sz="1000" b="1" dirty="0"/>
              <a:t>请求</a:t>
            </a:r>
            <a:r>
              <a:rPr lang="zh-CN" altLang="en-US" sz="1000" b="1" dirty="0">
                <a:latin typeface="Arial" panose="020B0604020202020204" pitchFamily="34" charset="0"/>
              </a:rPr>
              <a:t>”</a:t>
            </a:r>
            <a:r>
              <a:rPr lang="zh-CN" altLang="en-US" sz="1000" b="1" dirty="0"/>
              <a:t>标志 </a:t>
            </a:r>
            <a:r>
              <a:rPr lang="zh-CN" altLang="en-US" sz="1000" dirty="0"/>
              <a:t>每当设备准备好一个数据字后给出一个控制信号，使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 标志置</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。该标志置位后向</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逻辑发出</a:t>
            </a:r>
            <a:r>
              <a:rPr lang="en-US" altLang="zh-CN" sz="1000" dirty="0"/>
              <a:t>DMA</a:t>
            </a:r>
            <a:r>
              <a:rPr lang="zh-CN" altLang="en-US" sz="1000" dirty="0"/>
              <a:t>请求，后者又向</a:t>
            </a:r>
            <a:r>
              <a:rPr lang="en-US" altLang="zh-CN" sz="1000" dirty="0"/>
              <a:t>CPU</a:t>
            </a:r>
            <a:r>
              <a:rPr lang="zh-CN" altLang="en-US" sz="1000" dirty="0"/>
              <a:t>发出总线使用权的请求</a:t>
            </a:r>
            <a:r>
              <a:rPr lang="en-US" altLang="zh-CN" sz="1000" dirty="0"/>
              <a:t>(HOLD)</a:t>
            </a:r>
            <a:r>
              <a:rPr lang="zh-CN" altLang="en-US" sz="1000" dirty="0"/>
              <a:t>，</a:t>
            </a:r>
            <a:r>
              <a:rPr lang="en-US" altLang="zh-CN" sz="1000" dirty="0"/>
              <a:t>CPU</a:t>
            </a:r>
            <a:r>
              <a:rPr lang="zh-CN" altLang="en-US" sz="1000" dirty="0"/>
              <a:t>响应此请求后发回响应信号</a:t>
            </a:r>
            <a:r>
              <a:rPr lang="en-US" altLang="zh-CN" sz="1000" dirty="0"/>
              <a:t>HLDA</a:t>
            </a:r>
            <a:r>
              <a:rPr lang="zh-CN" altLang="en-US" sz="1000" dirty="0"/>
              <a:t>，</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逻辑接收此信号后发出</a:t>
            </a:r>
            <a:r>
              <a:rPr lang="en-US" altLang="zh-CN" sz="1000" dirty="0"/>
              <a:t>DMA</a:t>
            </a:r>
            <a:r>
              <a:rPr lang="zh-CN" altLang="en-US" sz="1000" dirty="0"/>
              <a:t>响应信号，使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标志复位，为交换下一个字做好准备。 </a:t>
            </a:r>
            <a:endParaRPr lang="zh-CN" altLang="en-US" sz="1000" b="1" dirty="0"/>
          </a:p>
          <a:p>
            <a:pPr lvl="0" eaLnBrk="1" hangingPunct="1"/>
            <a:r>
              <a:rPr lang="en-US" altLang="zh-CN" sz="1000" b="1" dirty="0"/>
              <a:t>(5)</a:t>
            </a:r>
            <a:r>
              <a:rPr lang="en-US" altLang="zh-CN" sz="1000" b="1" dirty="0">
                <a:latin typeface="Arial" panose="020B0604020202020204" pitchFamily="34" charset="0"/>
              </a:rPr>
              <a:t>“</a:t>
            </a:r>
            <a:r>
              <a:rPr lang="zh-CN" altLang="en-US" sz="1000" b="1" dirty="0"/>
              <a:t>控制</a:t>
            </a:r>
            <a:r>
              <a:rPr lang="en-US" altLang="zh-CN" sz="1000" b="1" dirty="0"/>
              <a:t>/</a:t>
            </a:r>
            <a:r>
              <a:rPr lang="zh-CN" altLang="en-US" sz="1000" b="1" dirty="0"/>
              <a:t>状态</a:t>
            </a:r>
            <a:r>
              <a:rPr lang="zh-CN" altLang="en-US" sz="1000" b="1" dirty="0">
                <a:latin typeface="Arial" panose="020B0604020202020204" pitchFamily="34" charset="0"/>
              </a:rPr>
              <a:t>”</a:t>
            </a:r>
            <a:r>
              <a:rPr lang="zh-CN" altLang="en-US" sz="1000" b="1" dirty="0"/>
              <a:t>逻辑</a:t>
            </a:r>
            <a:r>
              <a:rPr lang="zh-CN" altLang="en-US" sz="1000" dirty="0"/>
              <a:t> 由控制和时序电路以及状态标志等组成，用于修改内存地址计数器和字计数器，指定传送类型</a:t>
            </a:r>
            <a:r>
              <a:rPr lang="en-US" altLang="zh-CN" sz="1000" dirty="0"/>
              <a:t>(</a:t>
            </a:r>
            <a:r>
              <a:rPr lang="zh-CN" altLang="en-US" sz="1000" dirty="0"/>
              <a:t>输入或输出</a:t>
            </a:r>
            <a:r>
              <a:rPr lang="en-US" altLang="zh-CN" sz="1000" dirty="0"/>
              <a:t>)</a:t>
            </a:r>
            <a:r>
              <a:rPr lang="zh-CN" altLang="en-US" sz="1000" dirty="0"/>
              <a:t>，并对</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信号和</a:t>
            </a:r>
            <a:r>
              <a:rPr lang="en-US" altLang="zh-CN" sz="1000" dirty="0"/>
              <a:t>CPU</a:t>
            </a:r>
            <a:r>
              <a:rPr lang="zh-CN" altLang="en-US" sz="1000" dirty="0"/>
              <a:t>响应信号进行协调和同步。 </a:t>
            </a:r>
            <a:endParaRPr lang="zh-CN" altLang="en-US" sz="1000" b="1" dirty="0"/>
          </a:p>
          <a:p>
            <a:pPr lvl="0" eaLnBrk="1" hangingPunct="1"/>
            <a:r>
              <a:rPr lang="en-US" altLang="zh-CN" sz="1000" b="1" dirty="0"/>
              <a:t>(6)</a:t>
            </a:r>
            <a:r>
              <a:rPr lang="zh-CN" altLang="en-US" sz="1000" b="1" dirty="0"/>
              <a:t>中断机构</a:t>
            </a:r>
            <a:r>
              <a:rPr lang="zh-CN" altLang="en-US" sz="1000" dirty="0"/>
              <a:t> 当字计数器溢出时</a:t>
            </a:r>
            <a:r>
              <a:rPr lang="en-US" altLang="zh-CN" sz="1000" dirty="0"/>
              <a:t>(</a:t>
            </a:r>
            <a:r>
              <a:rPr lang="zh-CN" altLang="en-US" sz="1000" dirty="0"/>
              <a:t>全</a:t>
            </a:r>
            <a:r>
              <a:rPr lang="en-US" altLang="zh-CN" sz="1000" dirty="0"/>
              <a:t>0)</a:t>
            </a:r>
            <a:r>
              <a:rPr lang="zh-CN" altLang="en-US" sz="1000" dirty="0"/>
              <a:t>，意味着一组数据交换完毕，由溢出信号触发中断机构，向</a:t>
            </a:r>
            <a:r>
              <a:rPr lang="en-US" altLang="zh-CN" sz="1000" dirty="0"/>
              <a:t>CPU</a:t>
            </a:r>
            <a:r>
              <a:rPr lang="zh-CN" altLang="en-US" sz="1000" dirty="0"/>
              <a:t>提出中断报告。这里的中断与上一节介绍的</a:t>
            </a:r>
            <a:r>
              <a:rPr lang="en-US" altLang="zh-CN" sz="1000" dirty="0"/>
              <a:t>I/O</a:t>
            </a:r>
            <a:r>
              <a:rPr lang="zh-CN" altLang="en-US" sz="1000" dirty="0"/>
              <a:t>中断所采用的技术相同，但中断的目的不同，前面是为了数据的输入或输出，而这里是为了报告一组数据传送结束。因此它们是</a:t>
            </a:r>
            <a:r>
              <a:rPr lang="en-US" altLang="zh-CN" sz="1000" dirty="0"/>
              <a:t>I/O</a:t>
            </a:r>
            <a:r>
              <a:rPr lang="zh-CN" altLang="en-US" sz="1000" dirty="0"/>
              <a:t>系统中不同的中断事件。 </a:t>
            </a:r>
            <a:endParaRPr lang="zh-CN" altLang="en-US" sz="10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p:txBody>
          <a:bodyPr wrap="square" lIns="91440" tIns="45720" rIns="91440" bIns="45720" anchor="t"/>
          <a:p>
            <a:pPr lvl="0" eaLnBrk="1" hangingPunct="1"/>
            <a:r>
              <a:rPr lang="en-US" altLang="zh-CN" sz="1000" b="1" dirty="0"/>
              <a:t>(1)</a:t>
            </a:r>
            <a:r>
              <a:rPr lang="zh-CN" altLang="en-US" sz="1000" b="1" dirty="0"/>
              <a:t>内存地址计数器</a:t>
            </a:r>
            <a:r>
              <a:rPr lang="zh-CN" altLang="en-US" sz="1000" dirty="0"/>
              <a:t> 用于存放内存中要交换的数据的地址。在</a:t>
            </a:r>
            <a:r>
              <a:rPr lang="en-US" altLang="zh-CN" sz="1000" dirty="0"/>
              <a:t>DMA</a:t>
            </a:r>
            <a:r>
              <a:rPr lang="zh-CN" altLang="en-US" sz="1000" dirty="0"/>
              <a:t>传送前，须通过程序将数据在内存中的起始位置</a:t>
            </a:r>
            <a:r>
              <a:rPr lang="en-US" altLang="zh-CN" sz="1000" dirty="0"/>
              <a:t>(</a:t>
            </a:r>
            <a:r>
              <a:rPr lang="zh-CN" altLang="en-US" sz="1000" dirty="0"/>
              <a:t>首地址</a:t>
            </a:r>
            <a:r>
              <a:rPr lang="en-US" altLang="zh-CN" sz="1000" dirty="0"/>
              <a:t>)</a:t>
            </a:r>
            <a:r>
              <a:rPr lang="zh-CN" altLang="en-US" sz="1000" dirty="0"/>
              <a:t>送到内存地址计数器。而当</a:t>
            </a:r>
            <a:r>
              <a:rPr lang="en-US" altLang="zh-CN" sz="1000" dirty="0"/>
              <a:t>DMA</a:t>
            </a:r>
            <a:r>
              <a:rPr lang="zh-CN" altLang="en-US" sz="1000" dirty="0"/>
              <a:t>传送时，每交换一次数据，将地址计数器加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，从而以增量方式给出内存中要交换的一批数据的地址。 </a:t>
            </a:r>
            <a:endParaRPr lang="zh-CN" altLang="en-US" sz="1000" b="1" dirty="0"/>
          </a:p>
          <a:p>
            <a:pPr lvl="0" eaLnBrk="1" hangingPunct="1"/>
            <a:r>
              <a:rPr lang="en-US" altLang="zh-CN" sz="1000" b="1" dirty="0"/>
              <a:t>(2)</a:t>
            </a:r>
            <a:r>
              <a:rPr lang="zh-CN" altLang="en-US" sz="1000" b="1" dirty="0"/>
              <a:t>字计数器 </a:t>
            </a:r>
            <a:r>
              <a:rPr lang="zh-CN" altLang="en-US" sz="1000" dirty="0"/>
              <a:t>用于记录传送数据块的长度</a:t>
            </a:r>
            <a:r>
              <a:rPr lang="en-US" altLang="zh-CN" sz="1000" dirty="0"/>
              <a:t>(</a:t>
            </a:r>
            <a:r>
              <a:rPr lang="zh-CN" altLang="en-US" sz="1000" dirty="0"/>
              <a:t>多少字数</a:t>
            </a:r>
            <a:r>
              <a:rPr lang="en-US" altLang="zh-CN" sz="1000" dirty="0"/>
              <a:t>)</a:t>
            </a:r>
            <a:r>
              <a:rPr lang="zh-CN" altLang="en-US" sz="1000" dirty="0"/>
              <a:t>。其内容也是在数据传送之前由程序预置，交换的字数通常以补码形式表示。在</a:t>
            </a:r>
            <a:r>
              <a:rPr lang="en-US" altLang="zh-CN" sz="1000" dirty="0"/>
              <a:t>DMA</a:t>
            </a:r>
            <a:r>
              <a:rPr lang="zh-CN" altLang="en-US" sz="1000" dirty="0"/>
              <a:t>传送时，每传送一个字，字计数器就加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en-US" altLang="zh-CN" sz="1000" dirty="0"/>
              <a:t> </a:t>
            </a:r>
            <a:r>
              <a:rPr lang="zh-CN" altLang="en-US" sz="1000" dirty="0"/>
              <a:t>，当计数器溢出即最高位产生进位时，表示这批数据传送完毕，于是引起</a:t>
            </a:r>
            <a:r>
              <a:rPr lang="en-US" altLang="zh-CN" sz="1000" dirty="0"/>
              <a:t>DMA</a:t>
            </a:r>
            <a:r>
              <a:rPr lang="zh-CN" altLang="en-US" sz="1000" dirty="0"/>
              <a:t>控制器向</a:t>
            </a:r>
            <a:r>
              <a:rPr lang="en-US" altLang="zh-CN" sz="1000" dirty="0"/>
              <a:t>CPU</a:t>
            </a:r>
            <a:r>
              <a:rPr lang="zh-CN" altLang="en-US" sz="1000" dirty="0"/>
              <a:t>发中断信号。 </a:t>
            </a:r>
            <a:endParaRPr lang="zh-CN" altLang="en-US" sz="1000" b="1" dirty="0"/>
          </a:p>
          <a:p>
            <a:pPr lvl="0" eaLnBrk="1" hangingPunct="1"/>
            <a:r>
              <a:rPr lang="en-US" altLang="zh-CN" sz="1000" b="1" dirty="0"/>
              <a:t>(3)</a:t>
            </a:r>
            <a:r>
              <a:rPr lang="zh-CN" altLang="en-US" sz="1000" b="1" dirty="0"/>
              <a:t>数据缓冲寄存器</a:t>
            </a:r>
            <a:r>
              <a:rPr lang="zh-CN" altLang="en-US" sz="1000" dirty="0"/>
              <a:t> 用于暂存每次传送的数据</a:t>
            </a:r>
            <a:r>
              <a:rPr lang="en-US" altLang="zh-CN" sz="1000" dirty="0"/>
              <a:t>(</a:t>
            </a:r>
            <a:r>
              <a:rPr lang="zh-CN" altLang="en-US" sz="1000" dirty="0"/>
              <a:t>一个字</a:t>
            </a:r>
            <a:r>
              <a:rPr lang="en-US" altLang="zh-CN" sz="1000" dirty="0"/>
              <a:t>)</a:t>
            </a:r>
            <a:r>
              <a:rPr lang="zh-CN" altLang="en-US" sz="1000" dirty="0"/>
              <a:t>。当输入时，由设备</a:t>
            </a:r>
            <a:r>
              <a:rPr lang="en-US" altLang="zh-CN" sz="1000" dirty="0"/>
              <a:t>(</a:t>
            </a:r>
            <a:r>
              <a:rPr lang="zh-CN" altLang="en-US" sz="1000" dirty="0"/>
              <a:t>如磁盘</a:t>
            </a:r>
            <a:r>
              <a:rPr lang="en-US" altLang="zh-CN" sz="1000" dirty="0"/>
              <a:t>)</a:t>
            </a:r>
            <a:r>
              <a:rPr lang="zh-CN" altLang="en-US" sz="1000" dirty="0"/>
              <a:t>送往数据缓冲寄存器，再由缓冲寄存器通过数据总线送到内存。反之，输出时，由内存通过数据总线送到数据缓冲寄存器，然后再送到设备。 </a:t>
            </a:r>
            <a:endParaRPr lang="zh-CN" altLang="en-US" sz="1000" b="1" dirty="0"/>
          </a:p>
          <a:p>
            <a:pPr lvl="0" eaLnBrk="1" hangingPunct="1"/>
            <a:r>
              <a:rPr lang="en-US" altLang="zh-CN" sz="1000" b="1" dirty="0"/>
              <a:t>(4)</a:t>
            </a:r>
            <a:r>
              <a:rPr lang="en-US" altLang="zh-CN" sz="1000" b="1" dirty="0">
                <a:latin typeface="Arial" panose="020B0604020202020204" pitchFamily="34" charset="0"/>
              </a:rPr>
              <a:t>“</a:t>
            </a:r>
            <a:r>
              <a:rPr lang="en-US" altLang="zh-CN" sz="1000" b="1" dirty="0"/>
              <a:t>DMA</a:t>
            </a:r>
            <a:r>
              <a:rPr lang="zh-CN" altLang="en-US" sz="1000" b="1" dirty="0"/>
              <a:t>请求</a:t>
            </a:r>
            <a:r>
              <a:rPr lang="zh-CN" altLang="en-US" sz="1000" b="1" dirty="0">
                <a:latin typeface="Arial" panose="020B0604020202020204" pitchFamily="34" charset="0"/>
              </a:rPr>
              <a:t>”</a:t>
            </a:r>
            <a:r>
              <a:rPr lang="zh-CN" altLang="en-US" sz="1000" b="1" dirty="0"/>
              <a:t>标志 </a:t>
            </a:r>
            <a:r>
              <a:rPr lang="zh-CN" altLang="en-US" sz="1000" dirty="0"/>
              <a:t>每当设备准备好一个数据字后给出一个控制信号，使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 标志置</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。该标志置位后向</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逻辑发出</a:t>
            </a:r>
            <a:r>
              <a:rPr lang="en-US" altLang="zh-CN" sz="1000" dirty="0"/>
              <a:t>DMA</a:t>
            </a:r>
            <a:r>
              <a:rPr lang="zh-CN" altLang="en-US" sz="1000" dirty="0"/>
              <a:t>请求，后者又向</a:t>
            </a:r>
            <a:r>
              <a:rPr lang="en-US" altLang="zh-CN" sz="1000" dirty="0"/>
              <a:t>CPU</a:t>
            </a:r>
            <a:r>
              <a:rPr lang="zh-CN" altLang="en-US" sz="1000" dirty="0"/>
              <a:t>发出总线使用权的请求</a:t>
            </a:r>
            <a:r>
              <a:rPr lang="en-US" altLang="zh-CN" sz="1000" dirty="0"/>
              <a:t>(HOLD)</a:t>
            </a:r>
            <a:r>
              <a:rPr lang="zh-CN" altLang="en-US" sz="1000" dirty="0"/>
              <a:t>，</a:t>
            </a:r>
            <a:r>
              <a:rPr lang="en-US" altLang="zh-CN" sz="1000" dirty="0"/>
              <a:t>CPU</a:t>
            </a:r>
            <a:r>
              <a:rPr lang="zh-CN" altLang="en-US" sz="1000" dirty="0"/>
              <a:t>响应此请求后发回响应信号</a:t>
            </a:r>
            <a:r>
              <a:rPr lang="en-US" altLang="zh-CN" sz="1000" dirty="0"/>
              <a:t>HLDA</a:t>
            </a:r>
            <a:r>
              <a:rPr lang="zh-CN" altLang="en-US" sz="1000" dirty="0"/>
              <a:t>，</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逻辑接收此信号后发出</a:t>
            </a:r>
            <a:r>
              <a:rPr lang="en-US" altLang="zh-CN" sz="1000" dirty="0"/>
              <a:t>DMA</a:t>
            </a:r>
            <a:r>
              <a:rPr lang="zh-CN" altLang="en-US" sz="1000" dirty="0"/>
              <a:t>响应信号，使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标志复位，为交换下一个字做好准备。 </a:t>
            </a:r>
            <a:endParaRPr lang="zh-CN" altLang="en-US" sz="1000" b="1" dirty="0"/>
          </a:p>
          <a:p>
            <a:pPr lvl="0" eaLnBrk="1" hangingPunct="1"/>
            <a:r>
              <a:rPr lang="en-US" altLang="zh-CN" sz="1000" b="1" dirty="0"/>
              <a:t>(5)</a:t>
            </a:r>
            <a:r>
              <a:rPr lang="en-US" altLang="zh-CN" sz="1000" b="1" dirty="0">
                <a:latin typeface="Arial" panose="020B0604020202020204" pitchFamily="34" charset="0"/>
              </a:rPr>
              <a:t>“</a:t>
            </a:r>
            <a:r>
              <a:rPr lang="zh-CN" altLang="en-US" sz="1000" b="1" dirty="0"/>
              <a:t>控制</a:t>
            </a:r>
            <a:r>
              <a:rPr lang="en-US" altLang="zh-CN" sz="1000" b="1" dirty="0"/>
              <a:t>/</a:t>
            </a:r>
            <a:r>
              <a:rPr lang="zh-CN" altLang="en-US" sz="1000" b="1" dirty="0"/>
              <a:t>状态</a:t>
            </a:r>
            <a:r>
              <a:rPr lang="zh-CN" altLang="en-US" sz="1000" b="1" dirty="0">
                <a:latin typeface="Arial" panose="020B0604020202020204" pitchFamily="34" charset="0"/>
              </a:rPr>
              <a:t>”</a:t>
            </a:r>
            <a:r>
              <a:rPr lang="zh-CN" altLang="en-US" sz="1000" b="1" dirty="0"/>
              <a:t>逻辑</a:t>
            </a:r>
            <a:r>
              <a:rPr lang="zh-CN" altLang="en-US" sz="1000" dirty="0"/>
              <a:t> 由控制和时序电路以及状态标志等组成，用于修改内存地址计数器和字计数器，指定传送类型</a:t>
            </a:r>
            <a:r>
              <a:rPr lang="en-US" altLang="zh-CN" sz="1000" dirty="0"/>
              <a:t>(</a:t>
            </a:r>
            <a:r>
              <a:rPr lang="zh-CN" altLang="en-US" sz="1000" dirty="0"/>
              <a:t>输入或输出</a:t>
            </a:r>
            <a:r>
              <a:rPr lang="en-US" altLang="zh-CN" sz="1000" dirty="0"/>
              <a:t>)</a:t>
            </a:r>
            <a:r>
              <a:rPr lang="zh-CN" altLang="en-US" sz="1000" dirty="0"/>
              <a:t>，并对</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信号和</a:t>
            </a:r>
            <a:r>
              <a:rPr lang="en-US" altLang="zh-CN" sz="1000" dirty="0"/>
              <a:t>CPU</a:t>
            </a:r>
            <a:r>
              <a:rPr lang="zh-CN" altLang="en-US" sz="1000" dirty="0"/>
              <a:t>响应信号进行协调和同步。 </a:t>
            </a:r>
            <a:endParaRPr lang="zh-CN" altLang="en-US" sz="1000" b="1" dirty="0"/>
          </a:p>
          <a:p>
            <a:pPr lvl="0" eaLnBrk="1" hangingPunct="1"/>
            <a:r>
              <a:rPr lang="en-US" altLang="zh-CN" sz="1000" b="1" dirty="0"/>
              <a:t>(6)</a:t>
            </a:r>
            <a:r>
              <a:rPr lang="zh-CN" altLang="en-US" sz="1000" b="1" dirty="0"/>
              <a:t>中断机构</a:t>
            </a:r>
            <a:r>
              <a:rPr lang="zh-CN" altLang="en-US" sz="1000" dirty="0"/>
              <a:t> 当字计数器溢出时</a:t>
            </a:r>
            <a:r>
              <a:rPr lang="en-US" altLang="zh-CN" sz="1000" dirty="0"/>
              <a:t>(</a:t>
            </a:r>
            <a:r>
              <a:rPr lang="zh-CN" altLang="en-US" sz="1000" dirty="0"/>
              <a:t>全</a:t>
            </a:r>
            <a:r>
              <a:rPr lang="en-US" altLang="zh-CN" sz="1000" dirty="0"/>
              <a:t>0)</a:t>
            </a:r>
            <a:r>
              <a:rPr lang="zh-CN" altLang="en-US" sz="1000" dirty="0"/>
              <a:t>，意味着一组数据交换完毕，由溢出信号触发中断机构，向</a:t>
            </a:r>
            <a:r>
              <a:rPr lang="en-US" altLang="zh-CN" sz="1000" dirty="0"/>
              <a:t>CPU</a:t>
            </a:r>
            <a:r>
              <a:rPr lang="zh-CN" altLang="en-US" sz="1000" dirty="0"/>
              <a:t>提出中断报告。这里的中断与上一节介绍的</a:t>
            </a:r>
            <a:r>
              <a:rPr lang="en-US" altLang="zh-CN" sz="1000" dirty="0"/>
              <a:t>I/O</a:t>
            </a:r>
            <a:r>
              <a:rPr lang="zh-CN" altLang="en-US" sz="1000" dirty="0"/>
              <a:t>中断所采用的技术相同，但中断的目的不同，前面是为了数据的输入或输出，而这里是为了报告一组数据传送结束。因此它们是</a:t>
            </a:r>
            <a:r>
              <a:rPr lang="en-US" altLang="zh-CN" sz="1000" dirty="0"/>
              <a:t>I/O</a:t>
            </a:r>
            <a:r>
              <a:rPr lang="zh-CN" altLang="en-US" sz="1000" dirty="0"/>
              <a:t>系统中不同的中断事件。 </a:t>
            </a:r>
            <a:endParaRPr lang="zh-CN" altLang="en-US" sz="10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p:txBody>
          <a:bodyPr wrap="square" lIns="91440" tIns="45720" rIns="91440" bIns="45720" anchor="t"/>
          <a:p>
            <a:pPr lvl="0" eaLnBrk="1" hangingPunct="1"/>
            <a:r>
              <a:rPr lang="en-US" altLang="zh-CN" sz="1000" b="1" dirty="0"/>
              <a:t>(1)</a:t>
            </a:r>
            <a:r>
              <a:rPr lang="zh-CN" altLang="en-US" sz="1000" b="1" dirty="0"/>
              <a:t>内存地址计数器</a:t>
            </a:r>
            <a:r>
              <a:rPr lang="zh-CN" altLang="en-US" sz="1000" dirty="0"/>
              <a:t> 用于存放内存中要交换的数据的地址。在</a:t>
            </a:r>
            <a:r>
              <a:rPr lang="en-US" altLang="zh-CN" sz="1000" dirty="0"/>
              <a:t>DMA</a:t>
            </a:r>
            <a:r>
              <a:rPr lang="zh-CN" altLang="en-US" sz="1000" dirty="0"/>
              <a:t>传送前，须通过程序将数据在内存中的起始位置</a:t>
            </a:r>
            <a:r>
              <a:rPr lang="en-US" altLang="zh-CN" sz="1000" dirty="0"/>
              <a:t>(</a:t>
            </a:r>
            <a:r>
              <a:rPr lang="zh-CN" altLang="en-US" sz="1000" dirty="0"/>
              <a:t>首地址</a:t>
            </a:r>
            <a:r>
              <a:rPr lang="en-US" altLang="zh-CN" sz="1000" dirty="0"/>
              <a:t>)</a:t>
            </a:r>
            <a:r>
              <a:rPr lang="zh-CN" altLang="en-US" sz="1000" dirty="0"/>
              <a:t>送到内存地址计数器。而当</a:t>
            </a:r>
            <a:r>
              <a:rPr lang="en-US" altLang="zh-CN" sz="1000" dirty="0"/>
              <a:t>DMA</a:t>
            </a:r>
            <a:r>
              <a:rPr lang="zh-CN" altLang="en-US" sz="1000" dirty="0"/>
              <a:t>传送时，每交换一次数据，将地址计数器加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，从而以增量方式给出内存中要交换的一批数据的地址。 </a:t>
            </a:r>
            <a:endParaRPr lang="zh-CN" altLang="en-US" sz="1000" b="1" dirty="0"/>
          </a:p>
          <a:p>
            <a:pPr lvl="0" eaLnBrk="1" hangingPunct="1"/>
            <a:r>
              <a:rPr lang="en-US" altLang="zh-CN" sz="1000" b="1" dirty="0"/>
              <a:t>(2)</a:t>
            </a:r>
            <a:r>
              <a:rPr lang="zh-CN" altLang="en-US" sz="1000" b="1" dirty="0"/>
              <a:t>字计数器 </a:t>
            </a:r>
            <a:r>
              <a:rPr lang="zh-CN" altLang="en-US" sz="1000" dirty="0"/>
              <a:t>用于记录传送数据块的长度</a:t>
            </a:r>
            <a:r>
              <a:rPr lang="en-US" altLang="zh-CN" sz="1000" dirty="0"/>
              <a:t>(</a:t>
            </a:r>
            <a:r>
              <a:rPr lang="zh-CN" altLang="en-US" sz="1000" dirty="0"/>
              <a:t>多少字数</a:t>
            </a:r>
            <a:r>
              <a:rPr lang="en-US" altLang="zh-CN" sz="1000" dirty="0"/>
              <a:t>)</a:t>
            </a:r>
            <a:r>
              <a:rPr lang="zh-CN" altLang="en-US" sz="1000" dirty="0"/>
              <a:t>。其内容也是在数据传送之前由程序预置，交换的字数通常以补码形式表示。在</a:t>
            </a:r>
            <a:r>
              <a:rPr lang="en-US" altLang="zh-CN" sz="1000" dirty="0"/>
              <a:t>DMA</a:t>
            </a:r>
            <a:r>
              <a:rPr lang="zh-CN" altLang="en-US" sz="1000" dirty="0"/>
              <a:t>传送时，每传送一个字，字计数器就加</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en-US" altLang="zh-CN" sz="1000" dirty="0"/>
              <a:t> </a:t>
            </a:r>
            <a:r>
              <a:rPr lang="zh-CN" altLang="en-US" sz="1000" dirty="0"/>
              <a:t>，当计数器溢出即最高位产生进位时，表示这批数据传送完毕，于是引起</a:t>
            </a:r>
            <a:r>
              <a:rPr lang="en-US" altLang="zh-CN" sz="1000" dirty="0"/>
              <a:t>DMA</a:t>
            </a:r>
            <a:r>
              <a:rPr lang="zh-CN" altLang="en-US" sz="1000" dirty="0"/>
              <a:t>控制器向</a:t>
            </a:r>
            <a:r>
              <a:rPr lang="en-US" altLang="zh-CN" sz="1000" dirty="0"/>
              <a:t>CPU</a:t>
            </a:r>
            <a:r>
              <a:rPr lang="zh-CN" altLang="en-US" sz="1000" dirty="0"/>
              <a:t>发中断信号。 </a:t>
            </a:r>
            <a:endParaRPr lang="zh-CN" altLang="en-US" sz="1000" b="1" dirty="0"/>
          </a:p>
          <a:p>
            <a:pPr lvl="0" eaLnBrk="1" hangingPunct="1"/>
            <a:r>
              <a:rPr lang="en-US" altLang="zh-CN" sz="1000" b="1" dirty="0"/>
              <a:t>(3)</a:t>
            </a:r>
            <a:r>
              <a:rPr lang="zh-CN" altLang="en-US" sz="1000" b="1" dirty="0"/>
              <a:t>数据缓冲寄存器</a:t>
            </a:r>
            <a:r>
              <a:rPr lang="zh-CN" altLang="en-US" sz="1000" dirty="0"/>
              <a:t> 用于暂存每次传送的数据</a:t>
            </a:r>
            <a:r>
              <a:rPr lang="en-US" altLang="zh-CN" sz="1000" dirty="0"/>
              <a:t>(</a:t>
            </a:r>
            <a:r>
              <a:rPr lang="zh-CN" altLang="en-US" sz="1000" dirty="0"/>
              <a:t>一个字</a:t>
            </a:r>
            <a:r>
              <a:rPr lang="en-US" altLang="zh-CN" sz="1000" dirty="0"/>
              <a:t>)</a:t>
            </a:r>
            <a:r>
              <a:rPr lang="zh-CN" altLang="en-US" sz="1000" dirty="0"/>
              <a:t>。当输入时，由设备</a:t>
            </a:r>
            <a:r>
              <a:rPr lang="en-US" altLang="zh-CN" sz="1000" dirty="0"/>
              <a:t>(</a:t>
            </a:r>
            <a:r>
              <a:rPr lang="zh-CN" altLang="en-US" sz="1000" dirty="0"/>
              <a:t>如磁盘</a:t>
            </a:r>
            <a:r>
              <a:rPr lang="en-US" altLang="zh-CN" sz="1000" dirty="0"/>
              <a:t>)</a:t>
            </a:r>
            <a:r>
              <a:rPr lang="zh-CN" altLang="en-US" sz="1000" dirty="0"/>
              <a:t>送往数据缓冲寄存器，再由缓冲寄存器通过数据总线送到内存。反之，输出时，由内存通过数据总线送到数据缓冲寄存器，然后再送到设备。 </a:t>
            </a:r>
            <a:endParaRPr lang="zh-CN" altLang="en-US" sz="1000" b="1" dirty="0"/>
          </a:p>
          <a:p>
            <a:pPr lvl="0" eaLnBrk="1" hangingPunct="1"/>
            <a:r>
              <a:rPr lang="en-US" altLang="zh-CN" sz="1000" b="1" dirty="0"/>
              <a:t>(4)</a:t>
            </a:r>
            <a:r>
              <a:rPr lang="en-US" altLang="zh-CN" sz="1000" b="1" dirty="0">
                <a:latin typeface="Arial" panose="020B0604020202020204" pitchFamily="34" charset="0"/>
              </a:rPr>
              <a:t>“</a:t>
            </a:r>
            <a:r>
              <a:rPr lang="en-US" altLang="zh-CN" sz="1000" b="1" dirty="0"/>
              <a:t>DMA</a:t>
            </a:r>
            <a:r>
              <a:rPr lang="zh-CN" altLang="en-US" sz="1000" b="1" dirty="0"/>
              <a:t>请求</a:t>
            </a:r>
            <a:r>
              <a:rPr lang="zh-CN" altLang="en-US" sz="1000" b="1" dirty="0">
                <a:latin typeface="Arial" panose="020B0604020202020204" pitchFamily="34" charset="0"/>
              </a:rPr>
              <a:t>”</a:t>
            </a:r>
            <a:r>
              <a:rPr lang="zh-CN" altLang="en-US" sz="1000" b="1" dirty="0"/>
              <a:t>标志 </a:t>
            </a:r>
            <a:r>
              <a:rPr lang="zh-CN" altLang="en-US" sz="1000" dirty="0"/>
              <a:t>每当设备准备好一个数据字后给出一个控制信号，使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 标志置</a:t>
            </a:r>
            <a:r>
              <a:rPr lang="zh-CN" altLang="en-US" sz="1000" dirty="0">
                <a:latin typeface="Arial" panose="020B0604020202020204" pitchFamily="34" charset="0"/>
              </a:rPr>
              <a:t>“</a:t>
            </a:r>
            <a:r>
              <a:rPr lang="en-US" altLang="zh-CN" sz="1000" dirty="0"/>
              <a:t>1</a:t>
            </a:r>
            <a:r>
              <a:rPr lang="en-US" altLang="zh-CN" sz="1000" dirty="0">
                <a:latin typeface="Arial" panose="020B0604020202020204" pitchFamily="34" charset="0"/>
              </a:rPr>
              <a:t>”</a:t>
            </a:r>
            <a:r>
              <a:rPr lang="zh-CN" altLang="en-US" sz="1000" dirty="0"/>
              <a:t>。该标志置位后向</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逻辑发出</a:t>
            </a:r>
            <a:r>
              <a:rPr lang="en-US" altLang="zh-CN" sz="1000" dirty="0"/>
              <a:t>DMA</a:t>
            </a:r>
            <a:r>
              <a:rPr lang="zh-CN" altLang="en-US" sz="1000" dirty="0"/>
              <a:t>请求，后者又向</a:t>
            </a:r>
            <a:r>
              <a:rPr lang="en-US" altLang="zh-CN" sz="1000" dirty="0"/>
              <a:t>CPU</a:t>
            </a:r>
            <a:r>
              <a:rPr lang="zh-CN" altLang="en-US" sz="1000" dirty="0"/>
              <a:t>发出总线使用权的请求</a:t>
            </a:r>
            <a:r>
              <a:rPr lang="en-US" altLang="zh-CN" sz="1000" dirty="0"/>
              <a:t>(HOLD)</a:t>
            </a:r>
            <a:r>
              <a:rPr lang="zh-CN" altLang="en-US" sz="1000" dirty="0"/>
              <a:t>，</a:t>
            </a:r>
            <a:r>
              <a:rPr lang="en-US" altLang="zh-CN" sz="1000" dirty="0"/>
              <a:t>CPU</a:t>
            </a:r>
            <a:r>
              <a:rPr lang="zh-CN" altLang="en-US" sz="1000" dirty="0"/>
              <a:t>响应此请求后发回响应信号</a:t>
            </a:r>
            <a:r>
              <a:rPr lang="en-US" altLang="zh-CN" sz="1000" dirty="0"/>
              <a:t>HLDA</a:t>
            </a:r>
            <a:r>
              <a:rPr lang="zh-CN" altLang="en-US" sz="1000" dirty="0"/>
              <a:t>，</a:t>
            </a:r>
            <a:r>
              <a:rPr lang="zh-CN" altLang="en-US" sz="1000" dirty="0">
                <a:latin typeface="Arial" panose="020B0604020202020204" pitchFamily="34" charset="0"/>
              </a:rPr>
              <a:t>“</a:t>
            </a:r>
            <a:r>
              <a:rPr lang="zh-CN" altLang="en-US" sz="1000" dirty="0"/>
              <a:t>控制</a:t>
            </a:r>
            <a:r>
              <a:rPr lang="en-US" altLang="zh-CN" sz="1000" dirty="0"/>
              <a:t>/</a:t>
            </a:r>
            <a:r>
              <a:rPr lang="zh-CN" altLang="en-US" sz="1000" dirty="0"/>
              <a:t>状态</a:t>
            </a:r>
            <a:r>
              <a:rPr lang="zh-CN" altLang="en-US" sz="1000" dirty="0">
                <a:latin typeface="Arial" panose="020B0604020202020204" pitchFamily="34" charset="0"/>
              </a:rPr>
              <a:t>”</a:t>
            </a:r>
            <a:r>
              <a:rPr lang="zh-CN" altLang="en-US" sz="1000" dirty="0"/>
              <a:t>逻辑接收此信号后发出</a:t>
            </a:r>
            <a:r>
              <a:rPr lang="en-US" altLang="zh-CN" sz="1000" dirty="0"/>
              <a:t>DMA</a:t>
            </a:r>
            <a:r>
              <a:rPr lang="zh-CN" altLang="en-US" sz="1000" dirty="0"/>
              <a:t>响应信号，使</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标志复位，为交换下一个字做好准备。 </a:t>
            </a:r>
            <a:endParaRPr lang="zh-CN" altLang="en-US" sz="1000" b="1" dirty="0"/>
          </a:p>
          <a:p>
            <a:pPr lvl="0" eaLnBrk="1" hangingPunct="1"/>
            <a:r>
              <a:rPr lang="en-US" altLang="zh-CN" sz="1000" b="1" dirty="0"/>
              <a:t>(5)</a:t>
            </a:r>
            <a:r>
              <a:rPr lang="en-US" altLang="zh-CN" sz="1000" b="1" dirty="0">
                <a:latin typeface="Arial" panose="020B0604020202020204" pitchFamily="34" charset="0"/>
              </a:rPr>
              <a:t>“</a:t>
            </a:r>
            <a:r>
              <a:rPr lang="zh-CN" altLang="en-US" sz="1000" b="1" dirty="0"/>
              <a:t>控制</a:t>
            </a:r>
            <a:r>
              <a:rPr lang="en-US" altLang="zh-CN" sz="1000" b="1" dirty="0"/>
              <a:t>/</a:t>
            </a:r>
            <a:r>
              <a:rPr lang="zh-CN" altLang="en-US" sz="1000" b="1" dirty="0"/>
              <a:t>状态</a:t>
            </a:r>
            <a:r>
              <a:rPr lang="zh-CN" altLang="en-US" sz="1000" b="1" dirty="0">
                <a:latin typeface="Arial" panose="020B0604020202020204" pitchFamily="34" charset="0"/>
              </a:rPr>
              <a:t>”</a:t>
            </a:r>
            <a:r>
              <a:rPr lang="zh-CN" altLang="en-US" sz="1000" b="1" dirty="0"/>
              <a:t>逻辑</a:t>
            </a:r>
            <a:r>
              <a:rPr lang="zh-CN" altLang="en-US" sz="1000" dirty="0"/>
              <a:t> 由控制和时序电路以及状态标志等组成，用于修改内存地址计数器和字计数器，指定传送类型</a:t>
            </a:r>
            <a:r>
              <a:rPr lang="en-US" altLang="zh-CN" sz="1000" dirty="0"/>
              <a:t>(</a:t>
            </a:r>
            <a:r>
              <a:rPr lang="zh-CN" altLang="en-US" sz="1000" dirty="0"/>
              <a:t>输入或输出</a:t>
            </a:r>
            <a:r>
              <a:rPr lang="en-US" altLang="zh-CN" sz="1000" dirty="0"/>
              <a:t>)</a:t>
            </a:r>
            <a:r>
              <a:rPr lang="zh-CN" altLang="en-US" sz="1000" dirty="0"/>
              <a:t>，并对</a:t>
            </a:r>
            <a:r>
              <a:rPr lang="zh-CN" altLang="en-US" sz="1000" dirty="0">
                <a:latin typeface="Arial" panose="020B0604020202020204" pitchFamily="34" charset="0"/>
              </a:rPr>
              <a:t>“</a:t>
            </a:r>
            <a:r>
              <a:rPr lang="en-US" altLang="zh-CN" sz="1000" dirty="0"/>
              <a:t>DMA</a:t>
            </a:r>
            <a:r>
              <a:rPr lang="zh-CN" altLang="en-US" sz="1000" dirty="0"/>
              <a:t>请求</a:t>
            </a:r>
            <a:r>
              <a:rPr lang="zh-CN" altLang="en-US" sz="1000" dirty="0">
                <a:latin typeface="Arial" panose="020B0604020202020204" pitchFamily="34" charset="0"/>
              </a:rPr>
              <a:t>”</a:t>
            </a:r>
            <a:r>
              <a:rPr lang="zh-CN" altLang="en-US" sz="1000" dirty="0"/>
              <a:t>信号和</a:t>
            </a:r>
            <a:r>
              <a:rPr lang="en-US" altLang="zh-CN" sz="1000" dirty="0"/>
              <a:t>CPU</a:t>
            </a:r>
            <a:r>
              <a:rPr lang="zh-CN" altLang="en-US" sz="1000" dirty="0"/>
              <a:t>响应信号进行协调和同步。 </a:t>
            </a:r>
            <a:endParaRPr lang="zh-CN" altLang="en-US" sz="1000" b="1" dirty="0"/>
          </a:p>
          <a:p>
            <a:pPr lvl="0" eaLnBrk="1" hangingPunct="1"/>
            <a:r>
              <a:rPr lang="en-US" altLang="zh-CN" sz="1000" b="1" dirty="0"/>
              <a:t>(6)</a:t>
            </a:r>
            <a:r>
              <a:rPr lang="zh-CN" altLang="en-US" sz="1000" b="1" dirty="0"/>
              <a:t>中断机构</a:t>
            </a:r>
            <a:r>
              <a:rPr lang="zh-CN" altLang="en-US" sz="1000" dirty="0"/>
              <a:t> 当字计数器溢出时</a:t>
            </a:r>
            <a:r>
              <a:rPr lang="en-US" altLang="zh-CN" sz="1000" dirty="0"/>
              <a:t>(</a:t>
            </a:r>
            <a:r>
              <a:rPr lang="zh-CN" altLang="en-US" sz="1000" dirty="0"/>
              <a:t>全</a:t>
            </a:r>
            <a:r>
              <a:rPr lang="en-US" altLang="zh-CN" sz="1000" dirty="0"/>
              <a:t>0)</a:t>
            </a:r>
            <a:r>
              <a:rPr lang="zh-CN" altLang="en-US" sz="1000" dirty="0"/>
              <a:t>，意味着一组数据交换完毕，由溢出信号触发中断机构，向</a:t>
            </a:r>
            <a:r>
              <a:rPr lang="en-US" altLang="zh-CN" sz="1000" dirty="0"/>
              <a:t>CPU</a:t>
            </a:r>
            <a:r>
              <a:rPr lang="zh-CN" altLang="en-US" sz="1000" dirty="0"/>
              <a:t>提出中断报告。这里的中断与上一节介绍的</a:t>
            </a:r>
            <a:r>
              <a:rPr lang="en-US" altLang="zh-CN" sz="1000" dirty="0"/>
              <a:t>I/O</a:t>
            </a:r>
            <a:r>
              <a:rPr lang="zh-CN" altLang="en-US" sz="1000" dirty="0"/>
              <a:t>中断所采用的技术相同，但中断的目的不同，前面是为了数据的输入或输出，而这里是为了报告一组数据传送结束。因此它们是</a:t>
            </a:r>
            <a:r>
              <a:rPr lang="en-US" altLang="zh-CN" sz="1000" dirty="0"/>
              <a:t>I/O</a:t>
            </a:r>
            <a:r>
              <a:rPr lang="zh-CN" altLang="en-US" sz="1000" dirty="0"/>
              <a:t>系统中不同的中断事件。 </a:t>
            </a:r>
            <a:endParaRPr lang="zh-CN" altLang="en-US" sz="10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8194" name="Rectangle 2"/>
          <p:cNvSpPr>
            <a:spLocks noRot="1" noTextEdit="1"/>
          </p:cNvSpPr>
          <p:nvPr>
            <p:ph type="sldImg"/>
          </p:nvPr>
        </p:nvSpPr>
        <p:spPr/>
      </p:sp>
      <p:sp>
        <p:nvSpPr>
          <p:cNvPr id="8195" name="Rectangle 3"/>
          <p:cNvSpPr>
            <a:spLocks noGrp="1"/>
          </p:cNvSpPr>
          <p:nvPr>
            <p:ph type="body"/>
          </p:nvPr>
        </p:nvSpPr>
        <p:spPr/>
        <p:txBody>
          <a:bodyPr wrap="square" lIns="91440" tIns="45720" rIns="91440" bIns="45720" anchor="t"/>
          <a:p>
            <a:pPr lvl="0" eaLnBrk="1" hangingPunct="1"/>
            <a:r>
              <a:rPr lang="en-US" altLang="zh-CN" dirty="0"/>
              <a:t>(1)</a:t>
            </a:r>
            <a:r>
              <a:rPr lang="zh-CN" altLang="en-US" dirty="0"/>
              <a:t>先向</a:t>
            </a:r>
            <a:r>
              <a:rPr lang="en-US" altLang="zh-CN" dirty="0"/>
              <a:t>I/O</a:t>
            </a:r>
            <a:r>
              <a:rPr lang="zh-CN" altLang="en-US" dirty="0"/>
              <a:t>设备发出命令字，请求进行数据传送；</a:t>
            </a:r>
            <a:endParaRPr lang="zh-CN" altLang="en-US" dirty="0"/>
          </a:p>
          <a:p>
            <a:pPr lvl="0" eaLnBrk="1" hangingPunct="1"/>
            <a:r>
              <a:rPr lang="en-US" altLang="zh-CN" dirty="0"/>
              <a:t>(2)</a:t>
            </a:r>
            <a:r>
              <a:rPr lang="zh-CN" altLang="en-US" dirty="0"/>
              <a:t>从</a:t>
            </a:r>
            <a:r>
              <a:rPr lang="en-US" altLang="zh-CN" dirty="0"/>
              <a:t>I/O</a:t>
            </a:r>
            <a:r>
              <a:rPr lang="zh-CN" altLang="en-US" dirty="0"/>
              <a:t>接口读入状态字；</a:t>
            </a:r>
            <a:endParaRPr lang="zh-CN" altLang="en-US" dirty="0"/>
          </a:p>
          <a:p>
            <a:pPr lvl="0" eaLnBrk="1" hangingPunct="1"/>
            <a:r>
              <a:rPr lang="en-US" altLang="zh-CN" dirty="0"/>
              <a:t>(3)</a:t>
            </a:r>
            <a:r>
              <a:rPr lang="zh-CN" altLang="en-US" dirty="0"/>
              <a:t>检查状态字中的标志，看看数据交换是否可以进行；</a:t>
            </a:r>
            <a:endParaRPr lang="zh-CN" altLang="en-US" dirty="0"/>
          </a:p>
          <a:p>
            <a:pPr lvl="0" eaLnBrk="1" hangingPunct="1"/>
            <a:r>
              <a:rPr lang="en-US" altLang="zh-CN" dirty="0"/>
              <a:t>(4)</a:t>
            </a:r>
            <a:r>
              <a:rPr lang="zh-CN" altLang="en-US" dirty="0"/>
              <a:t>假如这个设备没有准备就绪，则第</a:t>
            </a:r>
            <a:r>
              <a:rPr lang="en-US" altLang="zh-CN" dirty="0"/>
              <a:t>(2)</a:t>
            </a:r>
            <a:r>
              <a:rPr lang="zh-CN" altLang="en-US" dirty="0"/>
              <a:t>、第</a:t>
            </a:r>
            <a:r>
              <a:rPr lang="en-US" altLang="zh-CN" dirty="0"/>
              <a:t>(3)</a:t>
            </a:r>
            <a:r>
              <a:rPr lang="zh-CN" altLang="en-US" dirty="0"/>
              <a:t>步重复进行，一直到这个设备准备好交换数据，发出准备就绪信号</a:t>
            </a:r>
            <a:r>
              <a:rPr lang="zh-CN" altLang="en-US" dirty="0">
                <a:latin typeface="Arial" panose="020B0604020202020204" pitchFamily="34" charset="0"/>
              </a:rPr>
              <a:t>“</a:t>
            </a:r>
            <a:r>
              <a:rPr lang="en-US" altLang="zh-CN" dirty="0"/>
              <a:t>Ready</a:t>
            </a:r>
            <a:r>
              <a:rPr lang="en-US" altLang="zh-CN" dirty="0">
                <a:latin typeface="Arial" panose="020B0604020202020204" pitchFamily="34" charset="0"/>
              </a:rPr>
              <a:t>”</a:t>
            </a:r>
            <a:r>
              <a:rPr lang="zh-CN" altLang="en-US" dirty="0"/>
              <a:t>为止；</a:t>
            </a:r>
            <a:endParaRPr lang="zh-CN" altLang="en-US" dirty="0"/>
          </a:p>
          <a:p>
            <a:pPr lvl="0" eaLnBrk="1" hangingPunct="1"/>
            <a:r>
              <a:rPr lang="en-US" altLang="zh-CN" dirty="0"/>
              <a:t>(5)CPU</a:t>
            </a:r>
            <a:r>
              <a:rPr lang="zh-CN" altLang="en-US" dirty="0"/>
              <a:t>从</a:t>
            </a:r>
            <a:r>
              <a:rPr lang="en-US" altLang="zh-CN" dirty="0"/>
              <a:t>I/O</a:t>
            </a:r>
            <a:r>
              <a:rPr lang="zh-CN" altLang="en-US" dirty="0"/>
              <a:t>接口的数据缓冲寄存器输入数据，或者将数据从</a:t>
            </a:r>
            <a:r>
              <a:rPr lang="en-US" altLang="zh-CN" dirty="0"/>
              <a:t>CPU</a:t>
            </a:r>
            <a:r>
              <a:rPr lang="zh-CN" altLang="en-US" dirty="0"/>
              <a:t>输出至接口的数据缓冲寄存器。与此同时，</a:t>
            </a:r>
            <a:r>
              <a:rPr lang="en-US" altLang="zh-CN" dirty="0"/>
              <a:t>CPU</a:t>
            </a:r>
            <a:r>
              <a:rPr lang="zh-CN" altLang="en-US" dirty="0"/>
              <a:t>将接口中的状态标志复位。</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p>
            <a:pPr lvl="0"/>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40" name="Line 2"/>
          <p:cNvSpPr>
            <a:spLocks noChangeShapeType="1"/>
          </p:cNvSpPr>
          <p:nvPr/>
        </p:nvSpPr>
        <p:spPr bwMode="auto">
          <a:xfrm>
            <a:off x="7315200" y="1066800"/>
            <a:ext cx="0" cy="4495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 name="Group 8"/>
          <p:cNvGrpSpPr/>
          <p:nvPr/>
        </p:nvGrpSpPr>
        <p:grpSpPr>
          <a:xfrm>
            <a:off x="7493000" y="2992438"/>
            <a:ext cx="1338263" cy="2189162"/>
            <a:chOff x="4704" y="1885"/>
            <a:chExt cx="843" cy="1379"/>
          </a:xfrm>
        </p:grpSpPr>
        <p:sp>
          <p:nvSpPr>
            <p:cNvPr id="42" name="Oval 9"/>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Oval 10"/>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Oval 11"/>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Oval 12"/>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Oval 13"/>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Oval 14"/>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Oval 15"/>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Oval 16"/>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17"/>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Oval 18"/>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Oval 19"/>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Oval 20"/>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Oval 21"/>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Oval 22"/>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Oval 23"/>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Oval 24"/>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Oval 25"/>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 name="Oval 26"/>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 name="Oval 27"/>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Oval 28"/>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Oval 29"/>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Oval 30"/>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 name="Oval 31"/>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 name="Oval 32"/>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 name="Oval 33"/>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Oval 34"/>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Oval 35"/>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Oval 36"/>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Oval 37"/>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 name="Oval 38"/>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Oval 39"/>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3"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r>
              <a:rPr lang="zh-CN" altLang="en-US"/>
              <a:t>单击此处编辑母版副标题样式</a:t>
            </a:r>
            <a:endParaRPr lang="zh-CN" altLang="en-US"/>
          </a:p>
        </p:txBody>
      </p:sp>
      <p:sp>
        <p:nvSpPr>
          <p:cNvPr id="74" name="Rectangle 5"/>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 name="Rectangle 6"/>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Rectangle 7"/>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p>
            <a:pPr algn="r">
              <a:buNone/>
            </a:pPr>
            <a:fld id="{9A0DB2DC-4C9A-4742-B13C-FB6460FD3503}" type="slidenum">
              <a:rPr lang="en-US" altLang="zh-CN" dirty="0"/>
            </a:fld>
            <a:endParaRPr lang="en-US" altLang="zh-CN"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79388" y="836613"/>
            <a:ext cx="4269756" cy="57610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3419" y="836613"/>
            <a:ext cx="4269756" cy="57610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4728" y="188913"/>
            <a:ext cx="2178447" cy="640873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79388" y="188913"/>
            <a:ext cx="6409053" cy="6408737"/>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Line 2"/>
          <p:cNvSpPr>
            <a:spLocks noChangeShapeType="1"/>
          </p:cNvSpPr>
          <p:nvPr/>
        </p:nvSpPr>
        <p:spPr bwMode="auto">
          <a:xfrm>
            <a:off x="7962900" y="152400"/>
            <a:ext cx="0" cy="15240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7" name="Rectangle 3"/>
          <p:cNvSpPr>
            <a:spLocks noGrp="1"/>
          </p:cNvSpPr>
          <p:nvPr>
            <p:ph type="title"/>
          </p:nvPr>
        </p:nvSpPr>
        <p:spPr>
          <a:xfrm>
            <a:off x="457200" y="122555"/>
            <a:ext cx="7543800" cy="890270"/>
          </a:xfrm>
          <a:prstGeom prst="rect">
            <a:avLst/>
          </a:prstGeom>
          <a:noFill/>
          <a:ln w="9525">
            <a:noFill/>
          </a:ln>
        </p:spPr>
        <p:txBody>
          <a:bodyPr anchor="b"/>
          <a:p>
            <a:pPr lvl="0"/>
            <a:r>
              <a:rPr lang="zh-CN" altLang="en-US" dirty="0"/>
              <a:t>单击此处编辑母版标题样式</a:t>
            </a:r>
            <a:endParaRPr lang="zh-CN" altLang="en-US" dirty="0"/>
          </a:p>
        </p:txBody>
      </p:sp>
      <p:sp>
        <p:nvSpPr>
          <p:cNvPr id="1028" name="Rectangle 4"/>
          <p:cNvSpPr>
            <a:spLocks noGrp="1"/>
          </p:cNvSpPr>
          <p:nvPr>
            <p:ph type="body" idx="1"/>
          </p:nvPr>
        </p:nvSpPr>
        <p:spPr>
          <a:xfrm>
            <a:off x="457200" y="1223328"/>
            <a:ext cx="8229600" cy="441166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9" name="Rectangle 5"/>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lvl1p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grpSp>
        <p:nvGrpSpPr>
          <p:cNvPr id="1032" name="Group 8"/>
          <p:cNvGrpSpPr/>
          <p:nvPr/>
        </p:nvGrpSpPr>
        <p:grpSpPr>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Oval 10"/>
            <p:cNvSpPr>
              <a:spLocks noChangeArrowheads="1"/>
            </p:cNvSpPr>
            <p:nvPr/>
          </p:nvSpPr>
          <p:spPr bwMode="auto">
            <a:xfrm>
              <a:off x="5248" y="960"/>
              <a:ext cx="79"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Oval 11"/>
            <p:cNvSpPr>
              <a:spLocks noChangeArrowheads="1"/>
            </p:cNvSpPr>
            <p:nvPr/>
          </p:nvSpPr>
          <p:spPr bwMode="auto">
            <a:xfrm>
              <a:off x="5360" y="960"/>
              <a:ext cx="78"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6" name="Oval 12"/>
            <p:cNvSpPr>
              <a:spLocks noChangeArrowheads="1"/>
            </p:cNvSpPr>
            <p:nvPr/>
          </p:nvSpPr>
          <p:spPr bwMode="auto">
            <a:xfrm>
              <a:off x="5136" y="1072"/>
              <a:ext cx="80"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Oval 13"/>
            <p:cNvSpPr>
              <a:spLocks noChangeArrowheads="1"/>
            </p:cNvSpPr>
            <p:nvPr/>
          </p:nvSpPr>
          <p:spPr bwMode="auto">
            <a:xfrm>
              <a:off x="5248" y="1072"/>
              <a:ext cx="79"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8" name="Oval 14"/>
            <p:cNvSpPr>
              <a:spLocks noChangeArrowheads="1"/>
            </p:cNvSpPr>
            <p:nvPr/>
          </p:nvSpPr>
          <p:spPr bwMode="auto">
            <a:xfrm>
              <a:off x="5360" y="1072"/>
              <a:ext cx="78"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Oval 15"/>
            <p:cNvSpPr>
              <a:spLocks noChangeArrowheads="1"/>
            </p:cNvSpPr>
            <p:nvPr/>
          </p:nvSpPr>
          <p:spPr bwMode="auto">
            <a:xfrm>
              <a:off x="5472" y="1072"/>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Oval 16"/>
            <p:cNvSpPr>
              <a:spLocks noChangeArrowheads="1"/>
            </p:cNvSpPr>
            <p:nvPr/>
          </p:nvSpPr>
          <p:spPr bwMode="auto">
            <a:xfrm>
              <a:off x="5136" y="1184"/>
              <a:ext cx="80"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Oval 17"/>
            <p:cNvSpPr>
              <a:spLocks noChangeArrowheads="1"/>
            </p:cNvSpPr>
            <p:nvPr/>
          </p:nvSpPr>
          <p:spPr bwMode="auto">
            <a:xfrm>
              <a:off x="5248" y="1184"/>
              <a:ext cx="79" cy="7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Oval 18"/>
            <p:cNvSpPr>
              <a:spLocks noChangeArrowheads="1"/>
            </p:cNvSpPr>
            <p:nvPr/>
          </p:nvSpPr>
          <p:spPr bwMode="auto">
            <a:xfrm>
              <a:off x="5360" y="1184"/>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3" name="Oval 19"/>
            <p:cNvSpPr>
              <a:spLocks noChangeArrowheads="1"/>
            </p:cNvSpPr>
            <p:nvPr/>
          </p:nvSpPr>
          <p:spPr bwMode="auto">
            <a:xfrm>
              <a:off x="5472" y="1184"/>
              <a:ext cx="78" cy="7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Oval 20"/>
            <p:cNvSpPr>
              <a:spLocks noChangeArrowheads="1"/>
            </p:cNvSpPr>
            <p:nvPr/>
          </p:nvSpPr>
          <p:spPr bwMode="auto">
            <a:xfrm>
              <a:off x="5584" y="1184"/>
              <a:ext cx="80"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5" name="Oval 21"/>
            <p:cNvSpPr>
              <a:spLocks noChangeArrowheads="1"/>
            </p:cNvSpPr>
            <p:nvPr/>
          </p:nvSpPr>
          <p:spPr bwMode="auto">
            <a:xfrm>
              <a:off x="5136" y="1296"/>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6" name="Oval 22"/>
            <p:cNvSpPr>
              <a:spLocks noChangeArrowheads="1"/>
            </p:cNvSpPr>
            <p:nvPr/>
          </p:nvSpPr>
          <p:spPr bwMode="auto">
            <a:xfrm>
              <a:off x="5248" y="1296"/>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7" name="Oval 23"/>
            <p:cNvSpPr>
              <a:spLocks noChangeArrowheads="1"/>
            </p:cNvSpPr>
            <p:nvPr/>
          </p:nvSpPr>
          <p:spPr bwMode="auto">
            <a:xfrm>
              <a:off x="5360" y="1296"/>
              <a:ext cx="78"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Oval 24"/>
            <p:cNvSpPr>
              <a:spLocks noChangeArrowheads="1"/>
            </p:cNvSpPr>
            <p:nvPr/>
          </p:nvSpPr>
          <p:spPr bwMode="auto">
            <a:xfrm>
              <a:off x="5472" y="1296"/>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 name="Oval 25"/>
            <p:cNvSpPr>
              <a:spLocks noChangeArrowheads="1"/>
            </p:cNvSpPr>
            <p:nvPr/>
          </p:nvSpPr>
          <p:spPr bwMode="auto">
            <a:xfrm>
              <a:off x="5136" y="1408"/>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Oval 26"/>
            <p:cNvSpPr>
              <a:spLocks noChangeArrowheads="1"/>
            </p:cNvSpPr>
            <p:nvPr/>
          </p:nvSpPr>
          <p:spPr bwMode="auto">
            <a:xfrm>
              <a:off x="5248" y="1408"/>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Oval 27"/>
            <p:cNvSpPr>
              <a:spLocks noChangeArrowheads="1"/>
            </p:cNvSpPr>
            <p:nvPr/>
          </p:nvSpPr>
          <p:spPr bwMode="auto">
            <a:xfrm>
              <a:off x="5360" y="1408"/>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2" name="Oval 28"/>
            <p:cNvSpPr>
              <a:spLocks noChangeArrowheads="1"/>
            </p:cNvSpPr>
            <p:nvPr/>
          </p:nvSpPr>
          <p:spPr bwMode="auto">
            <a:xfrm>
              <a:off x="5472" y="1408"/>
              <a:ext cx="78"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Oval 29"/>
            <p:cNvSpPr>
              <a:spLocks noChangeArrowheads="1"/>
            </p:cNvSpPr>
            <p:nvPr/>
          </p:nvSpPr>
          <p:spPr bwMode="auto">
            <a:xfrm>
              <a:off x="5584" y="1408"/>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Oval 30"/>
            <p:cNvSpPr>
              <a:spLocks noChangeArrowheads="1"/>
            </p:cNvSpPr>
            <p:nvPr/>
          </p:nvSpPr>
          <p:spPr bwMode="auto">
            <a:xfrm>
              <a:off x="5136" y="1520"/>
              <a:ext cx="80" cy="79"/>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 name="Oval 31"/>
            <p:cNvSpPr>
              <a:spLocks noChangeArrowheads="1"/>
            </p:cNvSpPr>
            <p:nvPr/>
          </p:nvSpPr>
          <p:spPr bwMode="auto">
            <a:xfrm>
              <a:off x="5248" y="1520"/>
              <a:ext cx="79"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6" name="Oval 32"/>
            <p:cNvSpPr>
              <a:spLocks noChangeArrowheads="1"/>
            </p:cNvSpPr>
            <p:nvPr/>
          </p:nvSpPr>
          <p:spPr bwMode="auto">
            <a:xfrm>
              <a:off x="5360" y="1520"/>
              <a:ext cx="78"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Oval 33"/>
            <p:cNvSpPr>
              <a:spLocks noChangeArrowheads="1"/>
            </p:cNvSpPr>
            <p:nvPr/>
          </p:nvSpPr>
          <p:spPr bwMode="auto">
            <a:xfrm>
              <a:off x="5472" y="1520"/>
              <a:ext cx="78" cy="79"/>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8" name="Oval 34"/>
            <p:cNvSpPr>
              <a:spLocks noChangeArrowheads="1"/>
            </p:cNvSpPr>
            <p:nvPr/>
          </p:nvSpPr>
          <p:spPr bwMode="auto">
            <a:xfrm>
              <a:off x="5136" y="1632"/>
              <a:ext cx="80"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Oval 35"/>
            <p:cNvSpPr>
              <a:spLocks noChangeArrowheads="1"/>
            </p:cNvSpPr>
            <p:nvPr/>
          </p:nvSpPr>
          <p:spPr bwMode="auto">
            <a:xfrm>
              <a:off x="5248" y="1632"/>
              <a:ext cx="79" cy="7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0" name="Oval 36"/>
            <p:cNvSpPr>
              <a:spLocks noChangeArrowheads="1"/>
            </p:cNvSpPr>
            <p:nvPr/>
          </p:nvSpPr>
          <p:spPr bwMode="auto">
            <a:xfrm>
              <a:off x="5360" y="1632"/>
              <a:ext cx="78" cy="7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1" name="Oval 37"/>
            <p:cNvSpPr>
              <a:spLocks noChangeArrowheads="1"/>
            </p:cNvSpPr>
            <p:nvPr/>
          </p:nvSpPr>
          <p:spPr bwMode="auto">
            <a:xfrm>
              <a:off x="5472" y="1632"/>
              <a:ext cx="78" cy="7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2" name="Oval 38"/>
            <p:cNvSpPr>
              <a:spLocks noChangeArrowheads="1"/>
            </p:cNvSpPr>
            <p:nvPr/>
          </p:nvSpPr>
          <p:spPr bwMode="auto">
            <a:xfrm>
              <a:off x="5248" y="1744"/>
              <a:ext cx="79"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3" name="Oval 39"/>
            <p:cNvSpPr>
              <a:spLocks noChangeArrowheads="1"/>
            </p:cNvSpPr>
            <p:nvPr/>
          </p:nvSpPr>
          <p:spPr bwMode="auto">
            <a:xfrm>
              <a:off x="5472" y="1744"/>
              <a:ext cx="78"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rgbClr val="FF0000"/>
          </a:solidFill>
          <a:latin typeface="黑体" panose="02010609060101010101" charset="-122"/>
          <a:ea typeface="黑体" panose="02010609060101010101"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68313" y="188913"/>
            <a:ext cx="8229600" cy="56197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179388" y="836613"/>
            <a:ext cx="8713787" cy="5761037"/>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000" b="1" i="0" u="none" kern="1200" baseline="0">
          <a:solidFill>
            <a:srgbClr val="FF00FF"/>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3.wmf"/><Relationship Id="rId2" Type="http://schemas.openxmlformats.org/officeDocument/2006/relationships/oleObject" Target="../embeddings/oleObject6.bin"/><Relationship Id="rId1" Type="http://schemas.openxmlformats.org/officeDocument/2006/relationships/tags" Target="../tags/tag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file:///I:\Chap08\8.4.htm" TargetMode="External"/></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13.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8.2.swf" TargetMode="Externa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15.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8.2.swf" TargetMode="Externa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8.2.swf" TargetMode="Externa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8.2.swf" TargetMode="Externa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8.3.sw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hyperlink" Target="8.4.swf"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8.5.sw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8.5.sw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NULL" TargetMode="External"/><Relationship Id="rId2" Type="http://schemas.openxmlformats.org/officeDocument/2006/relationships/image" Target="../media/image12.png"/><Relationship Id="rId1" Type="http://schemas.openxmlformats.org/officeDocument/2006/relationships/hyperlink" Target="8.7.swf"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hyperlink" Target="8.8.swf"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8.6.swf"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8.9.swf"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wmf"/><Relationship Id="rId1"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hyperlink" Target="8.10.swf"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8.5.sw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wmf"/><Relationship Id="rId1"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jpeg"/><Relationship Id="rId1" Type="http://schemas.openxmlformats.org/officeDocument/2006/relationships/image" Target="../media/image18.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jpeg"/><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1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31.wmf"/><Relationship Id="rId2" Type="http://schemas.openxmlformats.org/officeDocument/2006/relationships/oleObject" Target="../embeddings/oleObject9.bin"/><Relationship Id="rId1" Type="http://schemas.openxmlformats.org/officeDocument/2006/relationships/tags" Target="../tags/tag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10.bin"/></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11.bin"/></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hyperlink" Target="8.14.swf" TargetMode="Externa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hyperlink" Target="8.14.swf"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8.1.swf" TargetMode="Externa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hyperlink" Target="8.14.swf" TargetMode="Externa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hyperlink" Target="8.14.swf" TargetMode="External"/></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oleObject12.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8.16.swf" TargetMode="Externa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hyperlink" Target="8.17.swf" TargetMode="Externa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hyperlink" Target="8.16.swf" TargetMode="External"/></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hyperlink" Target="8.16.swf" TargetMode="External"/><Relationship Id="rId2" Type="http://schemas.openxmlformats.org/officeDocument/2006/relationships/image" Target="../media/image37.png"/><Relationship Id="rId1" Type="http://schemas.openxmlformats.org/officeDocument/2006/relationships/hyperlink" Target="8.17.swf" TargetMode="Externa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hyperlink" Target="8.18.swf" TargetMode="Externa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075" name="Rectangle 2"/>
          <p:cNvSpPr>
            <a:spLocks noGrp="1"/>
          </p:cNvSpPr>
          <p:nvPr>
            <p:ph type="title"/>
          </p:nvPr>
        </p:nvSpPr>
        <p:spPr/>
        <p:txBody>
          <a:bodyPr vert="horz" wrap="square" lIns="91440" tIns="45720" rIns="91440" bIns="45720" anchor="b"/>
          <a:p>
            <a:pPr eaLnBrk="1" hangingPunct="1"/>
            <a:r>
              <a:rPr lang="zh-CN" altLang="en-US" dirty="0"/>
              <a:t>第八章   输入输出系统</a:t>
            </a:r>
            <a:endParaRPr lang="zh-CN" altLang="en-US" dirty="0"/>
          </a:p>
        </p:txBody>
      </p:sp>
      <p:sp>
        <p:nvSpPr>
          <p:cNvPr id="3076" name="Rectangle 3"/>
          <p:cNvSpPr>
            <a:spLocks noGrp="1"/>
          </p:cNvSpPr>
          <p:nvPr>
            <p:ph idx="1"/>
          </p:nvPr>
        </p:nvSpPr>
        <p:spPr/>
        <p:txBody>
          <a:bodyPr vert="horz" wrap="square" lIns="91440" tIns="45720" rIns="91440" bIns="45720" anchor="t"/>
          <a:p>
            <a:pPr eaLnBrk="1" hangingPunct="1">
              <a:lnSpc>
                <a:spcPct val="150000"/>
              </a:lnSpc>
              <a:buNone/>
            </a:pPr>
            <a:r>
              <a:rPr lang="en-US" altLang="zh-CN" dirty="0">
                <a:solidFill>
                  <a:schemeClr val="tx1"/>
                </a:solidFill>
              </a:rPr>
              <a:t>8.1 CPU</a:t>
            </a:r>
            <a:r>
              <a:rPr lang="zh-CN" altLang="en-US" dirty="0">
                <a:solidFill>
                  <a:schemeClr val="tx1"/>
                </a:solidFill>
              </a:rPr>
              <a:t>与外设之间的信息交换方式</a:t>
            </a:r>
            <a:endParaRPr lang="zh-CN" altLang="en-US" dirty="0">
              <a:solidFill>
                <a:schemeClr val="tx1"/>
              </a:solidFill>
            </a:endParaRPr>
          </a:p>
          <a:p>
            <a:pPr eaLnBrk="1" hangingPunct="1">
              <a:lnSpc>
                <a:spcPct val="150000"/>
              </a:lnSpc>
              <a:buNone/>
            </a:pPr>
            <a:r>
              <a:rPr lang="en-US" altLang="zh-CN" dirty="0">
                <a:solidFill>
                  <a:schemeClr val="tx1"/>
                </a:solidFill>
              </a:rPr>
              <a:t>8.2 </a:t>
            </a:r>
            <a:r>
              <a:rPr lang="zh-CN" altLang="en-US" dirty="0">
                <a:solidFill>
                  <a:schemeClr val="tx1"/>
                </a:solidFill>
              </a:rPr>
              <a:t>程序查询方式</a:t>
            </a:r>
            <a:endParaRPr lang="zh-CN" altLang="en-US" dirty="0">
              <a:solidFill>
                <a:schemeClr val="tx1"/>
              </a:solidFill>
            </a:endParaRPr>
          </a:p>
          <a:p>
            <a:pPr eaLnBrk="1" hangingPunct="1">
              <a:lnSpc>
                <a:spcPct val="150000"/>
              </a:lnSpc>
              <a:buNone/>
            </a:pPr>
            <a:r>
              <a:rPr lang="en-US" altLang="zh-CN" dirty="0">
                <a:solidFill>
                  <a:schemeClr val="tx1"/>
                </a:solidFill>
              </a:rPr>
              <a:t>8.3 </a:t>
            </a:r>
            <a:r>
              <a:rPr lang="zh-CN" altLang="en-US" dirty="0">
                <a:solidFill>
                  <a:schemeClr val="tx1"/>
                </a:solidFill>
              </a:rPr>
              <a:t>程序中断方式</a:t>
            </a:r>
            <a:r>
              <a:rPr lang="zh-CN" altLang="en-US" dirty="0"/>
              <a:t>（重点）</a:t>
            </a:r>
            <a:endParaRPr lang="zh-CN" altLang="en-US" dirty="0"/>
          </a:p>
          <a:p>
            <a:pPr eaLnBrk="1" hangingPunct="1">
              <a:lnSpc>
                <a:spcPct val="150000"/>
              </a:lnSpc>
              <a:buNone/>
            </a:pPr>
            <a:r>
              <a:rPr lang="en-US" altLang="zh-CN" dirty="0">
                <a:solidFill>
                  <a:schemeClr val="tx1"/>
                </a:solidFill>
              </a:rPr>
              <a:t>8.4 DMA</a:t>
            </a:r>
            <a:r>
              <a:rPr lang="zh-CN" altLang="en-US" dirty="0">
                <a:solidFill>
                  <a:schemeClr val="tx1"/>
                </a:solidFill>
              </a:rPr>
              <a:t>方式</a:t>
            </a:r>
            <a:r>
              <a:rPr lang="zh-CN" altLang="en-US" dirty="0"/>
              <a:t>（重点）</a:t>
            </a:r>
            <a:endParaRPr lang="zh-CN" altLang="en-US" dirty="0"/>
          </a:p>
          <a:p>
            <a:pPr eaLnBrk="1" hangingPunct="1">
              <a:lnSpc>
                <a:spcPct val="150000"/>
              </a:lnSpc>
              <a:buNone/>
            </a:pPr>
            <a:r>
              <a:rPr lang="en-US" altLang="zh-CN" dirty="0">
                <a:solidFill>
                  <a:schemeClr val="tx1"/>
                </a:solidFill>
                <a:cs typeface="Times New Roman" panose="02020603050405020304" pitchFamily="18" charset="0"/>
              </a:rPr>
              <a:t>8.5 </a:t>
            </a:r>
            <a:r>
              <a:rPr lang="zh-CN" altLang="en-US" dirty="0">
                <a:solidFill>
                  <a:schemeClr val="tx1"/>
                </a:solidFill>
              </a:rPr>
              <a:t>通道方式</a:t>
            </a:r>
            <a:endParaRPr lang="zh-CN" altLang="en-US" dirty="0">
              <a:solidFill>
                <a:schemeClr val="tx1"/>
              </a:solidFill>
            </a:endParaRPr>
          </a:p>
          <a:p>
            <a:pPr eaLnBrk="1" hangingPunct="1">
              <a:lnSpc>
                <a:spcPct val="150000"/>
              </a:lnSpc>
              <a:buNone/>
            </a:pPr>
            <a:r>
              <a:rPr lang="en-US" altLang="zh-CN" dirty="0">
                <a:solidFill>
                  <a:schemeClr val="tx1"/>
                </a:solidFill>
              </a:rPr>
              <a:t>8.6 </a:t>
            </a:r>
            <a:r>
              <a:rPr lang="zh-CN" altLang="en-US" dirty="0">
                <a:solidFill>
                  <a:schemeClr val="tx1"/>
                </a:solidFill>
              </a:rPr>
              <a:t>通用</a:t>
            </a:r>
            <a:r>
              <a:rPr lang="en-US" altLang="zh-CN" dirty="0">
                <a:solidFill>
                  <a:schemeClr val="tx1"/>
                </a:solidFill>
              </a:rPr>
              <a:t>I/O</a:t>
            </a:r>
            <a:r>
              <a:rPr lang="zh-CN" altLang="en-US" dirty="0">
                <a:solidFill>
                  <a:schemeClr val="tx1"/>
                </a:solidFill>
              </a:rPr>
              <a:t>标准接口</a:t>
            </a:r>
            <a:r>
              <a:rPr lang="en-US" altLang="zh-CN" dirty="0">
                <a:solidFill>
                  <a:schemeClr val="tx1"/>
                </a:solidFill>
              </a:rPr>
              <a:t> </a:t>
            </a:r>
            <a:r>
              <a:rPr lang="zh-CN" altLang="en-US" dirty="0">
                <a:solidFill>
                  <a:schemeClr val="tx1"/>
                </a:solidFill>
              </a:rPr>
              <a:t>（自学）</a:t>
            </a:r>
            <a:endParaRPr lang="zh-CN" altLang="en-US" dirty="0">
              <a:solidFill>
                <a:schemeClr val="tx1"/>
              </a:solidFill>
            </a:endParaRPr>
          </a:p>
          <a:p>
            <a:pPr eaLnBrk="1" hangingPunct="1">
              <a:buNone/>
            </a:pPr>
            <a:endParaRPr lang="zh-CN" alt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57200" y="122555"/>
            <a:ext cx="7543800" cy="622300"/>
          </a:xfrm>
        </p:spPr>
        <p:txBody>
          <a:bodyPr vert="horz" wrap="square" lIns="91440" tIns="45720" rIns="91440" bIns="45720" anchor="b"/>
          <a:p>
            <a:pPr eaLnBrk="1" hangingPunct="1"/>
            <a:r>
              <a:rPr lang="en-US" altLang="zh-CN" dirty="0"/>
              <a:t>8.2</a:t>
            </a:r>
            <a:r>
              <a:rPr lang="zh-CN" altLang="en-US" dirty="0"/>
              <a:t>程序查询方式</a:t>
            </a:r>
            <a:endParaRPr lang="zh-CN" altLang="en-US" dirty="0"/>
          </a:p>
        </p:txBody>
      </p:sp>
      <p:sp>
        <p:nvSpPr>
          <p:cNvPr id="7171" name="Rectangle 3"/>
          <p:cNvSpPr>
            <a:spLocks noGrp="1"/>
          </p:cNvSpPr>
          <p:nvPr>
            <p:ph idx="1"/>
          </p:nvPr>
        </p:nvSpPr>
        <p:spPr>
          <a:xfrm>
            <a:off x="107950" y="744855"/>
            <a:ext cx="8667750" cy="5078095"/>
          </a:xfrm>
          <a:solidFill>
            <a:schemeClr val="bg1"/>
          </a:solidFill>
        </p:spPr>
        <p:txBody>
          <a:bodyPr vert="horz" wrap="square" lIns="91440" tIns="45720" rIns="91440" bIns="45720" anchor="t"/>
          <a:p>
            <a:pPr eaLnBrk="1" hangingPunct="1">
              <a:buNone/>
            </a:pPr>
            <a:r>
              <a:rPr lang="zh-CN" altLang="en-US" sz="2400" dirty="0">
                <a:sym typeface="+mn-ea"/>
              </a:rPr>
              <a:t>程序查询</a:t>
            </a:r>
            <a:r>
              <a:rPr lang="en-US" altLang="zh-CN" sz="2400" dirty="0">
                <a:sym typeface="+mn-ea"/>
              </a:rPr>
              <a:t>/</a:t>
            </a:r>
            <a:r>
              <a:rPr lang="zh-CN" altLang="en-US" sz="2400" dirty="0">
                <a:sym typeface="+mn-ea"/>
              </a:rPr>
              <a:t>轮询方式（程序控制</a:t>
            </a:r>
            <a:r>
              <a:rPr lang="en-US" altLang="zh-CN" sz="2400" dirty="0">
                <a:sym typeface="+mn-ea"/>
              </a:rPr>
              <a:t>I/O</a:t>
            </a:r>
            <a:r>
              <a:rPr lang="zh-CN" altLang="en-US" sz="2400" dirty="0">
                <a:sym typeface="+mn-ea"/>
              </a:rPr>
              <a:t>方式）：</a:t>
            </a:r>
            <a:r>
              <a:rPr lang="zh-CN" altLang="en-US" sz="2400" dirty="0">
                <a:solidFill>
                  <a:schemeClr val="tx1"/>
                </a:solidFill>
                <a:sym typeface="+mn-ea"/>
              </a:rPr>
              <a:t>当需要进行</a:t>
            </a:r>
            <a:r>
              <a:rPr lang="en-US" altLang="zh-CN" sz="2400" dirty="0">
                <a:solidFill>
                  <a:schemeClr val="tx1"/>
                </a:solidFill>
                <a:sym typeface="+mn-ea"/>
              </a:rPr>
              <a:t>I/O</a:t>
            </a:r>
            <a:r>
              <a:rPr lang="zh-CN" altLang="en-US" sz="2400" dirty="0">
                <a:solidFill>
                  <a:schemeClr val="tx1"/>
                </a:solidFill>
                <a:sym typeface="+mn-ea"/>
              </a:rPr>
              <a:t>操作时，</a:t>
            </a:r>
            <a:r>
              <a:rPr lang="en-US" altLang="zh-CN" sz="2400" dirty="0">
                <a:solidFill>
                  <a:srgbClr val="FF0000"/>
                </a:solidFill>
                <a:sym typeface="+mn-ea"/>
              </a:rPr>
              <a:t>CPU</a:t>
            </a:r>
            <a:r>
              <a:rPr lang="zh-CN" altLang="en-US" sz="2400" dirty="0">
                <a:solidFill>
                  <a:srgbClr val="FF0000"/>
                </a:solidFill>
                <a:sym typeface="+mn-ea"/>
              </a:rPr>
              <a:t>执行程序</a:t>
            </a:r>
            <a:r>
              <a:rPr lang="zh-CN" altLang="en-US" sz="2400" dirty="0">
                <a:solidFill>
                  <a:schemeClr val="tx1"/>
                </a:solidFill>
                <a:sym typeface="+mn-ea"/>
              </a:rPr>
              <a:t>来完成输入输出操作。基本无需增加硬件。</a:t>
            </a:r>
            <a:endParaRPr lang="zh-CN" altLang="en-US" sz="2400" dirty="0">
              <a:solidFill>
                <a:schemeClr val="tx1"/>
              </a:solidFill>
              <a:sym typeface="+mn-ea"/>
            </a:endParaRPr>
          </a:p>
          <a:p>
            <a:pPr eaLnBrk="1" hangingPunct="1">
              <a:buNone/>
            </a:pPr>
            <a:r>
              <a:rPr lang="en-US" altLang="zh-CN" dirty="0"/>
              <a:t>1</a:t>
            </a:r>
            <a:r>
              <a:rPr lang="zh-CN" altLang="en-US" dirty="0"/>
              <a:t>、设备编址</a:t>
            </a:r>
            <a:endParaRPr lang="zh-CN" altLang="en-US" dirty="0"/>
          </a:p>
          <a:p>
            <a:pPr marL="344805" lvl="1" indent="0" eaLnBrk="1" hangingPunct="1">
              <a:buNone/>
            </a:pPr>
            <a:r>
              <a:rPr lang="zh-CN" altLang="en-US" dirty="0">
                <a:solidFill>
                  <a:srgbClr val="FF0000"/>
                </a:solidFill>
                <a:sym typeface="Wingdings" panose="05000000000000000000" charset="0"/>
              </a:rPr>
              <a:t> </a:t>
            </a:r>
            <a:r>
              <a:rPr lang="zh-CN" altLang="en-US" dirty="0">
                <a:solidFill>
                  <a:srgbClr val="FF0000"/>
                </a:solidFill>
              </a:rPr>
              <a:t>统一编址</a:t>
            </a:r>
            <a:r>
              <a:rPr lang="zh-CN" altLang="en-US" dirty="0"/>
              <a:t>  </a:t>
            </a:r>
            <a:endParaRPr lang="zh-CN" altLang="en-US" dirty="0"/>
          </a:p>
          <a:p>
            <a:pPr marL="344805" lvl="1" indent="0" eaLnBrk="1" hangingPunct="1">
              <a:buNone/>
            </a:pPr>
            <a:r>
              <a:rPr lang="zh-CN" altLang="en-US" dirty="0">
                <a:sym typeface="+mn-ea"/>
              </a:rPr>
              <a:t>   输入</a:t>
            </a:r>
            <a:r>
              <a:rPr lang="en-US" altLang="zh-CN" dirty="0">
                <a:sym typeface="+mn-ea"/>
              </a:rPr>
              <a:t>/</a:t>
            </a:r>
            <a:r>
              <a:rPr lang="zh-CN" altLang="en-US" dirty="0">
                <a:sym typeface="+mn-ea"/>
              </a:rPr>
              <a:t>输出设备中的</a:t>
            </a:r>
            <a:r>
              <a:rPr lang="zh-CN" altLang="en-US" dirty="0">
                <a:solidFill>
                  <a:srgbClr val="FF00FF"/>
                </a:solidFill>
                <a:sym typeface="+mn-ea"/>
              </a:rPr>
              <a:t>控制寄存器</a:t>
            </a:r>
            <a:r>
              <a:rPr lang="zh-CN" altLang="en-US" dirty="0">
                <a:sym typeface="+mn-ea"/>
              </a:rPr>
              <a:t>、</a:t>
            </a:r>
            <a:r>
              <a:rPr lang="zh-CN" altLang="en-US" dirty="0">
                <a:solidFill>
                  <a:srgbClr val="FF00FF"/>
                </a:solidFill>
                <a:sym typeface="+mn-ea"/>
              </a:rPr>
              <a:t>数据寄存器</a:t>
            </a:r>
            <a:r>
              <a:rPr lang="zh-CN" altLang="en-US" dirty="0">
                <a:sym typeface="+mn-ea"/>
              </a:rPr>
              <a:t>、</a:t>
            </a:r>
            <a:r>
              <a:rPr lang="zh-CN" altLang="en-US" dirty="0">
                <a:solidFill>
                  <a:srgbClr val="FF00FF"/>
                </a:solidFill>
                <a:sym typeface="+mn-ea"/>
              </a:rPr>
              <a:t>状态寄存器</a:t>
            </a:r>
            <a:r>
              <a:rPr lang="zh-CN" altLang="en-US" dirty="0">
                <a:sym typeface="+mn-ea"/>
              </a:rPr>
              <a:t>（</a:t>
            </a:r>
            <a:r>
              <a:rPr lang="zh-CN" altLang="en-US" dirty="0">
                <a:solidFill>
                  <a:srgbClr val="FF0000"/>
                </a:solidFill>
                <a:sym typeface="+mn-ea"/>
              </a:rPr>
              <a:t>端口</a:t>
            </a:r>
            <a:r>
              <a:rPr lang="zh-CN" altLang="en-US" dirty="0">
                <a:sym typeface="+mn-ea"/>
              </a:rPr>
              <a:t>）等和</a:t>
            </a:r>
            <a:r>
              <a:rPr lang="zh-CN" altLang="en-US" dirty="0">
                <a:solidFill>
                  <a:srgbClr val="FF0000"/>
                </a:solidFill>
                <a:sym typeface="+mn-ea"/>
              </a:rPr>
              <a:t>内存</a:t>
            </a:r>
            <a:r>
              <a:rPr lang="zh-CN" altLang="en-US" dirty="0">
                <a:sym typeface="+mn-ea"/>
              </a:rPr>
              <a:t>单元一样看待，它们和内存单元联合在</a:t>
            </a:r>
            <a:r>
              <a:rPr lang="zh-CN" altLang="en-US" dirty="0">
                <a:solidFill>
                  <a:srgbClr val="0000FF"/>
                </a:solidFill>
                <a:sym typeface="+mn-ea"/>
              </a:rPr>
              <a:t>一起</a:t>
            </a:r>
            <a:r>
              <a:rPr lang="zh-CN" altLang="en-US" dirty="0">
                <a:sym typeface="+mn-ea"/>
              </a:rPr>
              <a:t>编排地址。这样就可用</a:t>
            </a:r>
            <a:r>
              <a:rPr lang="zh-CN" altLang="en-US" dirty="0">
                <a:solidFill>
                  <a:srgbClr val="0000FF"/>
                </a:solidFill>
                <a:sym typeface="+mn-ea"/>
              </a:rPr>
              <a:t>访问内存的指令</a:t>
            </a:r>
            <a:r>
              <a:rPr lang="zh-CN" altLang="en-US" dirty="0">
                <a:sym typeface="+mn-ea"/>
              </a:rPr>
              <a:t>（读、写指令）去访问</a:t>
            </a:r>
            <a:r>
              <a:rPr lang="en-US" altLang="zh-CN" dirty="0">
                <a:sym typeface="+mn-ea"/>
              </a:rPr>
              <a:t>I/O</a:t>
            </a:r>
            <a:r>
              <a:rPr lang="zh-CN" altLang="en-US" dirty="0">
                <a:sym typeface="+mn-ea"/>
              </a:rPr>
              <a:t>设备的某个寄存器，因而不需要专门的</a:t>
            </a:r>
            <a:r>
              <a:rPr lang="en-US" altLang="zh-CN" dirty="0">
                <a:sym typeface="+mn-ea"/>
              </a:rPr>
              <a:t>I/O</a:t>
            </a:r>
            <a:r>
              <a:rPr lang="zh-CN" altLang="en-US" dirty="0">
                <a:sym typeface="+mn-ea"/>
              </a:rPr>
              <a:t>指令组。</a:t>
            </a:r>
            <a:r>
              <a:rPr lang="zh-CN" altLang="en-US" dirty="0"/>
              <a:t>  </a:t>
            </a:r>
            <a:endParaRPr lang="zh-CN" altLang="en-US" dirty="0"/>
          </a:p>
          <a:p>
            <a:pPr marL="344805" lvl="1" indent="0" eaLnBrk="1" hangingPunct="1">
              <a:buNone/>
            </a:pPr>
            <a:r>
              <a:rPr lang="zh-CN" altLang="en-US" dirty="0">
                <a:solidFill>
                  <a:srgbClr val="FF0000"/>
                </a:solidFill>
                <a:sym typeface="Wingdings" panose="05000000000000000000" charset="0"/>
              </a:rPr>
              <a:t> </a:t>
            </a:r>
            <a:r>
              <a:rPr lang="zh-CN" altLang="en-US" dirty="0">
                <a:solidFill>
                  <a:srgbClr val="FF0000"/>
                </a:solidFill>
              </a:rPr>
              <a:t>独立编址</a:t>
            </a:r>
            <a:endParaRPr lang="zh-CN" altLang="en-US" dirty="0"/>
          </a:p>
          <a:p>
            <a:pPr marL="344805" lvl="1" indent="0" eaLnBrk="1" hangingPunct="1">
              <a:buNone/>
            </a:pPr>
            <a:r>
              <a:rPr lang="zh-CN" altLang="en-US" dirty="0">
                <a:sym typeface="+mn-ea"/>
              </a:rPr>
              <a:t>  内存地址和</a:t>
            </a:r>
            <a:r>
              <a:rPr lang="en-US" altLang="zh-CN" dirty="0">
                <a:sym typeface="+mn-ea"/>
              </a:rPr>
              <a:t>I/O</a:t>
            </a:r>
            <a:r>
              <a:rPr lang="zh-CN" altLang="en-US" dirty="0">
                <a:sym typeface="+mn-ea"/>
              </a:rPr>
              <a:t>设备地址是</a:t>
            </a:r>
            <a:r>
              <a:rPr lang="zh-CN" altLang="en-US" dirty="0">
                <a:solidFill>
                  <a:srgbClr val="0000FF"/>
                </a:solidFill>
                <a:sym typeface="+mn-ea"/>
              </a:rPr>
              <a:t>分开</a:t>
            </a:r>
            <a:r>
              <a:rPr lang="zh-CN" altLang="en-US" dirty="0">
                <a:sym typeface="+mn-ea"/>
              </a:rPr>
              <a:t>的，访问内存和访问</a:t>
            </a:r>
            <a:r>
              <a:rPr lang="en-US" altLang="zh-CN" dirty="0">
                <a:sym typeface="+mn-ea"/>
              </a:rPr>
              <a:t>I/O</a:t>
            </a:r>
            <a:r>
              <a:rPr lang="zh-CN" altLang="en-US" dirty="0">
                <a:sym typeface="+mn-ea"/>
              </a:rPr>
              <a:t>设备使用不同操作码的指令，即访问</a:t>
            </a:r>
            <a:r>
              <a:rPr lang="en-US" altLang="zh-CN" dirty="0">
                <a:sym typeface="+mn-ea"/>
              </a:rPr>
              <a:t>I/O</a:t>
            </a:r>
            <a:r>
              <a:rPr lang="zh-CN" altLang="en-US" dirty="0">
                <a:sym typeface="+mn-ea"/>
              </a:rPr>
              <a:t>设备有</a:t>
            </a:r>
            <a:r>
              <a:rPr lang="zh-CN" altLang="en-US" dirty="0">
                <a:solidFill>
                  <a:srgbClr val="0000FF"/>
                </a:solidFill>
                <a:sym typeface="+mn-ea"/>
              </a:rPr>
              <a:t>专门的</a:t>
            </a:r>
            <a:r>
              <a:rPr lang="en-US" altLang="zh-CN" dirty="0">
                <a:solidFill>
                  <a:srgbClr val="0000FF"/>
                </a:solidFill>
                <a:sym typeface="+mn-ea"/>
              </a:rPr>
              <a:t>I/O</a:t>
            </a:r>
            <a:r>
              <a:rPr lang="zh-CN" altLang="en-US" dirty="0">
                <a:solidFill>
                  <a:srgbClr val="0000FF"/>
                </a:solidFill>
                <a:sym typeface="+mn-ea"/>
              </a:rPr>
              <a:t>指令组</a:t>
            </a:r>
            <a:r>
              <a:rPr lang="zh-CN" altLang="en-US" dirty="0">
                <a:sym typeface="+mn-ea"/>
              </a:rPr>
              <a:t>。</a:t>
            </a:r>
            <a:endParaRPr lang="zh-CN"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2</a:t>
            </a:r>
            <a:r>
              <a:rPr lang="zh-CN" altLang="en-US"/>
              <a:t>、</a:t>
            </a:r>
            <a:r>
              <a:rPr lang="zh-CN" altLang="en-US">
                <a:solidFill>
                  <a:schemeClr val="tx1"/>
                </a:solidFill>
              </a:rPr>
              <a:t>以下叙述(  A  )是错误的。</a:t>
            </a:r>
            <a:endParaRPr lang="zh-CN" altLang="en-US">
              <a:solidFill>
                <a:schemeClr val="tx1"/>
              </a:solidFill>
            </a:endParaRPr>
          </a:p>
          <a:p>
            <a:pPr marL="0" indent="0">
              <a:buNone/>
            </a:pPr>
            <a:r>
              <a:rPr lang="zh-CN" altLang="en-US">
                <a:solidFill>
                  <a:schemeClr val="tx1"/>
                </a:solidFill>
              </a:rPr>
              <a:t>A．一个更高级的中断请求一定可以中断另一个中断处理程序的执行；</a:t>
            </a:r>
            <a:endParaRPr lang="zh-CN" altLang="en-US">
              <a:solidFill>
                <a:schemeClr val="tx1"/>
              </a:solidFill>
            </a:endParaRPr>
          </a:p>
          <a:p>
            <a:pPr marL="0" indent="0">
              <a:buNone/>
            </a:pPr>
            <a:r>
              <a:rPr lang="zh-CN" altLang="en-US">
                <a:solidFill>
                  <a:schemeClr val="tx1"/>
                </a:solidFill>
              </a:rPr>
              <a:t>B．DMA和CPU必须分时使用总线；</a:t>
            </a:r>
            <a:endParaRPr lang="zh-CN" altLang="en-US">
              <a:solidFill>
                <a:schemeClr val="tx1"/>
              </a:solidFill>
            </a:endParaRPr>
          </a:p>
          <a:p>
            <a:pPr marL="0" indent="0">
              <a:buNone/>
            </a:pPr>
            <a:r>
              <a:rPr lang="zh-CN" altLang="en-US">
                <a:solidFill>
                  <a:schemeClr val="tx1"/>
                </a:solidFill>
              </a:rPr>
              <a:t>C．DMA的数据传送不需CPU控制； </a:t>
            </a:r>
            <a:endParaRPr lang="zh-CN" altLang="en-US">
              <a:solidFill>
                <a:schemeClr val="tx1"/>
              </a:solidFill>
            </a:endParaRPr>
          </a:p>
          <a:p>
            <a:pPr marL="0" indent="0">
              <a:buNone/>
            </a:pPr>
            <a:r>
              <a:rPr lang="zh-CN" altLang="en-US">
                <a:solidFill>
                  <a:schemeClr val="tx1"/>
                </a:solidFill>
              </a:rPr>
              <a:t>D．DMA中有中断机制。</a:t>
            </a:r>
            <a:endParaRPr lang="zh-CN" altLang="en-US">
              <a:solidFill>
                <a:schemeClr val="tx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3</a:t>
            </a:r>
            <a:r>
              <a:rPr lang="zh-CN" altLang="en-US"/>
              <a:t>、</a:t>
            </a:r>
            <a:r>
              <a:rPr lang="zh-CN" altLang="en-US">
                <a:solidFill>
                  <a:schemeClr val="tx1"/>
                </a:solidFill>
              </a:rPr>
              <a:t>下列叙述中是正确的( C  )。</a:t>
            </a:r>
            <a:endParaRPr lang="zh-CN" altLang="en-US">
              <a:solidFill>
                <a:schemeClr val="tx1"/>
              </a:solidFill>
            </a:endParaRPr>
          </a:p>
          <a:p>
            <a:pPr marL="0" indent="0">
              <a:buNone/>
            </a:pPr>
            <a:r>
              <a:rPr lang="zh-CN" altLang="en-US">
                <a:solidFill>
                  <a:schemeClr val="tx1"/>
                </a:solidFill>
              </a:rPr>
              <a:t>A．程序中断方式中有中断请求，DMA方式中没有中断请求；</a:t>
            </a:r>
            <a:endParaRPr lang="zh-CN" altLang="en-US">
              <a:solidFill>
                <a:schemeClr val="tx1"/>
              </a:solidFill>
            </a:endParaRPr>
          </a:p>
          <a:p>
            <a:pPr marL="0" indent="0">
              <a:buNone/>
            </a:pPr>
            <a:r>
              <a:rPr lang="zh-CN" altLang="en-US">
                <a:solidFill>
                  <a:schemeClr val="tx1"/>
                </a:solidFill>
              </a:rPr>
              <a:t>B．程序中断方式和DMA方式中实现数据传送都需中断请求；</a:t>
            </a:r>
            <a:endParaRPr lang="zh-CN" altLang="en-US">
              <a:solidFill>
                <a:schemeClr val="tx1"/>
              </a:solidFill>
            </a:endParaRPr>
          </a:p>
          <a:p>
            <a:pPr marL="0" indent="0">
              <a:buNone/>
            </a:pPr>
            <a:r>
              <a:rPr lang="zh-CN" altLang="en-US">
                <a:solidFill>
                  <a:schemeClr val="tx1"/>
                </a:solidFill>
              </a:rPr>
              <a:t>C．程序中断方式和DMA方式中都有中断请求，但目的不同；</a:t>
            </a:r>
            <a:endParaRPr lang="zh-CN" altLang="en-US">
              <a:solidFill>
                <a:schemeClr val="tx1"/>
              </a:solidFill>
            </a:endParaRPr>
          </a:p>
          <a:p>
            <a:pPr marL="0" indent="0">
              <a:buNone/>
            </a:pPr>
            <a:r>
              <a:rPr lang="zh-CN" altLang="en-US">
                <a:solidFill>
                  <a:schemeClr val="tx1"/>
                </a:solidFill>
              </a:rPr>
              <a:t>D．DMA要等到指令周期结束时才进行周期窃取。</a:t>
            </a:r>
            <a:endParaRPr lang="zh-CN" altLang="en-US">
              <a:solidFill>
                <a:schemeClr val="tx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4</a:t>
            </a:r>
            <a:r>
              <a:rPr lang="zh-CN" altLang="en-US">
                <a:solidFill>
                  <a:schemeClr val="tx1"/>
                </a:solidFill>
              </a:rPr>
              <a:t>、主机与设备传送数据时，采用( A )，主机与设备是串行工作的。</a:t>
            </a:r>
            <a:endParaRPr lang="zh-CN" altLang="en-US"/>
          </a:p>
          <a:p>
            <a:pPr marL="0" indent="0">
              <a:buNone/>
            </a:pPr>
            <a:r>
              <a:rPr lang="zh-CN" altLang="en-US">
                <a:solidFill>
                  <a:schemeClr val="tx1"/>
                </a:solidFill>
              </a:rPr>
              <a:t>A．程序查询方式；  </a:t>
            </a:r>
            <a:endParaRPr lang="zh-CN" altLang="en-US">
              <a:solidFill>
                <a:schemeClr val="tx1"/>
              </a:solidFill>
            </a:endParaRPr>
          </a:p>
          <a:p>
            <a:pPr marL="0" indent="0">
              <a:buNone/>
            </a:pPr>
            <a:r>
              <a:rPr lang="zh-CN" altLang="en-US">
                <a:solidFill>
                  <a:schemeClr val="tx1"/>
                </a:solidFill>
              </a:rPr>
              <a:t>B．中断方式；   </a:t>
            </a:r>
            <a:endParaRPr lang="zh-CN" altLang="en-US">
              <a:solidFill>
                <a:schemeClr val="tx1"/>
              </a:solidFill>
            </a:endParaRPr>
          </a:p>
          <a:p>
            <a:pPr marL="0" indent="0">
              <a:buNone/>
            </a:pPr>
            <a:r>
              <a:rPr lang="zh-CN" altLang="en-US">
                <a:solidFill>
                  <a:schemeClr val="tx1"/>
                </a:solidFill>
              </a:rPr>
              <a:t>C．DMA方式；  </a:t>
            </a:r>
            <a:endParaRPr lang="zh-CN" altLang="en-US">
              <a:solidFill>
                <a:schemeClr val="tx1"/>
              </a:solidFill>
            </a:endParaRPr>
          </a:p>
          <a:p>
            <a:pPr marL="0" indent="0">
              <a:buNone/>
            </a:pPr>
            <a:r>
              <a:rPr lang="zh-CN" altLang="en-US">
                <a:solidFill>
                  <a:schemeClr val="tx1"/>
                </a:solidFill>
              </a:rPr>
              <a:t>D．通道</a:t>
            </a:r>
            <a:endParaRPr lang="zh-CN" altLang="en-US">
              <a:solidFill>
                <a:schemeClr val="tx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5</a:t>
            </a:r>
            <a:r>
              <a:rPr lang="zh-CN" altLang="en-US"/>
              <a:t>、</a:t>
            </a:r>
            <a:r>
              <a:rPr lang="zh-CN" altLang="en-US">
                <a:solidFill>
                  <a:schemeClr val="tx1"/>
                </a:solidFill>
              </a:rPr>
              <a:t>采用DMA方式传送数据时，每传送一个数据要占用（ D ）的时间。</a:t>
            </a:r>
            <a:endParaRPr lang="zh-CN" altLang="en-US"/>
          </a:p>
          <a:p>
            <a:pPr marL="0" indent="0">
              <a:buNone/>
            </a:pPr>
            <a:endParaRPr lang="zh-CN" altLang="en-US">
              <a:solidFill>
                <a:schemeClr val="tx1"/>
              </a:solidFill>
            </a:endParaRPr>
          </a:p>
          <a:p>
            <a:pPr marL="0" indent="0">
              <a:buNone/>
            </a:pPr>
            <a:r>
              <a:rPr lang="zh-CN" altLang="en-US">
                <a:solidFill>
                  <a:schemeClr val="tx1"/>
                </a:solidFill>
              </a:rPr>
              <a:t>A.一个指令周期 </a:t>
            </a:r>
            <a:endParaRPr lang="zh-CN" altLang="en-US">
              <a:solidFill>
                <a:schemeClr val="tx1"/>
              </a:solidFill>
            </a:endParaRPr>
          </a:p>
          <a:p>
            <a:pPr marL="0" indent="0">
              <a:buNone/>
            </a:pPr>
            <a:r>
              <a:rPr lang="zh-CN" altLang="en-US">
                <a:solidFill>
                  <a:schemeClr val="tx1"/>
                </a:solidFill>
              </a:rPr>
              <a:t>B.一个机器周期 </a:t>
            </a:r>
            <a:endParaRPr lang="zh-CN" altLang="en-US">
              <a:solidFill>
                <a:schemeClr val="tx1"/>
              </a:solidFill>
            </a:endParaRPr>
          </a:p>
          <a:p>
            <a:pPr marL="0" indent="0">
              <a:buNone/>
            </a:pPr>
            <a:r>
              <a:rPr lang="zh-CN" altLang="en-US">
                <a:solidFill>
                  <a:schemeClr val="tx1"/>
                </a:solidFill>
              </a:rPr>
              <a:t>C.一个时钟周期 </a:t>
            </a:r>
            <a:endParaRPr lang="zh-CN" altLang="en-US">
              <a:solidFill>
                <a:schemeClr val="tx1"/>
              </a:solidFill>
            </a:endParaRPr>
          </a:p>
          <a:p>
            <a:pPr marL="0" indent="0">
              <a:buNone/>
            </a:pPr>
            <a:r>
              <a:rPr lang="zh-CN" altLang="en-US">
                <a:solidFill>
                  <a:schemeClr val="tx1"/>
                </a:solidFill>
              </a:rPr>
              <a:t>D.一个存储周期</a:t>
            </a:r>
            <a:endParaRPr lang="zh-CN" altLang="en-US">
              <a:solidFill>
                <a:schemeClr val="tx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6</a:t>
            </a:r>
            <a:r>
              <a:rPr lang="zh-CN" altLang="en-US">
                <a:solidFill>
                  <a:schemeClr val="tx1"/>
                </a:solidFill>
              </a:rPr>
              <a:t>、周期挪用方式常用于(  D  )方式的输入/输出中。</a:t>
            </a:r>
            <a:endParaRPr lang="zh-CN" altLang="en-US">
              <a:solidFill>
                <a:schemeClr val="tx1"/>
              </a:solidFill>
            </a:endParaRPr>
          </a:p>
          <a:p>
            <a:pPr marL="0" indent="0">
              <a:buNone/>
            </a:pPr>
            <a:endParaRPr lang="zh-CN" altLang="en-US">
              <a:solidFill>
                <a:schemeClr val="tx1"/>
              </a:solidFill>
            </a:endParaRPr>
          </a:p>
          <a:p>
            <a:pPr marL="0" indent="0">
              <a:buNone/>
            </a:pPr>
            <a:r>
              <a:rPr lang="zh-CN" altLang="en-US">
                <a:solidFill>
                  <a:schemeClr val="tx1"/>
                </a:solidFill>
              </a:rPr>
              <a:t>A. 中断      </a:t>
            </a:r>
            <a:endParaRPr lang="zh-CN" altLang="en-US">
              <a:solidFill>
                <a:schemeClr val="tx1"/>
              </a:solidFill>
            </a:endParaRPr>
          </a:p>
          <a:p>
            <a:pPr marL="0" indent="0">
              <a:buNone/>
            </a:pPr>
            <a:r>
              <a:rPr lang="zh-CN" altLang="en-US">
                <a:solidFill>
                  <a:schemeClr val="tx1"/>
                </a:solidFill>
              </a:rPr>
              <a:t>B. 程序传送  </a:t>
            </a:r>
            <a:endParaRPr lang="zh-CN" altLang="en-US">
              <a:solidFill>
                <a:schemeClr val="tx1"/>
              </a:solidFill>
            </a:endParaRPr>
          </a:p>
          <a:p>
            <a:pPr marL="0" indent="0">
              <a:buNone/>
            </a:pPr>
            <a:r>
              <a:rPr lang="zh-CN" altLang="en-US">
                <a:solidFill>
                  <a:schemeClr val="tx1"/>
                </a:solidFill>
              </a:rPr>
              <a:t>C. 通道  </a:t>
            </a:r>
            <a:endParaRPr lang="zh-CN" altLang="en-US">
              <a:solidFill>
                <a:schemeClr val="tx1"/>
              </a:solidFill>
            </a:endParaRPr>
          </a:p>
          <a:p>
            <a:pPr marL="0" indent="0">
              <a:buNone/>
            </a:pPr>
            <a:r>
              <a:rPr lang="zh-CN" altLang="en-US">
                <a:solidFill>
                  <a:schemeClr val="tx1"/>
                </a:solidFill>
              </a:rPr>
              <a:t>D. DMA</a:t>
            </a:r>
            <a:endParaRPr lang="zh-CN" altLang="en-US">
              <a:solidFill>
                <a:schemeClr val="tx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7</a:t>
            </a:r>
            <a:r>
              <a:rPr lang="zh-CN" altLang="en-US"/>
              <a:t>、</a:t>
            </a:r>
            <a:r>
              <a:rPr lang="zh-CN" altLang="en-US">
                <a:solidFill>
                  <a:schemeClr val="tx1"/>
                </a:solidFill>
              </a:rPr>
              <a:t>微型机系统中，主机和高速硬盘进行数据交换一般采用( C )方式。</a:t>
            </a:r>
            <a:endParaRPr lang="zh-CN" altLang="en-US">
              <a:solidFill>
                <a:schemeClr val="tx1"/>
              </a:solidFill>
            </a:endParaRPr>
          </a:p>
          <a:p>
            <a:pPr marL="0" indent="0">
              <a:buNone/>
            </a:pPr>
            <a:r>
              <a:rPr lang="zh-CN" altLang="en-US">
                <a:solidFill>
                  <a:schemeClr val="tx1"/>
                </a:solidFill>
              </a:rPr>
              <a:t>A.  程序查询      </a:t>
            </a:r>
            <a:endParaRPr lang="zh-CN" altLang="en-US">
              <a:solidFill>
                <a:schemeClr val="tx1"/>
              </a:solidFill>
            </a:endParaRPr>
          </a:p>
          <a:p>
            <a:pPr marL="0" indent="0">
              <a:buNone/>
            </a:pPr>
            <a:r>
              <a:rPr lang="zh-CN" altLang="en-US">
                <a:solidFill>
                  <a:schemeClr val="tx1"/>
                </a:solidFill>
              </a:rPr>
              <a:t>B．程序中断         </a:t>
            </a:r>
            <a:endParaRPr lang="zh-CN" altLang="en-US">
              <a:solidFill>
                <a:schemeClr val="tx1"/>
              </a:solidFill>
            </a:endParaRPr>
          </a:p>
          <a:p>
            <a:pPr marL="0" indent="0">
              <a:buNone/>
            </a:pPr>
            <a:r>
              <a:rPr lang="zh-CN" altLang="en-US">
                <a:solidFill>
                  <a:schemeClr val="tx1"/>
                </a:solidFill>
              </a:rPr>
              <a:t>C．DMA</a:t>
            </a:r>
            <a:endParaRPr lang="zh-CN" altLang="en-US">
              <a:solidFill>
                <a:schemeClr val="tx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8</a:t>
            </a:r>
            <a:r>
              <a:rPr lang="zh-CN" altLang="en-US"/>
              <a:t>、下列叙述中正确的是(  C  )。</a:t>
            </a:r>
            <a:endParaRPr lang="zh-CN" altLang="en-US"/>
          </a:p>
          <a:p>
            <a:pPr marL="0" indent="0">
              <a:buNone/>
            </a:pPr>
            <a:r>
              <a:rPr lang="zh-CN" altLang="en-US">
                <a:solidFill>
                  <a:schemeClr val="tx1"/>
                </a:solidFill>
              </a:rPr>
              <a:t>A. 程序中断方式和DMA方式中实现数据传送都需中断请求</a:t>
            </a:r>
            <a:endParaRPr lang="zh-CN" altLang="en-US">
              <a:solidFill>
                <a:schemeClr val="tx1"/>
              </a:solidFill>
            </a:endParaRPr>
          </a:p>
          <a:p>
            <a:pPr marL="0" indent="0">
              <a:buNone/>
            </a:pPr>
            <a:r>
              <a:rPr lang="zh-CN" altLang="en-US">
                <a:solidFill>
                  <a:schemeClr val="tx1"/>
                </a:solidFill>
              </a:rPr>
              <a:t>B. 程序中断方式中有中断请求，DMA方式中没有中断请求</a:t>
            </a:r>
            <a:endParaRPr lang="zh-CN" altLang="en-US">
              <a:solidFill>
                <a:schemeClr val="tx1"/>
              </a:solidFill>
            </a:endParaRPr>
          </a:p>
          <a:p>
            <a:pPr marL="0" indent="0">
              <a:buNone/>
            </a:pPr>
            <a:r>
              <a:rPr lang="zh-CN" altLang="en-US">
                <a:solidFill>
                  <a:schemeClr val="tx1"/>
                </a:solidFill>
              </a:rPr>
              <a:t>C. 程序中断方式和DMA方式中都有中断请求，但目的不同</a:t>
            </a:r>
            <a:endParaRPr lang="zh-CN" altLang="en-US">
              <a:solidFill>
                <a:schemeClr val="tx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9</a:t>
            </a:r>
            <a:r>
              <a:rPr lang="zh-CN" altLang="en-US">
                <a:solidFill>
                  <a:schemeClr val="tx1"/>
                </a:solidFill>
              </a:rPr>
              <a:t>、硬盘适合于用(  A  )方式实现输入输出操作</a:t>
            </a:r>
            <a:endParaRPr lang="zh-CN" altLang="en-US">
              <a:solidFill>
                <a:schemeClr val="tx1"/>
              </a:solidFill>
            </a:endParaRPr>
          </a:p>
          <a:p>
            <a:pPr marL="0" indent="0">
              <a:buNone/>
            </a:pPr>
            <a:r>
              <a:rPr lang="zh-CN" altLang="en-US">
                <a:solidFill>
                  <a:schemeClr val="tx1"/>
                </a:solidFill>
              </a:rPr>
              <a:t>A．DMA       </a:t>
            </a:r>
            <a:endParaRPr lang="zh-CN" altLang="en-US">
              <a:solidFill>
                <a:schemeClr val="tx1"/>
              </a:solidFill>
            </a:endParaRPr>
          </a:p>
          <a:p>
            <a:pPr marL="0" indent="0">
              <a:buNone/>
            </a:pPr>
            <a:r>
              <a:rPr lang="zh-CN" altLang="en-US">
                <a:solidFill>
                  <a:schemeClr val="tx1"/>
                </a:solidFill>
              </a:rPr>
              <a:t>B．中断         </a:t>
            </a:r>
            <a:endParaRPr lang="zh-CN" altLang="en-US">
              <a:solidFill>
                <a:schemeClr val="tx1"/>
              </a:solidFill>
            </a:endParaRPr>
          </a:p>
          <a:p>
            <a:pPr marL="0" indent="0">
              <a:buNone/>
            </a:pPr>
            <a:r>
              <a:rPr lang="zh-CN" altLang="en-US">
                <a:solidFill>
                  <a:schemeClr val="tx1"/>
                </a:solidFill>
              </a:rPr>
              <a:t>C．程序查询</a:t>
            </a:r>
            <a:endParaRPr lang="zh-CN" altLang="en-US">
              <a:solidFill>
                <a:schemeClr val="tx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10</a:t>
            </a:r>
            <a:r>
              <a:rPr lang="zh-CN" altLang="en-US"/>
              <a:t>、</a:t>
            </a:r>
            <a:r>
              <a:rPr lang="zh-CN" altLang="en-US">
                <a:solidFill>
                  <a:schemeClr val="tx1"/>
                </a:solidFill>
              </a:rPr>
              <a:t>DMA方式的接口电路中有程序中断部件，其作用是(  C  ) 。</a:t>
            </a:r>
            <a:endParaRPr lang="zh-CN" altLang="en-US">
              <a:solidFill>
                <a:schemeClr val="tx1"/>
              </a:solidFill>
            </a:endParaRPr>
          </a:p>
          <a:p>
            <a:pPr marL="0" indent="0">
              <a:buNone/>
            </a:pPr>
            <a:r>
              <a:rPr lang="zh-CN" altLang="en-US">
                <a:solidFill>
                  <a:schemeClr val="tx1"/>
                </a:solidFill>
              </a:rPr>
              <a:t>A．实现数据传送；</a:t>
            </a:r>
            <a:endParaRPr lang="zh-CN" altLang="en-US">
              <a:solidFill>
                <a:schemeClr val="tx1"/>
              </a:solidFill>
            </a:endParaRPr>
          </a:p>
          <a:p>
            <a:pPr marL="0" indent="0">
              <a:buNone/>
            </a:pPr>
            <a:r>
              <a:rPr lang="zh-CN" altLang="en-US">
                <a:solidFill>
                  <a:schemeClr val="tx1"/>
                </a:solidFill>
              </a:rPr>
              <a:t>B．向CPU提出总线使用权；</a:t>
            </a:r>
            <a:endParaRPr lang="zh-CN" altLang="en-US">
              <a:solidFill>
                <a:schemeClr val="tx1"/>
              </a:solidFill>
            </a:endParaRPr>
          </a:p>
          <a:p>
            <a:pPr marL="0" indent="0">
              <a:buNone/>
            </a:pPr>
            <a:r>
              <a:rPr lang="zh-CN" altLang="en-US">
                <a:solidFill>
                  <a:schemeClr val="tx1"/>
                </a:solidFill>
              </a:rPr>
              <a:t>C．向CPU提出传输结束；</a:t>
            </a:r>
            <a:endParaRPr lang="zh-CN" altLang="en-US">
              <a:solidFill>
                <a:schemeClr val="tx1"/>
              </a:solidFill>
            </a:endParaRPr>
          </a:p>
          <a:p>
            <a:pPr marL="0" indent="0">
              <a:buNone/>
            </a:pPr>
            <a:r>
              <a:rPr lang="zh-CN" altLang="en-US">
                <a:solidFill>
                  <a:schemeClr val="tx1"/>
                </a:solidFill>
              </a:rPr>
              <a:t>D．发中断请求。</a:t>
            </a:r>
            <a:endParaRPr lang="zh-CN" altLang="en-US">
              <a:solidFill>
                <a:schemeClr val="tx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11</a:t>
            </a:r>
            <a:r>
              <a:rPr lang="zh-CN" altLang="en-US">
                <a:solidFill>
                  <a:schemeClr val="tx1"/>
                </a:solidFill>
              </a:rPr>
              <a:t>、下列陈述中正确的是 ( D ) 。</a:t>
            </a:r>
            <a:endParaRPr lang="zh-CN" altLang="en-US">
              <a:solidFill>
                <a:schemeClr val="tx1"/>
              </a:solidFill>
            </a:endParaRPr>
          </a:p>
          <a:p>
            <a:pPr marL="0" indent="0">
              <a:buNone/>
            </a:pPr>
            <a:r>
              <a:rPr lang="zh-CN" altLang="en-US">
                <a:solidFill>
                  <a:schemeClr val="tx1"/>
                </a:solidFill>
              </a:rPr>
              <a:t>A、在DMA周期内，CPU不能执行程序;</a:t>
            </a:r>
            <a:endParaRPr lang="zh-CN" altLang="en-US">
              <a:solidFill>
                <a:schemeClr val="tx1"/>
              </a:solidFill>
            </a:endParaRPr>
          </a:p>
          <a:p>
            <a:pPr marL="0" indent="0">
              <a:buNone/>
            </a:pPr>
            <a:r>
              <a:rPr lang="zh-CN" altLang="en-US">
                <a:solidFill>
                  <a:schemeClr val="tx1"/>
                </a:solidFill>
              </a:rPr>
              <a:t>B、中断发生时，CPU首先执行入栈指令将程序计数器内容保护起来;</a:t>
            </a:r>
            <a:endParaRPr lang="zh-CN" altLang="en-US">
              <a:solidFill>
                <a:schemeClr val="tx1"/>
              </a:solidFill>
            </a:endParaRPr>
          </a:p>
          <a:p>
            <a:pPr marL="0" indent="0">
              <a:buNone/>
            </a:pPr>
            <a:r>
              <a:rPr lang="zh-CN" altLang="en-US">
                <a:solidFill>
                  <a:schemeClr val="tx1"/>
                </a:solidFill>
              </a:rPr>
              <a:t>C、DMA传送方式中，DMA控制器每传送一个数据就窃取一个指令周期;</a:t>
            </a:r>
            <a:endParaRPr lang="zh-CN" altLang="en-US">
              <a:solidFill>
                <a:schemeClr val="tx1"/>
              </a:solidFill>
            </a:endParaRPr>
          </a:p>
          <a:p>
            <a:pPr marL="0" indent="0">
              <a:buNone/>
            </a:pPr>
            <a:r>
              <a:rPr lang="zh-CN" altLang="en-US">
                <a:solidFill>
                  <a:schemeClr val="tx1"/>
                </a:solidFill>
              </a:rPr>
              <a:t>D、输入输出操作的最终目的是要实现CPU与外设之间的数据传输.</a:t>
            </a:r>
            <a:endParaRPr lang="zh-CN" altLang="en-US">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Rectangle 3"/>
          <p:cNvSpPr>
            <a:spLocks noGrp="1"/>
          </p:cNvSpPr>
          <p:nvPr>
            <p:ph idx="1"/>
          </p:nvPr>
        </p:nvSpPr>
        <p:spPr>
          <a:xfrm>
            <a:off x="107950" y="116840"/>
            <a:ext cx="8508365" cy="4411345"/>
          </a:xfrm>
        </p:spPr>
        <p:txBody>
          <a:bodyPr vert="horz" wrap="square" lIns="91440" tIns="45720" rIns="91440" bIns="45720" anchor="t"/>
          <a:p>
            <a:pPr eaLnBrk="1" hangingPunct="1">
              <a:lnSpc>
                <a:spcPct val="120000"/>
              </a:lnSpc>
              <a:buNone/>
            </a:pPr>
            <a:r>
              <a:rPr lang="en-US" altLang="zh-CN" dirty="0"/>
              <a:t>2</a:t>
            </a:r>
            <a:r>
              <a:rPr lang="zh-CN" altLang="en-US" dirty="0"/>
              <a:t>、输入输出指令</a:t>
            </a:r>
            <a:endParaRPr lang="zh-CN" altLang="en-US" dirty="0"/>
          </a:p>
          <a:p>
            <a:pPr eaLnBrk="1" hangingPunct="1">
              <a:lnSpc>
                <a:spcPct val="120000"/>
              </a:lnSpc>
              <a:buNone/>
            </a:pPr>
            <a:r>
              <a:rPr lang="zh-CN" altLang="en-US" sz="2400" dirty="0">
                <a:solidFill>
                  <a:schemeClr val="tx1"/>
                </a:solidFill>
                <a:sym typeface="+mn-ea"/>
              </a:rPr>
              <a:t>当用程序实现输入</a:t>
            </a:r>
            <a:r>
              <a:rPr lang="en-US" altLang="zh-CN" sz="2400" dirty="0">
                <a:solidFill>
                  <a:schemeClr val="tx1"/>
                </a:solidFill>
                <a:sym typeface="+mn-ea"/>
              </a:rPr>
              <a:t>/</a:t>
            </a:r>
            <a:r>
              <a:rPr lang="zh-CN" altLang="en-US" sz="2400" dirty="0">
                <a:solidFill>
                  <a:schemeClr val="tx1"/>
                </a:solidFill>
                <a:sym typeface="+mn-ea"/>
              </a:rPr>
              <a:t>输出传送时，</a:t>
            </a:r>
            <a:r>
              <a:rPr lang="en-US" altLang="zh-CN" sz="2400" dirty="0">
                <a:solidFill>
                  <a:schemeClr val="tx1"/>
                </a:solidFill>
                <a:sym typeface="+mn-ea"/>
              </a:rPr>
              <a:t>I/O</a:t>
            </a:r>
            <a:r>
              <a:rPr lang="zh-CN" altLang="en-US" sz="2400" dirty="0">
                <a:solidFill>
                  <a:schemeClr val="tx1"/>
                </a:solidFill>
                <a:sym typeface="+mn-ea"/>
              </a:rPr>
              <a:t>指令功能</a:t>
            </a:r>
            <a:r>
              <a:rPr lang="en-US" altLang="zh-CN" sz="2400" dirty="0">
                <a:solidFill>
                  <a:schemeClr val="tx1"/>
                </a:solidFill>
                <a:sym typeface="+mn-ea"/>
              </a:rPr>
              <a:t>:</a:t>
            </a:r>
            <a:endParaRPr lang="zh-CN" altLang="en-US" sz="2400" dirty="0">
              <a:solidFill>
                <a:schemeClr val="tx1"/>
              </a:solidFill>
              <a:sym typeface="+mn-ea"/>
            </a:endParaRPr>
          </a:p>
          <a:p>
            <a:pPr eaLnBrk="1" hangingPunct="1">
              <a:lnSpc>
                <a:spcPct val="120000"/>
              </a:lnSpc>
              <a:buNone/>
            </a:pPr>
            <a:r>
              <a:rPr lang="en-US" altLang="zh-CN" sz="2400" dirty="0">
                <a:solidFill>
                  <a:schemeClr val="tx1"/>
                </a:solidFill>
                <a:sym typeface="+mn-ea"/>
              </a:rPr>
              <a:t>① </a:t>
            </a:r>
            <a:r>
              <a:rPr lang="zh-CN" altLang="en-US" sz="2400" dirty="0">
                <a:solidFill>
                  <a:srgbClr val="FF0000"/>
                </a:solidFill>
                <a:sym typeface="+mn-ea"/>
              </a:rPr>
              <a:t>置“</a:t>
            </a:r>
            <a:r>
              <a:rPr lang="en-US" altLang="zh-CN" sz="2400" dirty="0">
                <a:solidFill>
                  <a:srgbClr val="FF0000"/>
                </a:solidFill>
                <a:sym typeface="+mn-ea"/>
              </a:rPr>
              <a:t>1”</a:t>
            </a:r>
            <a:r>
              <a:rPr lang="zh-CN" altLang="en-US" sz="2400" dirty="0">
                <a:solidFill>
                  <a:srgbClr val="FF0000"/>
                </a:solidFill>
                <a:sym typeface="+mn-ea"/>
              </a:rPr>
              <a:t>或置“</a:t>
            </a:r>
            <a:r>
              <a:rPr lang="en-US" altLang="zh-CN" sz="2400" dirty="0">
                <a:solidFill>
                  <a:srgbClr val="FF0000"/>
                </a:solidFill>
                <a:sym typeface="+mn-ea"/>
              </a:rPr>
              <a:t>0”I/O</a:t>
            </a:r>
            <a:r>
              <a:rPr lang="zh-CN" altLang="en-US" sz="2400" dirty="0">
                <a:solidFill>
                  <a:srgbClr val="FF0000"/>
                </a:solidFill>
                <a:sym typeface="+mn-ea"/>
              </a:rPr>
              <a:t>接口的某些控制触发器</a:t>
            </a:r>
            <a:r>
              <a:rPr lang="zh-CN" altLang="en-US" sz="2400" dirty="0">
                <a:solidFill>
                  <a:schemeClr val="tx1"/>
                </a:solidFill>
                <a:sym typeface="+mn-ea"/>
              </a:rPr>
              <a:t>，用于控制设备进行某些动作，如启动、关闭设备等。</a:t>
            </a:r>
            <a:endParaRPr lang="zh-CN" altLang="en-US" sz="2400" dirty="0">
              <a:solidFill>
                <a:schemeClr val="tx1"/>
              </a:solidFill>
              <a:sym typeface="+mn-ea"/>
            </a:endParaRPr>
          </a:p>
          <a:p>
            <a:pPr eaLnBrk="1" hangingPunct="1">
              <a:lnSpc>
                <a:spcPct val="120000"/>
              </a:lnSpc>
              <a:buNone/>
            </a:pPr>
            <a:r>
              <a:rPr lang="en-US" altLang="zh-CN" sz="2400" dirty="0">
                <a:solidFill>
                  <a:schemeClr val="tx1"/>
                </a:solidFill>
                <a:sym typeface="+mn-ea"/>
              </a:rPr>
              <a:t>② </a:t>
            </a:r>
            <a:r>
              <a:rPr lang="zh-CN" altLang="en-US" sz="2400" dirty="0">
                <a:solidFill>
                  <a:srgbClr val="FF0000"/>
                </a:solidFill>
                <a:sym typeface="+mn-ea"/>
              </a:rPr>
              <a:t>测试设备的某些状态</a:t>
            </a:r>
            <a:r>
              <a:rPr lang="zh-CN" altLang="en-US" sz="2400" dirty="0">
                <a:solidFill>
                  <a:schemeClr val="tx1"/>
                </a:solidFill>
                <a:sym typeface="+mn-ea"/>
              </a:rPr>
              <a:t>，如“忙”、“准备就绪”等，以便决定下一步的操作。</a:t>
            </a:r>
            <a:endParaRPr lang="zh-CN" altLang="en-US" sz="2400" dirty="0">
              <a:solidFill>
                <a:schemeClr val="tx1"/>
              </a:solidFill>
              <a:sym typeface="+mn-ea"/>
            </a:endParaRPr>
          </a:p>
          <a:p>
            <a:pPr eaLnBrk="1" hangingPunct="1">
              <a:lnSpc>
                <a:spcPct val="120000"/>
              </a:lnSpc>
              <a:buNone/>
            </a:pPr>
            <a:r>
              <a:rPr lang="en-US" altLang="zh-CN" sz="2400" dirty="0">
                <a:solidFill>
                  <a:schemeClr val="tx1"/>
                </a:solidFill>
                <a:sym typeface="+mn-ea"/>
              </a:rPr>
              <a:t>③ </a:t>
            </a:r>
            <a:r>
              <a:rPr lang="zh-CN" altLang="en-US" sz="2400" dirty="0">
                <a:solidFill>
                  <a:srgbClr val="FF0000"/>
                </a:solidFill>
                <a:sym typeface="+mn-ea"/>
              </a:rPr>
              <a:t>传送数据</a:t>
            </a:r>
            <a:r>
              <a:rPr lang="zh-CN" altLang="en-US" sz="2400" dirty="0">
                <a:solidFill>
                  <a:schemeClr val="tx1"/>
                </a:solidFill>
                <a:sym typeface="+mn-ea"/>
              </a:rPr>
              <a:t>，当输入数据时，将</a:t>
            </a:r>
            <a:r>
              <a:rPr lang="en-US" altLang="zh-CN" sz="2400" dirty="0">
                <a:solidFill>
                  <a:schemeClr val="tx1"/>
                </a:solidFill>
                <a:sym typeface="+mn-ea"/>
              </a:rPr>
              <a:t>I/O</a:t>
            </a:r>
            <a:r>
              <a:rPr lang="zh-CN" altLang="en-US" sz="2400" dirty="0">
                <a:solidFill>
                  <a:schemeClr val="tx1"/>
                </a:solidFill>
                <a:sym typeface="+mn-ea"/>
              </a:rPr>
              <a:t>接口中数据寄存器的内容送到</a:t>
            </a:r>
            <a:r>
              <a:rPr lang="en-US" altLang="zh-CN" sz="2400" dirty="0">
                <a:solidFill>
                  <a:schemeClr val="tx1"/>
                </a:solidFill>
                <a:sym typeface="+mn-ea"/>
              </a:rPr>
              <a:t>CPU</a:t>
            </a:r>
            <a:r>
              <a:rPr lang="zh-CN" altLang="en-US" sz="2400" dirty="0">
                <a:solidFill>
                  <a:schemeClr val="tx1"/>
                </a:solidFill>
                <a:sym typeface="+mn-ea"/>
              </a:rPr>
              <a:t>某一寄存器；当输出数据时，将</a:t>
            </a:r>
            <a:r>
              <a:rPr lang="en-US" altLang="zh-CN" sz="2400" dirty="0">
                <a:solidFill>
                  <a:schemeClr val="tx1"/>
                </a:solidFill>
                <a:sym typeface="+mn-ea"/>
              </a:rPr>
              <a:t>CPU</a:t>
            </a:r>
            <a:r>
              <a:rPr lang="zh-CN" altLang="en-US" sz="2400" dirty="0">
                <a:solidFill>
                  <a:schemeClr val="tx1"/>
                </a:solidFill>
                <a:sym typeface="+mn-ea"/>
              </a:rPr>
              <a:t>中某一寄存器的内容送到</a:t>
            </a:r>
            <a:r>
              <a:rPr lang="en-US" altLang="zh-CN" sz="2400" dirty="0">
                <a:solidFill>
                  <a:schemeClr val="tx1"/>
                </a:solidFill>
                <a:sym typeface="+mn-ea"/>
              </a:rPr>
              <a:t>I/O</a:t>
            </a:r>
            <a:r>
              <a:rPr lang="zh-CN" altLang="en-US" sz="2400" dirty="0">
                <a:solidFill>
                  <a:schemeClr val="tx1"/>
                </a:solidFill>
                <a:sym typeface="+mn-ea"/>
              </a:rPr>
              <a:t>接口的数据寄存器。</a:t>
            </a:r>
            <a:endParaRPr lang="zh-CN" altLang="en-US" sz="2400" dirty="0">
              <a:solidFill>
                <a:schemeClr val="tx1"/>
              </a:solidFill>
            </a:endParaRPr>
          </a:p>
          <a:p>
            <a:pPr lvl="1" indent="-347345" eaLnBrk="1" hangingPunct="1">
              <a:buNone/>
            </a:pPr>
            <a:endParaRPr lang="en-US" altLang="zh-CN" dirty="0"/>
          </a:p>
        </p:txBody>
      </p:sp>
      <p:graphicFrame>
        <p:nvGraphicFramePr>
          <p:cNvPr id="15" name="对象 14"/>
          <p:cNvGraphicFramePr/>
          <p:nvPr>
            <p:custDataLst>
              <p:tags r:id="rId1"/>
            </p:custDataLst>
          </p:nvPr>
        </p:nvGraphicFramePr>
        <p:xfrm>
          <a:off x="107950" y="4505325"/>
          <a:ext cx="7512050" cy="2297430"/>
        </p:xfrm>
        <a:graphic>
          <a:graphicData uri="http://schemas.openxmlformats.org/presentationml/2006/ole">
            <mc:AlternateContent xmlns:mc="http://schemas.openxmlformats.org/markup-compatibility/2006">
              <mc:Choice xmlns:v="urn:schemas-microsoft-com:vml" Requires="v">
                <p:oleObj spid="_x0000_s16" name="" r:id="rId2" imgW="8947150" imgH="3822700" progId="Paint.Picture">
                  <p:embed/>
                </p:oleObj>
              </mc:Choice>
              <mc:Fallback>
                <p:oleObj name="" r:id="rId2" imgW="8947150" imgH="3822700" progId="Paint.Picture">
                  <p:embed/>
                  <p:pic>
                    <p:nvPicPr>
                      <p:cNvPr id="0" name="图片 15"/>
                      <p:cNvPicPr/>
                      <p:nvPr/>
                    </p:nvPicPr>
                    <p:blipFill>
                      <a:blip r:embed="rId3"/>
                      <a:stretch>
                        <a:fillRect/>
                      </a:stretch>
                    </p:blipFill>
                    <p:spPr>
                      <a:xfrm>
                        <a:off x="107950" y="4505325"/>
                        <a:ext cx="7512050" cy="22974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12</a:t>
            </a:r>
            <a:r>
              <a:rPr lang="zh-CN" altLang="en-US">
                <a:solidFill>
                  <a:schemeClr val="tx1"/>
                </a:solidFill>
              </a:rPr>
              <a:t>、CPU对DMA 请求和中断请求的响应时间是否一样？为什么？</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CPU对DMA请求和中断请求响应时间不一样，因为两种方式的交换速度相差很大，因此CPU 必须以更短的时间间隔查询并响应DMA请求（一个存取周期末）</a:t>
            </a:r>
            <a:endParaRPr lang="zh-CN" altLang="en-US">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13</a:t>
            </a:r>
            <a:r>
              <a:rPr lang="zh-CN" altLang="en-US">
                <a:solidFill>
                  <a:schemeClr val="tx1"/>
                </a:solidFill>
              </a:rPr>
              <a:t>、DMA和中断的区别?</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⑴中断方式是程序切换,需要保护和恢复现场；而DMA方式除了开始和结尾时,不占用CPU任何资源.</a:t>
            </a:r>
            <a:endParaRPr lang="zh-CN" altLang="en-US">
              <a:solidFill>
                <a:schemeClr val="tx1"/>
              </a:solidFill>
            </a:endParaRPr>
          </a:p>
          <a:p>
            <a:pPr marL="0" indent="0">
              <a:buNone/>
            </a:pPr>
            <a:r>
              <a:rPr lang="zh-CN" altLang="en-US">
                <a:solidFill>
                  <a:schemeClr val="tx1"/>
                </a:solidFill>
              </a:rPr>
              <a:t> ⑵对中断请求的响应只能发生在每条指令执行完毕时,而对DMA请求的响应可以发生在每个机器周期结束时.</a:t>
            </a:r>
            <a:endParaRPr lang="zh-CN" altLang="en-US">
              <a:solidFill>
                <a:schemeClr val="tx1"/>
              </a:solidFill>
            </a:endParaRPr>
          </a:p>
          <a:p>
            <a:pPr marL="0" indent="0">
              <a:buNone/>
            </a:pPr>
            <a:r>
              <a:rPr lang="zh-CN" altLang="en-US">
                <a:solidFill>
                  <a:schemeClr val="tx1"/>
                </a:solidFill>
              </a:rPr>
              <a:t> ⑶中断传送过程需要CPU的干预,而DMA传送过程不需要CPU的干预,故数据传送速率非常高,适合于高速外设的成组传送. DMA 请求的优先级应高于中断请求。</a:t>
            </a:r>
            <a:endParaRPr lang="zh-CN" altLang="en-US">
              <a:solidFill>
                <a:schemeClr val="tx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14</a:t>
            </a:r>
            <a:r>
              <a:rPr lang="zh-CN" altLang="en-US">
                <a:solidFill>
                  <a:schemeClr val="tx1"/>
                </a:solidFill>
              </a:rPr>
              <a:t>、常见的数据传送控制方式有哪几种？CPU 响应中断应具备哪些条件？</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常见的数据传送控制方式有:程序控制；中断控制；DMA；I/O通道控制；外围处理机控制。</a:t>
            </a:r>
            <a:endParaRPr lang="zh-CN" altLang="en-US">
              <a:solidFill>
                <a:schemeClr val="tx1"/>
              </a:solidFill>
            </a:endParaRPr>
          </a:p>
          <a:p>
            <a:pPr marL="0" indent="0">
              <a:buNone/>
            </a:pPr>
            <a:r>
              <a:rPr lang="zh-CN" altLang="en-US">
                <a:solidFill>
                  <a:schemeClr val="tx1"/>
                </a:solidFill>
              </a:rPr>
              <a:t>CPU 响应中断应具备的条件：① CPU 接收到中断请求信号；② CPU 允许中断；③ 一条指令执行完毕。</a:t>
            </a:r>
            <a:endParaRPr lang="zh-CN" altLang="en-US">
              <a:solidFill>
                <a:schemeClr val="tx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sz="2400"/>
              <a:t>题</a:t>
            </a:r>
            <a:r>
              <a:rPr lang="en-US" altLang="zh-CN" sz="2400"/>
              <a:t>15</a:t>
            </a:r>
            <a:r>
              <a:rPr lang="zh-CN" altLang="en-US" sz="2400">
                <a:solidFill>
                  <a:schemeClr val="tx1"/>
                </a:solidFill>
              </a:rPr>
              <a:t>、试比较程序查询方式、程序中断方式和 DMA方式对CPU工作效率的影响。</a:t>
            </a:r>
            <a:endParaRPr lang="zh-CN" altLang="en-US" sz="2400">
              <a:solidFill>
                <a:schemeClr val="tx1"/>
              </a:solidFill>
            </a:endParaRPr>
          </a:p>
          <a:p>
            <a:pPr marL="0" indent="0">
              <a:buNone/>
            </a:pPr>
            <a:r>
              <a:rPr lang="zh-CN" altLang="en-US" sz="2400">
                <a:solidFill>
                  <a:srgbClr val="FF0000"/>
                </a:solidFill>
              </a:rPr>
              <a:t>答：</a:t>
            </a:r>
            <a:r>
              <a:rPr lang="zh-CN" altLang="en-US" sz="2400">
                <a:solidFill>
                  <a:schemeClr val="tx1"/>
                </a:solidFill>
              </a:rPr>
              <a:t>程序查询方式要求CPU时刻查询I/O，直到I/O准备好为止，这种方式CPU工作效率很低。程序中断方式比程序中断方式提高了CPU的工作效率，消除了“踏步”现象。DMS方式中CPU的工作效率是这三种之中最高的一个。CPU启动I/O后，不必查询I/O是否准备好，当I/O准备就绪后，发出DMA请求，此时CPU不直接参与I/O和主存间的信息交换，只是把外部总线的使用权暂时交付DMA，仍然可以完成自身内部的操作，所以不必中断现行程序，只需暂停一个存取周期访存，CPU效率更高。</a:t>
            </a:r>
            <a:endParaRPr lang="zh-CN" altLang="en-US" sz="2400">
              <a:solidFill>
                <a:schemeClr val="tx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16</a:t>
            </a:r>
            <a:r>
              <a:rPr lang="zh-CN" altLang="en-US">
                <a:solidFill>
                  <a:schemeClr val="tx1"/>
                </a:solidFill>
              </a:rPr>
              <a:t>、微机系统中，主机和高速硬盘进行数据交换一般采用(  D  )方式。</a:t>
            </a:r>
            <a:endParaRPr lang="zh-CN" altLang="en-US">
              <a:solidFill>
                <a:schemeClr val="tx1"/>
              </a:solidFill>
            </a:endParaRPr>
          </a:p>
          <a:p>
            <a:pPr marL="0" indent="0">
              <a:buNone/>
            </a:pPr>
            <a:r>
              <a:rPr lang="zh-CN" altLang="en-US">
                <a:solidFill>
                  <a:schemeClr val="tx1"/>
                </a:solidFill>
              </a:rPr>
              <a:t>A.通道控制     </a:t>
            </a:r>
            <a:endParaRPr lang="zh-CN" altLang="en-US">
              <a:solidFill>
                <a:schemeClr val="tx1"/>
              </a:solidFill>
            </a:endParaRPr>
          </a:p>
          <a:p>
            <a:pPr marL="0" indent="0">
              <a:buNone/>
            </a:pPr>
            <a:r>
              <a:rPr lang="zh-CN" altLang="en-US">
                <a:solidFill>
                  <a:schemeClr val="tx1"/>
                </a:solidFill>
              </a:rPr>
              <a:t>B.程序控制方式</a:t>
            </a:r>
            <a:endParaRPr lang="zh-CN" altLang="en-US">
              <a:solidFill>
                <a:schemeClr val="tx1"/>
              </a:solidFill>
            </a:endParaRPr>
          </a:p>
          <a:p>
            <a:pPr marL="0" indent="0">
              <a:buNone/>
            </a:pPr>
            <a:r>
              <a:rPr lang="zh-CN" altLang="en-US">
                <a:solidFill>
                  <a:schemeClr val="tx1"/>
                </a:solidFill>
              </a:rPr>
              <a:t>C.程序中断方式    </a:t>
            </a:r>
            <a:endParaRPr lang="zh-CN" altLang="en-US">
              <a:solidFill>
                <a:schemeClr val="tx1"/>
              </a:solidFill>
            </a:endParaRPr>
          </a:p>
          <a:p>
            <a:pPr marL="0" indent="0">
              <a:buNone/>
            </a:pPr>
            <a:r>
              <a:rPr lang="zh-CN" altLang="en-US">
                <a:solidFill>
                  <a:schemeClr val="tx1"/>
                </a:solidFill>
              </a:rPr>
              <a:t> D.DMA方式</a:t>
            </a:r>
            <a:endParaRPr lang="zh-CN" altLang="en-US">
              <a:solidFill>
                <a:schemeClr val="tx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17</a:t>
            </a:r>
            <a:r>
              <a:rPr lang="zh-CN" altLang="en-US">
                <a:solidFill>
                  <a:schemeClr val="tx1"/>
                </a:solidFill>
              </a:rPr>
              <a:t>、何谓DMA方式？说明它的适用场合。 </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DMA直接访问存储器，一种高速输入输出的方法，能直接访问内存，可以减少cpu的I/O的负担；适合大批量得数据传输；</a:t>
            </a:r>
            <a:endParaRPr lang="zh-CN" altLang="en-US">
              <a:solidFill>
                <a:schemeClr val="tx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18</a:t>
            </a:r>
            <a:r>
              <a:rPr lang="zh-CN" altLang="en-US">
                <a:solidFill>
                  <a:schemeClr val="tx1"/>
                </a:solidFill>
              </a:rPr>
              <a:t>、主机与外围设备之间信息传送的控制方式有哪几种?采用哪种方式CPU效率最低?</a:t>
            </a:r>
            <a:endParaRPr lang="zh-CN" altLang="en-US">
              <a:solidFill>
                <a:schemeClr val="tx1"/>
              </a:solidFill>
            </a:endParaRPr>
          </a:p>
          <a:p>
            <a:pPr marL="0" indent="0">
              <a:buNone/>
            </a:pPr>
            <a:r>
              <a:rPr lang="zh-CN" altLang="en-US">
                <a:solidFill>
                  <a:schemeClr val="tx1"/>
                </a:solidFill>
              </a:rPr>
              <a:t>答：</a:t>
            </a:r>
            <a:r>
              <a:rPr lang="zh-CN" altLang="en-US">
                <a:solidFill>
                  <a:schemeClr val="tx1"/>
                </a:solidFill>
              </a:rPr>
              <a:t>1.程序查询方式，中断方式，DMA方式和通道方式</a:t>
            </a:r>
            <a:endParaRPr lang="zh-CN" altLang="en-US">
              <a:solidFill>
                <a:schemeClr val="tx1"/>
              </a:solidFill>
            </a:endParaRPr>
          </a:p>
          <a:p>
            <a:pPr marL="0" indent="0">
              <a:buNone/>
            </a:pPr>
            <a:r>
              <a:rPr lang="zh-CN" altLang="en-US">
                <a:solidFill>
                  <a:schemeClr val="tx1"/>
                </a:solidFill>
              </a:rPr>
              <a:t>2.程序查询方式</a:t>
            </a:r>
            <a:endParaRPr lang="zh-CN" altLang="en-US">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70657"/>
          <p:cNvSpPr>
            <a:spLocks noGrp="1"/>
          </p:cNvSpPr>
          <p:nvPr>
            <p:ph type="title"/>
          </p:nvPr>
        </p:nvSpPr>
        <p:spPr/>
        <p:txBody>
          <a:bodyPr anchor="ctr"/>
          <a:p>
            <a:r>
              <a:rPr lang="en-US" altLang="zh-CN" sz="3600" dirty="0"/>
              <a:t>8.5 </a:t>
            </a:r>
            <a:r>
              <a:rPr lang="zh-CN" altLang="en-US" sz="3600" dirty="0"/>
              <a:t>通道方式 </a:t>
            </a:r>
            <a:endParaRPr lang="zh-CN" altLang="en-US" sz="3600" dirty="0"/>
          </a:p>
        </p:txBody>
      </p:sp>
      <p:sp>
        <p:nvSpPr>
          <p:cNvPr id="79874" name="文本占位符 70658"/>
          <p:cNvSpPr>
            <a:spLocks noGrp="1"/>
          </p:cNvSpPr>
          <p:nvPr>
            <p:ph idx="1"/>
          </p:nvPr>
        </p:nvSpPr>
        <p:spPr>
          <a:xfrm>
            <a:off x="89535" y="980440"/>
            <a:ext cx="8857615" cy="4411345"/>
          </a:xfrm>
        </p:spPr>
        <p:txBody>
          <a:bodyPr anchor="t"/>
          <a:p>
            <a:pPr marL="0" indent="0">
              <a:lnSpc>
                <a:spcPct val="150000"/>
              </a:lnSpc>
              <a:buNone/>
            </a:pPr>
            <a:r>
              <a:rPr lang="en-US" altLang="zh-CN" sz="3200" dirty="0">
                <a:solidFill>
                  <a:srgbClr val="FF0000"/>
                </a:solidFill>
                <a:latin typeface="黑体" panose="02010609060101010101" charset="-122"/>
                <a:ea typeface="黑体" panose="02010609060101010101" charset="-122"/>
                <a:cs typeface="黑体" panose="02010609060101010101" charset="-122"/>
              </a:rPr>
              <a:t>8.5.1</a:t>
            </a:r>
            <a:r>
              <a:rPr lang="zh-CN" altLang="en-US" sz="3200" dirty="0">
                <a:solidFill>
                  <a:srgbClr val="FF0000"/>
                </a:solidFill>
                <a:latin typeface="黑体" panose="02010609060101010101" charset="-122"/>
                <a:ea typeface="黑体" panose="02010609060101010101" charset="-122"/>
                <a:cs typeface="黑体" panose="02010609060101010101" charset="-122"/>
              </a:rPr>
              <a:t>　通道的功能 </a:t>
            </a:r>
            <a:r>
              <a:rPr lang="zh-CN" altLang="en-US" sz="3200" dirty="0">
                <a:latin typeface="黑体" panose="02010609060101010101" charset="-122"/>
                <a:ea typeface="黑体" panose="02010609060101010101" charset="-122"/>
                <a:cs typeface="黑体" panose="02010609060101010101" charset="-122"/>
              </a:rPr>
              <a:t>　　　　　　</a:t>
            </a:r>
            <a:r>
              <a:rPr lang="zh-CN" altLang="en-US" sz="3200" dirty="0">
                <a:latin typeface="黑体" panose="02010609060101010101" charset="-122"/>
                <a:ea typeface="黑体" panose="02010609060101010101" charset="-122"/>
                <a:cs typeface="黑体" panose="02010609060101010101" charset="-122"/>
                <a:hlinkClick r:id="rId1" action="ppaction://hlinkfile"/>
              </a:rPr>
              <a:t> </a:t>
            </a:r>
            <a:endParaRPr lang="zh-CN" altLang="en-US" sz="3200" dirty="0">
              <a:latin typeface="黑体" panose="02010609060101010101" charset="-122"/>
              <a:ea typeface="黑体" panose="02010609060101010101" charset="-122"/>
              <a:cs typeface="黑体" panose="02010609060101010101" charset="-122"/>
            </a:endParaRPr>
          </a:p>
          <a:p>
            <a:pPr marL="0" indent="0">
              <a:lnSpc>
                <a:spcPct val="150000"/>
              </a:lnSpc>
              <a:buNone/>
            </a:pPr>
            <a:r>
              <a:rPr lang="en-US" altLang="zh-CN" sz="2400" dirty="0">
                <a:solidFill>
                  <a:srgbClr val="FF00FF"/>
                </a:solidFill>
                <a:latin typeface="黑体" panose="02010609060101010101" charset="-122"/>
                <a:ea typeface="黑体" panose="02010609060101010101" charset="-122"/>
                <a:cs typeface="黑体" panose="02010609060101010101" charset="-122"/>
              </a:rPr>
              <a:t>1. </a:t>
            </a:r>
            <a:r>
              <a:rPr lang="zh-CN" altLang="en-US" sz="2400" dirty="0">
                <a:solidFill>
                  <a:srgbClr val="FF00FF"/>
                </a:solidFill>
                <a:latin typeface="黑体" panose="02010609060101010101" charset="-122"/>
                <a:ea typeface="黑体" panose="02010609060101010101" charset="-122"/>
                <a:cs typeface="黑体" panose="02010609060101010101" charset="-122"/>
              </a:rPr>
              <a:t>通道的功能</a:t>
            </a:r>
            <a:endParaRPr lang="zh-CN" altLang="en-US" sz="2400" dirty="0">
              <a:solidFill>
                <a:srgbClr val="FF00FF"/>
              </a:solidFill>
              <a:latin typeface="黑体" panose="02010609060101010101" charset="-122"/>
              <a:ea typeface="黑体" panose="02010609060101010101" charset="-122"/>
              <a:cs typeface="黑体" panose="02010609060101010101" charset="-122"/>
            </a:endParaRPr>
          </a:p>
          <a:p>
            <a:pPr>
              <a:lnSpc>
                <a:spcPct val="150000"/>
              </a:lnSpc>
              <a:buFont typeface="Wingdings" panose="05000000000000000000" charset="0"/>
              <a:buChar char="l"/>
            </a:pPr>
            <a:r>
              <a:rPr lang="zh-CN" altLang="en-US" sz="2400" dirty="0">
                <a:solidFill>
                  <a:schemeClr val="tx1"/>
                </a:solidFill>
                <a:latin typeface="黑体" panose="02010609060101010101" charset="-122"/>
                <a:ea typeface="黑体" panose="02010609060101010101" charset="-122"/>
                <a:cs typeface="黑体" panose="02010609060101010101" charset="-122"/>
              </a:rPr>
              <a:t>进一步提高了</a:t>
            </a:r>
            <a:r>
              <a:rPr lang="en-US" altLang="zh-CN" sz="2400" dirty="0">
                <a:solidFill>
                  <a:schemeClr val="tx1"/>
                </a:solidFill>
                <a:latin typeface="黑体" panose="02010609060101010101" charset="-122"/>
                <a:ea typeface="黑体" panose="02010609060101010101" charset="-122"/>
                <a:cs typeface="黑体" panose="02010609060101010101" charset="-122"/>
              </a:rPr>
              <a:t>CPU</a:t>
            </a:r>
            <a:r>
              <a:rPr lang="zh-CN" altLang="en-US" sz="2400" dirty="0">
                <a:solidFill>
                  <a:schemeClr val="tx1"/>
                </a:solidFill>
                <a:latin typeface="黑体" panose="02010609060101010101" charset="-122"/>
                <a:ea typeface="黑体" panose="02010609060101010101" charset="-122"/>
                <a:cs typeface="黑体" panose="02010609060101010101" charset="-122"/>
              </a:rPr>
              <a:t>的效率。</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a:lnSpc>
                <a:spcPct val="150000"/>
              </a:lnSpc>
              <a:buFont typeface="Wingdings" panose="05000000000000000000" charset="0"/>
              <a:buChar char="l"/>
            </a:pPr>
            <a:r>
              <a:rPr lang="zh-CN" altLang="en-US" sz="2400" dirty="0">
                <a:solidFill>
                  <a:schemeClr val="tx1"/>
                </a:solidFill>
                <a:latin typeface="黑体" panose="02010609060101010101" charset="-122"/>
                <a:ea typeface="黑体" panose="02010609060101010101" charset="-122"/>
                <a:cs typeface="黑体" panose="02010609060101010101" charset="-122"/>
              </a:rPr>
              <a:t>通道是一个</a:t>
            </a:r>
            <a:r>
              <a:rPr lang="zh-CN" altLang="en-US" sz="2400" dirty="0">
                <a:solidFill>
                  <a:srgbClr val="FF0000"/>
                </a:solidFill>
                <a:latin typeface="黑体" panose="02010609060101010101" charset="-122"/>
                <a:ea typeface="黑体" panose="02010609060101010101" charset="-122"/>
                <a:cs typeface="黑体" panose="02010609060101010101" charset="-122"/>
              </a:rPr>
              <a:t>特殊功能的处理器</a:t>
            </a:r>
            <a:r>
              <a:rPr lang="zh-CN" altLang="en-US" sz="2400" dirty="0">
                <a:solidFill>
                  <a:schemeClr val="tx1"/>
                </a:solidFill>
                <a:latin typeface="黑体" panose="02010609060101010101" charset="-122"/>
                <a:ea typeface="黑体" panose="02010609060101010101" charset="-122"/>
                <a:cs typeface="黑体" panose="02010609060101010101" charset="-122"/>
              </a:rPr>
              <a:t>，它有自己的指令（</a:t>
            </a:r>
            <a:r>
              <a:rPr lang="zh-CN" altLang="en-US" sz="2400" dirty="0">
                <a:solidFill>
                  <a:srgbClr val="FF0000"/>
                </a:solidFill>
                <a:latin typeface="黑体" panose="02010609060101010101" charset="-122"/>
                <a:ea typeface="黑体" panose="02010609060101010101" charset="-122"/>
                <a:cs typeface="黑体" panose="02010609060101010101" charset="-122"/>
              </a:rPr>
              <a:t>通道指令</a:t>
            </a:r>
            <a:r>
              <a:rPr lang="zh-CN" altLang="en-US" sz="2400" dirty="0">
                <a:solidFill>
                  <a:schemeClr val="tx1"/>
                </a:solidFill>
                <a:latin typeface="黑体" panose="02010609060101010101" charset="-122"/>
                <a:ea typeface="黑体" panose="02010609060101010101" charset="-122"/>
                <a:cs typeface="黑体" panose="02010609060101010101" charset="-122"/>
              </a:rPr>
              <a:t>）和程序（</a:t>
            </a:r>
            <a:r>
              <a:rPr lang="zh-CN" altLang="en-US" sz="2400" dirty="0">
                <a:solidFill>
                  <a:srgbClr val="FF0000"/>
                </a:solidFill>
                <a:latin typeface="黑体" panose="02010609060101010101" charset="-122"/>
                <a:ea typeface="黑体" panose="02010609060101010101" charset="-122"/>
                <a:cs typeface="黑体" panose="02010609060101010101" charset="-122"/>
              </a:rPr>
              <a:t>通道程序</a:t>
            </a:r>
            <a:r>
              <a:rPr lang="zh-CN" altLang="en-US" sz="2400" dirty="0">
                <a:solidFill>
                  <a:schemeClr val="tx1"/>
                </a:solidFill>
                <a:latin typeface="黑体" panose="02010609060101010101" charset="-122"/>
                <a:ea typeface="黑体" panose="02010609060101010101" charset="-122"/>
                <a:cs typeface="黑体" panose="02010609060101010101" charset="-122"/>
              </a:rPr>
              <a:t>）专门负责数据输入输出的传输控制</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a:lnSpc>
                <a:spcPct val="150000"/>
              </a:lnSpc>
              <a:buFont typeface="Wingdings" panose="05000000000000000000" charset="0"/>
              <a:buChar char="l"/>
            </a:pPr>
            <a:r>
              <a:rPr lang="zh-CN" altLang="en-US" sz="2400" dirty="0">
                <a:solidFill>
                  <a:schemeClr val="tx1"/>
                </a:solidFill>
                <a:latin typeface="黑体" panose="02010609060101010101" charset="-122"/>
                <a:ea typeface="黑体" panose="02010609060101010101" charset="-122"/>
                <a:cs typeface="黑体" panose="02010609060101010101" charset="-122"/>
              </a:rPr>
              <a:t>通道与</a:t>
            </a:r>
            <a:r>
              <a:rPr lang="en-US" altLang="zh-CN" sz="2400" dirty="0">
                <a:solidFill>
                  <a:schemeClr val="tx1"/>
                </a:solidFill>
                <a:latin typeface="黑体" panose="02010609060101010101" charset="-122"/>
                <a:ea typeface="黑体" panose="02010609060101010101" charset="-122"/>
                <a:cs typeface="黑体" panose="02010609060101010101" charset="-122"/>
              </a:rPr>
              <a:t>CPU</a:t>
            </a:r>
            <a:r>
              <a:rPr lang="zh-CN" altLang="en-US" sz="2400" dirty="0">
                <a:solidFill>
                  <a:srgbClr val="FF0000"/>
                </a:solidFill>
                <a:latin typeface="黑体" panose="02010609060101010101" charset="-122"/>
                <a:ea typeface="黑体" panose="02010609060101010101" charset="-122"/>
                <a:cs typeface="黑体" panose="02010609060101010101" charset="-122"/>
              </a:rPr>
              <a:t>分时使用内存</a:t>
            </a:r>
            <a:r>
              <a:rPr lang="zh-CN" altLang="en-US" sz="2400" dirty="0">
                <a:solidFill>
                  <a:schemeClr val="tx1"/>
                </a:solidFill>
                <a:latin typeface="黑体" panose="02010609060101010101" charset="-122"/>
                <a:ea typeface="黑体" panose="02010609060101010101" charset="-122"/>
                <a:cs typeface="黑体" panose="02010609060101010101" charset="-122"/>
              </a:rPr>
              <a:t>，</a:t>
            </a:r>
            <a:r>
              <a:rPr lang="en-US" altLang="zh-CN" sz="2400" dirty="0">
                <a:solidFill>
                  <a:schemeClr val="tx1"/>
                </a:solidFill>
                <a:latin typeface="黑体" panose="02010609060101010101" charset="-122"/>
                <a:ea typeface="黑体" panose="02010609060101010101" charset="-122"/>
                <a:cs typeface="黑体" panose="02010609060101010101" charset="-122"/>
              </a:rPr>
              <a:t>CPU</a:t>
            </a:r>
            <a:r>
              <a:rPr lang="zh-CN" altLang="en-US" sz="2400" dirty="0">
                <a:solidFill>
                  <a:schemeClr val="tx1"/>
                </a:solidFill>
                <a:latin typeface="黑体" panose="02010609060101010101" charset="-122"/>
                <a:ea typeface="黑体" panose="02010609060101010101" charset="-122"/>
                <a:cs typeface="黑体" panose="02010609060101010101" charset="-122"/>
              </a:rPr>
              <a:t>进行数据处理，通道进行数据数据传送（</a:t>
            </a:r>
            <a:r>
              <a:rPr lang="en-US" altLang="zh-CN" sz="2400" dirty="0">
                <a:solidFill>
                  <a:schemeClr val="tx1"/>
                </a:solidFill>
                <a:latin typeface="黑体" panose="02010609060101010101" charset="-122"/>
                <a:ea typeface="黑体" panose="02010609060101010101" charset="-122"/>
                <a:cs typeface="黑体" panose="02010609060101010101" charset="-122"/>
              </a:rPr>
              <a:t>CPU</a:t>
            </a:r>
            <a:r>
              <a:rPr lang="zh-CN" altLang="en-US" sz="2400" dirty="0">
                <a:solidFill>
                  <a:schemeClr val="tx1"/>
                </a:solidFill>
                <a:latin typeface="黑体" panose="02010609060101010101" charset="-122"/>
                <a:ea typeface="黑体" panose="02010609060101010101" charset="-122"/>
                <a:cs typeface="黑体" panose="02010609060101010101" charset="-122"/>
              </a:rPr>
              <a:t>与外设</a:t>
            </a:r>
            <a:r>
              <a:rPr lang="zh-CN" altLang="en-US" sz="2400" dirty="0">
                <a:solidFill>
                  <a:srgbClr val="FF0000"/>
                </a:solidFill>
                <a:latin typeface="黑体" panose="02010609060101010101" charset="-122"/>
                <a:ea typeface="黑体" panose="02010609060101010101" charset="-122"/>
                <a:cs typeface="黑体" panose="02010609060101010101" charset="-122"/>
              </a:rPr>
              <a:t>并行</a:t>
            </a:r>
            <a:r>
              <a:rPr lang="zh-CN" altLang="en-US" sz="2400" dirty="0">
                <a:solidFill>
                  <a:schemeClr val="tx1"/>
                </a:solidFill>
                <a:latin typeface="黑体" panose="02010609060101010101" charset="-122"/>
                <a:ea typeface="黑体" panose="02010609060101010101" charset="-122"/>
                <a:cs typeface="黑体" panose="02010609060101010101" charset="-122"/>
              </a:rPr>
              <a:t>工作）</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a:lnSpc>
                <a:spcPct val="150000"/>
              </a:lnSpc>
              <a:buFont typeface="Wingdings" panose="05000000000000000000" charset="0"/>
              <a:buChar char="l"/>
            </a:pPr>
            <a:endParaRPr lang="zh-CN" altLang="en-US" sz="2400"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4869180"/>
            <a:ext cx="9272270" cy="1938020"/>
          </a:xfrm>
          <a:prstGeom prst="rect">
            <a:avLst/>
          </a:prstGeom>
          <a:noFill/>
        </p:spPr>
        <p:txBody>
          <a:bodyPr wrap="square" rtlCol="0" anchor="t">
            <a:spAutoFit/>
          </a:bodyPr>
          <a:p>
            <a:pPr marL="285750" indent="-285750" algn="l">
              <a:buFont typeface="Wingdings" panose="05000000000000000000" charset="0"/>
              <a:buChar char="l"/>
            </a:pPr>
            <a:r>
              <a:rPr lang="en-US" altLang="zh-CN" sz="2400" b="1" dirty="0">
                <a:solidFill>
                  <a:srgbClr val="FF0000"/>
                </a:solidFill>
                <a:latin typeface="黑体" panose="02010609060101010101" charset="-122"/>
                <a:ea typeface="黑体" panose="02010609060101010101" charset="-122"/>
                <a:cs typeface="黑体" panose="02010609060101010101" charset="-122"/>
                <a:sym typeface="+mn-ea"/>
              </a:rPr>
              <a:t>2</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种总线：</a:t>
            </a:r>
            <a:r>
              <a:rPr lang="zh-CN" sz="2400" b="1" dirty="0">
                <a:latin typeface="黑体" panose="02010609060101010101" charset="-122"/>
                <a:ea typeface="黑体" panose="02010609060101010101" charset="-122"/>
                <a:cs typeface="黑体" panose="02010609060101010101" charset="-122"/>
                <a:sym typeface="+mn-ea"/>
              </a:rPr>
              <a:t>系统总线、</a:t>
            </a:r>
            <a:r>
              <a:rPr lang="en-US" altLang="zh-CN" sz="2400" b="1" dirty="0">
                <a:latin typeface="黑体" panose="02010609060101010101" charset="-122"/>
                <a:ea typeface="黑体" panose="02010609060101010101" charset="-122"/>
                <a:cs typeface="黑体" panose="02010609060101010101" charset="-122"/>
                <a:sym typeface="+mn-ea"/>
              </a:rPr>
              <a:t>I/O</a:t>
            </a:r>
            <a:r>
              <a:rPr lang="zh-CN" altLang="en-US" sz="2400" b="1" dirty="0">
                <a:latin typeface="黑体" panose="02010609060101010101" charset="-122"/>
                <a:ea typeface="黑体" panose="02010609060101010101" charset="-122"/>
                <a:cs typeface="黑体" panose="02010609060101010101" charset="-122"/>
                <a:sym typeface="+mn-ea"/>
              </a:rPr>
              <a:t>总线</a:t>
            </a:r>
            <a:endParaRPr lang="zh-CN" altLang="en-US" sz="2400" b="1" dirty="0">
              <a:latin typeface="黑体" panose="02010609060101010101" charset="-122"/>
              <a:ea typeface="黑体" panose="02010609060101010101" charset="-122"/>
              <a:cs typeface="黑体" panose="02010609060101010101" charset="-122"/>
              <a:sym typeface="+mn-ea"/>
            </a:endParaRPr>
          </a:p>
          <a:p>
            <a:pPr marL="285750" indent="-285750" algn="l">
              <a:buFont typeface="Wingdings" panose="05000000000000000000" charset="0"/>
              <a:buChar char="l"/>
            </a:pP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连接：</a:t>
            </a:r>
            <a:r>
              <a:rPr lang="zh-CN" altLang="en-US" sz="2400" b="1" dirty="0">
                <a:latin typeface="黑体" panose="02010609060101010101" charset="-122"/>
                <a:ea typeface="黑体" panose="02010609060101010101" charset="-122"/>
                <a:cs typeface="黑体" panose="02010609060101010101" charset="-122"/>
                <a:sym typeface="+mn-ea"/>
              </a:rPr>
              <a:t>一个通道可接多个</a:t>
            </a:r>
            <a:r>
              <a:rPr lang="en-US" altLang="zh-CN" sz="2400" b="1" dirty="0">
                <a:latin typeface="黑体" panose="02010609060101010101" charset="-122"/>
                <a:ea typeface="黑体" panose="02010609060101010101" charset="-122"/>
                <a:cs typeface="黑体" panose="02010609060101010101" charset="-122"/>
                <a:sym typeface="+mn-ea"/>
              </a:rPr>
              <a:t>I/O</a:t>
            </a:r>
            <a:r>
              <a:rPr lang="zh-CN" altLang="en-US" sz="2400" b="1" dirty="0">
                <a:latin typeface="黑体" panose="02010609060101010101" charset="-122"/>
                <a:ea typeface="黑体" panose="02010609060101010101" charset="-122"/>
                <a:cs typeface="黑体" panose="02010609060101010101" charset="-122"/>
                <a:sym typeface="+mn-ea"/>
              </a:rPr>
              <a:t>模块，一个</a:t>
            </a:r>
            <a:r>
              <a:rPr lang="en-US" altLang="zh-CN" sz="2400" b="1" dirty="0">
                <a:latin typeface="黑体" panose="02010609060101010101" charset="-122"/>
                <a:ea typeface="黑体" panose="02010609060101010101" charset="-122"/>
                <a:cs typeface="黑体" panose="02010609060101010101" charset="-122"/>
                <a:sym typeface="+mn-ea"/>
              </a:rPr>
              <a:t>I/O</a:t>
            </a:r>
            <a:r>
              <a:rPr lang="zh-CN" altLang="en-US" sz="2400" b="1" dirty="0">
                <a:latin typeface="黑体" panose="02010609060101010101" charset="-122"/>
                <a:ea typeface="黑体" panose="02010609060101010101" charset="-122"/>
                <a:cs typeface="黑体" panose="02010609060101010101" charset="-122"/>
                <a:sym typeface="+mn-ea"/>
              </a:rPr>
              <a:t>模块可接</a:t>
            </a:r>
            <a:r>
              <a:rPr lang="en-US" altLang="zh-CN" sz="2400" b="1" dirty="0">
                <a:latin typeface="黑体" panose="02010609060101010101" charset="-122"/>
                <a:ea typeface="黑体" panose="02010609060101010101" charset="-122"/>
                <a:cs typeface="黑体" panose="02010609060101010101" charset="-122"/>
                <a:sym typeface="+mn-ea"/>
              </a:rPr>
              <a:t>1</a:t>
            </a:r>
            <a:r>
              <a:rPr lang="zh-CN" altLang="en-US" sz="2400" b="1" dirty="0">
                <a:latin typeface="黑体" panose="02010609060101010101" charset="-122"/>
                <a:ea typeface="黑体" panose="02010609060101010101" charset="-122"/>
                <a:cs typeface="黑体" panose="02010609060101010101" charset="-122"/>
                <a:sym typeface="+mn-ea"/>
              </a:rPr>
              <a:t>或多个外设</a:t>
            </a:r>
            <a:endParaRPr lang="zh-CN" altLang="en-US" sz="2400" b="1" dirty="0">
              <a:latin typeface="黑体" panose="02010609060101010101" charset="-122"/>
              <a:ea typeface="黑体" panose="02010609060101010101" charset="-122"/>
              <a:cs typeface="黑体" panose="02010609060101010101" charset="-122"/>
              <a:sym typeface="+mn-ea"/>
            </a:endParaRPr>
          </a:p>
          <a:p>
            <a:pPr marL="285750" indent="-285750" algn="l">
              <a:buFont typeface="Wingdings" panose="05000000000000000000" charset="0"/>
              <a:buChar char="l"/>
            </a:pPr>
            <a:r>
              <a:rPr lang="en-US" sz="2400" b="1" dirty="0">
                <a:solidFill>
                  <a:srgbClr val="FF0000"/>
                </a:solidFill>
                <a:latin typeface="黑体" panose="02010609060101010101" charset="-122"/>
                <a:ea typeface="黑体" panose="02010609060101010101" charset="-122"/>
                <a:cs typeface="黑体" panose="02010609060101010101" charset="-122"/>
                <a:sym typeface="+mn-ea"/>
              </a:rPr>
              <a:t>4</a:t>
            </a: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级结构：</a:t>
            </a:r>
            <a:r>
              <a:rPr lang="en-US" altLang="zh-CN" sz="2400" b="1" dirty="0">
                <a:latin typeface="黑体" panose="02010609060101010101" charset="-122"/>
                <a:ea typeface="黑体" panose="02010609060101010101" charset="-122"/>
                <a:cs typeface="黑体" panose="02010609060101010101" charset="-122"/>
                <a:sym typeface="+mn-ea"/>
              </a:rPr>
              <a:t>CPU</a:t>
            </a:r>
            <a:r>
              <a:rPr lang="zh-CN" altLang="en-US" sz="2400" b="1" dirty="0">
                <a:latin typeface="黑体" panose="02010609060101010101" charset="-122"/>
                <a:ea typeface="黑体" panose="02010609060101010101" charset="-122"/>
                <a:cs typeface="黑体" panose="02010609060101010101" charset="-122"/>
                <a:sym typeface="+mn-ea"/>
              </a:rPr>
              <a:t>和内存</a:t>
            </a:r>
            <a:r>
              <a:rPr lang="en-US" altLang="zh-CN" sz="2400" b="1" dirty="0">
                <a:latin typeface="黑体" panose="02010609060101010101" charset="-122"/>
                <a:ea typeface="黑体" panose="02010609060101010101" charset="-122"/>
                <a:cs typeface="黑体" panose="02010609060101010101" charset="-122"/>
                <a:sym typeface="+mn-ea"/>
              </a:rPr>
              <a:t> </a:t>
            </a:r>
            <a:r>
              <a:rPr lang="zh-CN" altLang="en-US" sz="2400" b="1" dirty="0">
                <a:ea typeface="黑体" panose="02010609060101010101" charset="-122"/>
                <a:cs typeface="Arial" panose="020B0604020202020204" pitchFamily="34" charset="0"/>
                <a:sym typeface="+mn-ea"/>
              </a:rPr>
              <a:t>↔</a:t>
            </a:r>
            <a:r>
              <a:rPr lang="en-US" altLang="zh-CN" sz="2400" b="1" dirty="0">
                <a:ea typeface="黑体" panose="02010609060101010101" charset="-122"/>
                <a:cs typeface="Arial" panose="020B0604020202020204" pitchFamily="34" charset="0"/>
                <a:sym typeface="+mn-ea"/>
              </a:rPr>
              <a:t> </a:t>
            </a:r>
            <a:r>
              <a:rPr lang="zh-CN" altLang="en-US" sz="2400" b="1" dirty="0">
                <a:ea typeface="黑体" panose="02010609060101010101" charset="-122"/>
                <a:cs typeface="Arial" panose="020B0604020202020204" pitchFamily="34" charset="0"/>
                <a:sym typeface="+mn-ea"/>
              </a:rPr>
              <a:t>通道</a:t>
            </a:r>
            <a:r>
              <a:rPr lang="en-US" altLang="zh-CN" sz="2400" b="1" dirty="0">
                <a:latin typeface="黑体" panose="02010609060101010101" charset="-122"/>
                <a:ea typeface="黑体" panose="02010609060101010101" charset="-122"/>
                <a:cs typeface="黑体" panose="02010609060101010101" charset="-122"/>
                <a:sym typeface="+mn-ea"/>
              </a:rPr>
              <a:t> </a:t>
            </a:r>
            <a:r>
              <a:rPr lang="zh-CN" altLang="en-US" sz="2400" b="1" dirty="0">
                <a:ea typeface="黑体" panose="02010609060101010101" charset="-122"/>
                <a:cs typeface="Arial" panose="020B0604020202020204" pitchFamily="34" charset="0"/>
                <a:sym typeface="+mn-ea"/>
              </a:rPr>
              <a:t>↔</a:t>
            </a:r>
            <a:r>
              <a:rPr lang="en-US" altLang="zh-CN" sz="2400" b="1" dirty="0">
                <a:ea typeface="黑体" panose="02010609060101010101" charset="-122"/>
                <a:cs typeface="Arial" panose="020B0604020202020204" pitchFamily="34" charset="0"/>
                <a:sym typeface="+mn-ea"/>
              </a:rPr>
              <a:t> I/O</a:t>
            </a:r>
            <a:r>
              <a:rPr lang="zh-CN" altLang="en-US" sz="2400" b="1" dirty="0">
                <a:ea typeface="黑体" panose="02010609060101010101" charset="-122"/>
                <a:cs typeface="Arial" panose="020B0604020202020204" pitchFamily="34" charset="0"/>
                <a:sym typeface="+mn-ea"/>
              </a:rPr>
              <a:t>接口</a:t>
            </a:r>
            <a:r>
              <a:rPr lang="en-US" altLang="zh-CN" sz="2400" b="1" dirty="0">
                <a:latin typeface="黑体" panose="02010609060101010101" charset="-122"/>
                <a:ea typeface="黑体" panose="02010609060101010101" charset="-122"/>
                <a:cs typeface="黑体" panose="02010609060101010101" charset="-122"/>
                <a:sym typeface="+mn-ea"/>
              </a:rPr>
              <a:t> </a:t>
            </a:r>
            <a:r>
              <a:rPr lang="zh-CN" altLang="en-US" sz="2400" b="1" dirty="0">
                <a:ea typeface="黑体" panose="02010609060101010101" charset="-122"/>
                <a:cs typeface="Arial" panose="020B0604020202020204" pitchFamily="34" charset="0"/>
                <a:sym typeface="+mn-ea"/>
              </a:rPr>
              <a:t>↔</a:t>
            </a:r>
            <a:r>
              <a:rPr lang="en-US" altLang="zh-CN" sz="2400" b="1" dirty="0">
                <a:ea typeface="黑体" panose="02010609060101010101" charset="-122"/>
                <a:cs typeface="Arial" panose="020B0604020202020204" pitchFamily="34" charset="0"/>
                <a:sym typeface="+mn-ea"/>
              </a:rPr>
              <a:t> </a:t>
            </a:r>
            <a:r>
              <a:rPr lang="zh-CN" altLang="en-US" sz="2400" b="1" dirty="0">
                <a:ea typeface="黑体" panose="02010609060101010101" charset="-122"/>
                <a:cs typeface="Arial" panose="020B0604020202020204" pitchFamily="34" charset="0"/>
                <a:sym typeface="+mn-ea"/>
              </a:rPr>
              <a:t>外设</a:t>
            </a:r>
            <a:r>
              <a:rPr lang="en-US" altLang="zh-CN" sz="2400" b="1" dirty="0">
                <a:ea typeface="黑体" panose="02010609060101010101" charset="-122"/>
                <a:cs typeface="Arial" panose="020B0604020202020204" pitchFamily="34" charset="0"/>
                <a:sym typeface="+mn-ea"/>
              </a:rPr>
              <a:t>  </a:t>
            </a:r>
            <a:endParaRPr lang="en-US" altLang="zh-CN" sz="2400" b="1" dirty="0">
              <a:ea typeface="黑体" panose="02010609060101010101" charset="-122"/>
              <a:cs typeface="Arial" panose="020B0604020202020204" pitchFamily="34" charset="0"/>
              <a:sym typeface="+mn-ea"/>
            </a:endParaRPr>
          </a:p>
          <a:p>
            <a:pPr marL="285750" indent="-285750" algn="l">
              <a:buFont typeface="Wingdings" panose="05000000000000000000" charset="0"/>
              <a:buChar char="l"/>
            </a:pPr>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应用：</a:t>
            </a:r>
            <a:r>
              <a:rPr lang="zh-CN" altLang="en-US" sz="2400" b="1" dirty="0">
                <a:latin typeface="黑体" panose="02010609060101010101" charset="-122"/>
                <a:ea typeface="黑体" panose="02010609060101010101" charset="-122"/>
                <a:cs typeface="黑体" panose="02010609060101010101" charset="-122"/>
                <a:sym typeface="+mn-ea"/>
              </a:rPr>
              <a:t>具有通道的机器一般是大、中型计算机，数据流通量很大。</a:t>
            </a:r>
            <a:endParaRPr lang="zh-CN" altLang="en-US" sz="2400" b="1" dirty="0">
              <a:latin typeface="黑体" panose="02010609060101010101" charset="-122"/>
              <a:ea typeface="黑体" panose="02010609060101010101" charset="-122"/>
              <a:cs typeface="黑体" panose="02010609060101010101" charset="-122"/>
              <a:sym typeface="+mn-ea"/>
            </a:endParaRPr>
          </a:p>
          <a:p>
            <a:pPr marL="285750" indent="-285750" algn="l">
              <a:buFont typeface="Wingdings" panose="05000000000000000000" charset="0"/>
              <a:buChar char="l"/>
            </a:pPr>
            <a:r>
              <a:rPr lang="zh-CN" sz="2400" b="1" dirty="0">
                <a:solidFill>
                  <a:srgbClr val="FF0000"/>
                </a:solidFill>
                <a:latin typeface="黑体" panose="02010609060101010101" charset="-122"/>
                <a:ea typeface="黑体" panose="02010609060101010101" charset="-122"/>
                <a:cs typeface="黑体" panose="02010609060101010101" charset="-122"/>
                <a:sym typeface="+mn-ea"/>
              </a:rPr>
              <a:t>设置：</a:t>
            </a:r>
            <a:r>
              <a:rPr lang="zh-CN" sz="2400" b="1" dirty="0">
                <a:latin typeface="黑体" panose="02010609060101010101" charset="-122"/>
                <a:ea typeface="黑体" panose="02010609060101010101" charset="-122"/>
                <a:cs typeface="黑体" panose="02010609060101010101" charset="-122"/>
                <a:sym typeface="+mn-ea"/>
              </a:rPr>
              <a:t>设置多个通道，对不同类型外设进行分类管理</a:t>
            </a:r>
            <a:endParaRPr lang="en-US" altLang="zh-CN" sz="2400" b="1" dirty="0">
              <a:ea typeface="黑体" panose="02010609060101010101" charset="-122"/>
              <a:cs typeface="Arial" panose="020B0604020202020204" pitchFamily="34" charset="0"/>
              <a:sym typeface="+mn-ea"/>
            </a:endParaRPr>
          </a:p>
        </p:txBody>
      </p:sp>
      <p:graphicFrame>
        <p:nvGraphicFramePr>
          <p:cNvPr id="3" name="对象 2"/>
          <p:cNvGraphicFramePr/>
          <p:nvPr/>
        </p:nvGraphicFramePr>
        <p:xfrm>
          <a:off x="1161415" y="44450"/>
          <a:ext cx="7982585" cy="4859655"/>
        </p:xfrm>
        <a:graphic>
          <a:graphicData uri="http://schemas.openxmlformats.org/presentationml/2006/ole">
            <mc:AlternateContent xmlns:mc="http://schemas.openxmlformats.org/markup-compatibility/2006">
              <mc:Choice xmlns:v="urn:schemas-microsoft-com:vml" Requires="v">
                <p:oleObj spid="_x0000_s4" name="" r:id="rId1" imgW="5327650" imgH="3956050" progId="Paint.Picture">
                  <p:embed/>
                </p:oleObj>
              </mc:Choice>
              <mc:Fallback>
                <p:oleObj name="" r:id="rId1" imgW="5327650" imgH="3956050" progId="Paint.Picture">
                  <p:embed/>
                  <p:pic>
                    <p:nvPicPr>
                      <p:cNvPr id="0" name="图片 3"/>
                      <p:cNvPicPr/>
                      <p:nvPr/>
                    </p:nvPicPr>
                    <p:blipFill>
                      <a:blip r:embed="rId2"/>
                      <a:stretch>
                        <a:fillRect/>
                      </a:stretch>
                    </p:blipFill>
                    <p:spPr>
                      <a:xfrm>
                        <a:off x="1161415" y="44450"/>
                        <a:ext cx="7982585" cy="4859655"/>
                      </a:xfrm>
                      <a:prstGeom prst="rect">
                        <a:avLst/>
                      </a:prstGeom>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560" y="4076700"/>
            <a:ext cx="9272270" cy="2749550"/>
          </a:xfrm>
          <a:prstGeom prst="rect">
            <a:avLst/>
          </a:prstGeom>
          <a:noFill/>
        </p:spPr>
        <p:txBody>
          <a:bodyPr wrap="square" rtlCol="0" anchor="t">
            <a:spAutoFit/>
          </a:bodyPr>
          <a:p>
            <a:pPr marL="285750" indent="-285750" algn="l">
              <a:lnSpc>
                <a:spcPct val="120000"/>
              </a:lnSpc>
              <a:buFont typeface="Wingdings" panose="05000000000000000000" charset="0"/>
              <a:buChar char="l"/>
            </a:pPr>
            <a:r>
              <a:rPr sz="2400" b="1" dirty="0">
                <a:solidFill>
                  <a:srgbClr val="FF0000"/>
                </a:solidFill>
                <a:latin typeface="黑体" panose="02010609060101010101" charset="-122"/>
                <a:ea typeface="黑体" panose="02010609060101010101" charset="-122"/>
                <a:cs typeface="黑体" panose="02010609060101010101" charset="-122"/>
                <a:sym typeface="+mn-ea"/>
              </a:rPr>
              <a:t>通道优先权高于CPU：</a:t>
            </a:r>
            <a:r>
              <a:rPr sz="2400" b="1" dirty="0">
                <a:latin typeface="黑体" panose="02010609060101010101" charset="-122"/>
                <a:ea typeface="黑体" panose="02010609060101010101" charset="-122"/>
                <a:cs typeface="黑体" panose="02010609060101010101" charset="-122"/>
                <a:sym typeface="+mn-ea"/>
              </a:rPr>
              <a:t>因为大多数I/O设备是旋转性的设备，读写信号具有实时性，不及时处理会丢失数据</a:t>
            </a:r>
            <a:endParaRPr sz="2400" b="1" dirty="0">
              <a:latin typeface="黑体" panose="02010609060101010101" charset="-122"/>
              <a:ea typeface="黑体" panose="02010609060101010101" charset="-122"/>
              <a:cs typeface="黑体" panose="02010609060101010101" charset="-122"/>
              <a:sym typeface="+mn-ea"/>
            </a:endParaRPr>
          </a:p>
          <a:p>
            <a:pPr marL="285750" indent="-285750" algn="l">
              <a:lnSpc>
                <a:spcPct val="120000"/>
              </a:lnSpc>
              <a:buFont typeface="Wingdings" panose="05000000000000000000" charset="0"/>
              <a:buChar char="l"/>
            </a:pPr>
            <a:r>
              <a:rPr sz="2400" b="1" dirty="0">
                <a:solidFill>
                  <a:srgbClr val="FF0000"/>
                </a:solidFill>
                <a:latin typeface="黑体" panose="02010609060101010101" charset="-122"/>
                <a:ea typeface="黑体" panose="02010609060101010101" charset="-122"/>
                <a:cs typeface="黑体" panose="02010609060101010101" charset="-122"/>
                <a:sym typeface="+mn-ea"/>
              </a:rPr>
              <a:t>通道的基本功能 ：</a:t>
            </a:r>
            <a:r>
              <a:rPr sz="2400" b="1" dirty="0">
                <a:latin typeface="黑体" panose="02010609060101010101" charset="-122"/>
                <a:ea typeface="黑体" panose="02010609060101010101" charset="-122"/>
                <a:cs typeface="黑体" panose="02010609060101010101" charset="-122"/>
                <a:sym typeface="+mn-ea"/>
              </a:rPr>
              <a:t>执行通道指令，组织外围设备和内存进行数据传输，按I/O指令要求启动外围设备，向CPU报告中断等</a:t>
            </a:r>
            <a:endParaRPr sz="2400" b="1" dirty="0">
              <a:latin typeface="黑体" panose="02010609060101010101" charset="-122"/>
              <a:ea typeface="黑体" panose="02010609060101010101" charset="-122"/>
              <a:cs typeface="黑体" panose="02010609060101010101" charset="-122"/>
              <a:sym typeface="+mn-ea"/>
            </a:endParaRPr>
          </a:p>
          <a:p>
            <a:pPr marL="285750" indent="-285750" algn="l">
              <a:lnSpc>
                <a:spcPct val="120000"/>
              </a:lnSpc>
              <a:buFont typeface="Wingdings" panose="05000000000000000000" charset="0"/>
              <a:buChar char="l"/>
            </a:pPr>
            <a:r>
              <a:rPr sz="2400" b="1" dirty="0">
                <a:solidFill>
                  <a:srgbClr val="FF0000"/>
                </a:solidFill>
                <a:latin typeface="黑体" panose="02010609060101010101" charset="-122"/>
                <a:ea typeface="黑体" panose="02010609060101010101" charset="-122"/>
                <a:cs typeface="黑体" panose="02010609060101010101" charset="-122"/>
                <a:sym typeface="+mn-ea"/>
              </a:rPr>
              <a:t>CPU对通道的管理：</a:t>
            </a:r>
            <a:r>
              <a:rPr sz="2400" b="1" dirty="0">
                <a:latin typeface="黑体" panose="02010609060101010101" charset="-122"/>
                <a:ea typeface="黑体" panose="02010609060101010101" charset="-122"/>
                <a:cs typeface="黑体" panose="02010609060101010101" charset="-122"/>
                <a:sym typeface="+mn-ea"/>
              </a:rPr>
              <a:t>CPU是通过执行I/O指令以及处理来自通道的中断(数据传送结束中断,故障中断)，实现对通道的管理。</a:t>
            </a:r>
            <a:endParaRPr sz="2400" b="1" dirty="0">
              <a:latin typeface="黑体" panose="02010609060101010101" charset="-122"/>
              <a:ea typeface="黑体" panose="02010609060101010101" charset="-122"/>
              <a:cs typeface="黑体" panose="02010609060101010101" charset="-122"/>
              <a:sym typeface="+mn-ea"/>
            </a:endParaRPr>
          </a:p>
        </p:txBody>
      </p:sp>
      <p:graphicFrame>
        <p:nvGraphicFramePr>
          <p:cNvPr id="3" name="对象 2"/>
          <p:cNvGraphicFramePr/>
          <p:nvPr/>
        </p:nvGraphicFramePr>
        <p:xfrm>
          <a:off x="2545715" y="44450"/>
          <a:ext cx="6598285" cy="4020185"/>
        </p:xfrm>
        <a:graphic>
          <a:graphicData uri="http://schemas.openxmlformats.org/presentationml/2006/ole">
            <mc:AlternateContent xmlns:mc="http://schemas.openxmlformats.org/markup-compatibility/2006">
              <mc:Choice xmlns:v="urn:schemas-microsoft-com:vml" Requires="v">
                <p:oleObj spid="_x0000_s4" name="" r:id="rId1" imgW="5327650" imgH="3956050" progId="Paint.Picture">
                  <p:embed/>
                </p:oleObj>
              </mc:Choice>
              <mc:Fallback>
                <p:oleObj name="" r:id="rId1" imgW="5327650" imgH="3956050" progId="Paint.Picture">
                  <p:embed/>
                  <p:pic>
                    <p:nvPicPr>
                      <p:cNvPr id="0" name="图片 3"/>
                      <p:cNvPicPr/>
                      <p:nvPr/>
                    </p:nvPicPr>
                    <p:blipFill>
                      <a:blip r:embed="rId2"/>
                      <a:stretch>
                        <a:fillRect/>
                      </a:stretch>
                    </p:blipFill>
                    <p:spPr>
                      <a:xfrm>
                        <a:off x="2545715" y="44450"/>
                        <a:ext cx="6598285" cy="402018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Rectangle 3"/>
          <p:cNvSpPr>
            <a:spLocks noGrp="1"/>
          </p:cNvSpPr>
          <p:nvPr>
            <p:ph idx="1"/>
          </p:nvPr>
        </p:nvSpPr>
        <p:spPr>
          <a:xfrm>
            <a:off x="107315" y="116840"/>
            <a:ext cx="8797290" cy="3240405"/>
          </a:xfrm>
          <a:solidFill>
            <a:schemeClr val="bg1"/>
          </a:solidFill>
        </p:spPr>
        <p:txBody>
          <a:bodyPr vert="horz" wrap="square" lIns="91440" tIns="45720" rIns="91440" bIns="45720" anchor="t"/>
          <a:p>
            <a:pPr eaLnBrk="1" hangingPunct="1">
              <a:lnSpc>
                <a:spcPct val="130000"/>
              </a:lnSpc>
              <a:buNone/>
            </a:pPr>
            <a:r>
              <a:rPr lang="en-US" altLang="zh-CN" dirty="0"/>
              <a:t>3</a:t>
            </a:r>
            <a:r>
              <a:rPr lang="zh-CN" altLang="en-US" dirty="0"/>
              <a:t>、程序查询接口</a:t>
            </a:r>
            <a:endParaRPr lang="zh-CN" altLang="en-US" dirty="0"/>
          </a:p>
          <a:p>
            <a:pPr eaLnBrk="1" hangingPunct="1">
              <a:lnSpc>
                <a:spcPct val="130000"/>
              </a:lnSpc>
              <a:buNone/>
            </a:pPr>
            <a:r>
              <a:rPr lang="zh-CN" altLang="en-US" sz="2400" dirty="0">
                <a:solidFill>
                  <a:srgbClr val="FF0000"/>
                </a:solidFill>
                <a:sym typeface="Wingdings" panose="05000000000000000000" charset="0"/>
              </a:rPr>
              <a:t> </a:t>
            </a:r>
            <a:r>
              <a:rPr lang="zh-CN" altLang="en-US" sz="2400" dirty="0">
                <a:solidFill>
                  <a:schemeClr val="tx1"/>
                </a:solidFill>
              </a:rPr>
              <a:t>设备选择电路： </a:t>
            </a:r>
            <a:r>
              <a:rPr lang="zh-CN" altLang="en-US" sz="2400" dirty="0">
                <a:solidFill>
                  <a:srgbClr val="FF0000"/>
                </a:solidFill>
                <a:sym typeface="Wingdings" panose="05000000000000000000" charset="0"/>
              </a:rPr>
              <a:t> </a:t>
            </a:r>
            <a:r>
              <a:rPr lang="zh-CN" altLang="en-US" sz="2400" dirty="0">
                <a:solidFill>
                  <a:schemeClr val="tx1"/>
                </a:solidFill>
              </a:rPr>
              <a:t>数据缓冲寄存器  </a:t>
            </a:r>
            <a:r>
              <a:rPr lang="zh-CN" altLang="en-US" sz="2400" dirty="0">
                <a:solidFill>
                  <a:srgbClr val="FF0000"/>
                </a:solidFill>
                <a:sym typeface="Wingdings" panose="05000000000000000000" charset="0"/>
              </a:rPr>
              <a:t> </a:t>
            </a:r>
            <a:r>
              <a:rPr lang="zh-CN" altLang="en-US" sz="2400" dirty="0">
                <a:solidFill>
                  <a:schemeClr val="tx1"/>
                </a:solidFill>
              </a:rPr>
              <a:t>设备状态寄存器</a:t>
            </a:r>
            <a:endParaRPr lang="zh-CN" altLang="en-US" sz="2400" dirty="0">
              <a:solidFill>
                <a:schemeClr val="tx1"/>
              </a:solidFill>
            </a:endParaRPr>
          </a:p>
          <a:p>
            <a:pPr eaLnBrk="1" hangingPunct="1">
              <a:lnSpc>
                <a:spcPct val="130000"/>
              </a:lnSpc>
              <a:buNone/>
            </a:pPr>
            <a:r>
              <a:rPr lang="en-US" altLang="zh-CN" sz="2400" dirty="0">
                <a:solidFill>
                  <a:srgbClr val="FF0000"/>
                </a:solidFill>
              </a:rPr>
              <a:t>①</a:t>
            </a:r>
            <a:r>
              <a:rPr lang="zh-CN" altLang="en-US" sz="2400" dirty="0">
                <a:solidFill>
                  <a:srgbClr val="FF0000"/>
                </a:solidFill>
              </a:rPr>
              <a:t>、</a:t>
            </a:r>
            <a:r>
              <a:rPr lang="zh-CN" altLang="en-US" sz="2400" dirty="0">
                <a:solidFill>
                  <a:srgbClr val="FF0000"/>
                </a:solidFill>
                <a:sym typeface="+mn-ea"/>
              </a:rPr>
              <a:t>设备选择电路：</a:t>
            </a:r>
            <a:r>
              <a:rPr lang="zh-CN" altLang="en-US" sz="2400" dirty="0">
                <a:solidFill>
                  <a:schemeClr val="tx1"/>
                </a:solidFill>
                <a:sym typeface="+mn-ea"/>
              </a:rPr>
              <a:t>连</a:t>
            </a:r>
            <a:r>
              <a:rPr lang="zh-CN" altLang="en-US" sz="2400" b="0" dirty="0">
                <a:solidFill>
                  <a:schemeClr val="tx1"/>
                </a:solidFill>
                <a:sym typeface="+mn-ea"/>
              </a:rPr>
              <a:t>接到总线上的每个设备预先都给定了</a:t>
            </a:r>
            <a:r>
              <a:rPr lang="zh-CN" altLang="en-US" sz="2400" b="0" dirty="0">
                <a:solidFill>
                  <a:srgbClr val="0000FF"/>
                </a:solidFill>
                <a:sym typeface="+mn-ea"/>
              </a:rPr>
              <a:t>设备地址码。</a:t>
            </a:r>
            <a:r>
              <a:rPr lang="en-US" altLang="zh-CN" sz="2400" b="0" dirty="0">
                <a:solidFill>
                  <a:schemeClr val="tx1"/>
                </a:solidFill>
                <a:sym typeface="+mn-ea"/>
              </a:rPr>
              <a:t>CPU</a:t>
            </a:r>
            <a:r>
              <a:rPr lang="zh-CN" altLang="en-US" sz="2400" b="0" dirty="0">
                <a:solidFill>
                  <a:schemeClr val="tx1"/>
                </a:solidFill>
                <a:sym typeface="+mn-ea"/>
              </a:rPr>
              <a:t>执行</a:t>
            </a:r>
            <a:r>
              <a:rPr lang="en-US" altLang="zh-CN" sz="2400" b="0" dirty="0">
                <a:solidFill>
                  <a:schemeClr val="tx1"/>
                </a:solidFill>
                <a:sym typeface="+mn-ea"/>
              </a:rPr>
              <a:t>I/O</a:t>
            </a:r>
            <a:r>
              <a:rPr lang="zh-CN" altLang="en-US" sz="2400" b="0" dirty="0">
                <a:solidFill>
                  <a:schemeClr val="tx1"/>
                </a:solidFill>
                <a:sym typeface="+mn-ea"/>
              </a:rPr>
              <a:t>指令时需要把指令中的设备地址送到地址总线上，用以指示</a:t>
            </a:r>
            <a:r>
              <a:rPr lang="en-US" altLang="zh-CN" sz="2400" b="0" dirty="0">
                <a:solidFill>
                  <a:schemeClr val="tx1"/>
                </a:solidFill>
                <a:sym typeface="+mn-ea"/>
              </a:rPr>
              <a:t>CPU</a:t>
            </a:r>
            <a:r>
              <a:rPr lang="zh-CN" altLang="en-US" sz="2400" b="0" dirty="0">
                <a:solidFill>
                  <a:schemeClr val="tx1"/>
                </a:solidFill>
                <a:sym typeface="+mn-ea"/>
              </a:rPr>
              <a:t>要选择的设备。每个设备接口电路都包含一个</a:t>
            </a:r>
            <a:r>
              <a:rPr lang="zh-CN" altLang="en-US" sz="2400" b="0" dirty="0">
                <a:solidFill>
                  <a:srgbClr val="0000FF"/>
                </a:solidFill>
                <a:sym typeface="+mn-ea"/>
              </a:rPr>
              <a:t>设备选择电路</a:t>
            </a:r>
            <a:r>
              <a:rPr lang="zh-CN" altLang="en-US" sz="2400" b="0" dirty="0">
                <a:solidFill>
                  <a:schemeClr val="tx1"/>
                </a:solidFill>
                <a:sym typeface="+mn-ea"/>
              </a:rPr>
              <a:t>，用它判别地址总线上呼叫的设备是不是本设备。</a:t>
            </a:r>
            <a:endParaRPr lang="zh-CN" altLang="en-US" sz="2400" dirty="0">
              <a:solidFill>
                <a:schemeClr val="tx1"/>
              </a:solidFill>
            </a:endParaRPr>
          </a:p>
          <a:p>
            <a:pPr eaLnBrk="1" hangingPunct="1">
              <a:lnSpc>
                <a:spcPct val="130000"/>
              </a:lnSpc>
              <a:buNone/>
            </a:pPr>
            <a:endParaRPr lang="zh-CN" altLang="en-US" sz="2400" dirty="0">
              <a:solidFill>
                <a:schemeClr val="tx1"/>
              </a:solidFill>
            </a:endParaRPr>
          </a:p>
          <a:p>
            <a:pPr lvl="1" indent="-347345" eaLnBrk="1" hangingPunct="1">
              <a:buNone/>
            </a:pPr>
            <a:endParaRPr lang="zh-CN" altLang="en-US" sz="2400" dirty="0">
              <a:solidFill>
                <a:schemeClr val="tx1"/>
              </a:solidFill>
            </a:endParaRPr>
          </a:p>
        </p:txBody>
      </p:sp>
      <p:pic>
        <p:nvPicPr>
          <p:cNvPr id="7172" name="Picture 4" descr="8a2">
            <a:hlinkClick r:id="rId1" action="ppaction://hlinkfile"/>
          </p:cNvPr>
          <p:cNvPicPr>
            <a:picLocks noChangeAspect="1"/>
          </p:cNvPicPr>
          <p:nvPr/>
        </p:nvPicPr>
        <p:blipFill>
          <a:blip r:embed="rId2"/>
          <a:stretch>
            <a:fillRect/>
          </a:stretch>
        </p:blipFill>
        <p:spPr>
          <a:xfrm>
            <a:off x="2771775" y="3356610"/>
            <a:ext cx="5918835" cy="3358515"/>
          </a:xfrm>
          <a:prstGeom prst="rect">
            <a:avLst/>
          </a:prstGeom>
          <a:noFill/>
          <a:ln w="9525">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560" y="4076700"/>
            <a:ext cx="9272270" cy="2306320"/>
          </a:xfrm>
          <a:prstGeom prst="rect">
            <a:avLst/>
          </a:prstGeom>
          <a:noFill/>
        </p:spPr>
        <p:txBody>
          <a:bodyPr wrap="square" rtlCol="0" anchor="t">
            <a:spAutoFit/>
          </a:bodyPr>
          <a:p>
            <a:pPr marL="285750" indent="-285750" algn="l">
              <a:lnSpc>
                <a:spcPct val="120000"/>
              </a:lnSpc>
              <a:buFont typeface="Wingdings" panose="05000000000000000000" charset="0"/>
              <a:buChar char="l"/>
            </a:pPr>
            <a:r>
              <a:rPr sz="2400" b="1" dirty="0">
                <a:solidFill>
                  <a:srgbClr val="FF0000"/>
                </a:solidFill>
                <a:latin typeface="黑体" panose="02010609060101010101" charset="-122"/>
                <a:ea typeface="黑体" panose="02010609060101010101" charset="-122"/>
                <a:cs typeface="黑体" panose="02010609060101010101" charset="-122"/>
                <a:sym typeface="+mn-ea"/>
              </a:rPr>
              <a:t>通道对设备控制器的管理：</a:t>
            </a:r>
            <a:endParaRPr sz="2400" b="1" dirty="0">
              <a:solidFill>
                <a:srgbClr val="FF0000"/>
              </a:solidFill>
              <a:latin typeface="黑体" panose="02010609060101010101" charset="-122"/>
              <a:ea typeface="黑体" panose="02010609060101010101" charset="-122"/>
              <a:cs typeface="黑体" panose="02010609060101010101" charset="-122"/>
              <a:sym typeface="+mn-ea"/>
            </a:endParaRPr>
          </a:p>
          <a:p>
            <a:pPr algn="l">
              <a:lnSpc>
                <a:spcPct val="120000"/>
              </a:lnSpc>
              <a:buFont typeface="Wingdings" panose="05000000000000000000" charset="0"/>
            </a:pPr>
            <a:r>
              <a:rPr sz="2400" b="1" dirty="0">
                <a:solidFill>
                  <a:srgbClr val="FF0000"/>
                </a:solidFill>
                <a:latin typeface="黑体" panose="02010609060101010101" charset="-122"/>
                <a:ea typeface="黑体" panose="02010609060101010101" charset="-122"/>
                <a:cs typeface="黑体" panose="02010609060101010101" charset="-122"/>
                <a:sym typeface="+mn-ea"/>
              </a:rPr>
              <a:t>①</a:t>
            </a:r>
            <a:r>
              <a:rPr sz="2400" b="1" dirty="0">
                <a:latin typeface="黑体" panose="02010609060101010101" charset="-122"/>
                <a:ea typeface="黑体" panose="02010609060101010101" charset="-122"/>
                <a:cs typeface="黑体" panose="02010609060101010101" charset="-122"/>
                <a:sym typeface="+mn-ea"/>
              </a:rPr>
              <a:t>从通道接受通道指令，控制外设完成所要求的操作</a:t>
            </a:r>
            <a:endParaRPr sz="2400" b="1" dirty="0">
              <a:latin typeface="黑体" panose="02010609060101010101" charset="-122"/>
              <a:ea typeface="黑体" panose="02010609060101010101" charset="-122"/>
              <a:cs typeface="黑体" panose="02010609060101010101" charset="-122"/>
              <a:sym typeface="+mn-ea"/>
            </a:endParaRPr>
          </a:p>
          <a:p>
            <a:pPr algn="l">
              <a:lnSpc>
                <a:spcPct val="120000"/>
              </a:lnSpc>
              <a:buFont typeface="Wingdings" panose="05000000000000000000" charset="0"/>
            </a:pPr>
            <a:r>
              <a:rPr sz="2400" b="1" dirty="0">
                <a:solidFill>
                  <a:srgbClr val="FF0000"/>
                </a:solidFill>
                <a:latin typeface="黑体" panose="02010609060101010101" charset="-122"/>
                <a:ea typeface="黑体" panose="02010609060101010101" charset="-122"/>
                <a:cs typeface="黑体" panose="02010609060101010101" charset="-122"/>
                <a:sym typeface="+mn-ea"/>
              </a:rPr>
              <a:t>②</a:t>
            </a:r>
            <a:r>
              <a:rPr sz="2400" b="1" dirty="0">
                <a:latin typeface="黑体" panose="02010609060101010101" charset="-122"/>
                <a:ea typeface="黑体" panose="02010609060101010101" charset="-122"/>
                <a:cs typeface="黑体" panose="02010609060101010101" charset="-122"/>
                <a:sym typeface="+mn-ea"/>
              </a:rPr>
              <a:t>向通道反映外围设备的状态； </a:t>
            </a:r>
            <a:endParaRPr sz="2400" b="1" dirty="0">
              <a:latin typeface="黑体" panose="02010609060101010101" charset="-122"/>
              <a:ea typeface="黑体" panose="02010609060101010101" charset="-122"/>
              <a:cs typeface="黑体" panose="02010609060101010101" charset="-122"/>
              <a:sym typeface="+mn-ea"/>
            </a:endParaRPr>
          </a:p>
          <a:p>
            <a:pPr algn="l">
              <a:lnSpc>
                <a:spcPct val="120000"/>
              </a:lnSpc>
              <a:buFont typeface="Wingdings" panose="05000000000000000000" charset="0"/>
            </a:pPr>
            <a:r>
              <a:rPr sz="2400" b="1" dirty="0">
                <a:solidFill>
                  <a:srgbClr val="FF0000"/>
                </a:solidFill>
                <a:latin typeface="黑体" panose="02010609060101010101" charset="-122"/>
                <a:ea typeface="黑体" panose="02010609060101010101" charset="-122"/>
                <a:cs typeface="黑体" panose="02010609060101010101" charset="-122"/>
                <a:sym typeface="+mn-ea"/>
              </a:rPr>
              <a:t>③</a:t>
            </a:r>
            <a:r>
              <a:rPr sz="2400" b="1" dirty="0">
                <a:latin typeface="黑体" panose="02010609060101010101" charset="-122"/>
                <a:ea typeface="黑体" panose="02010609060101010101" charset="-122"/>
                <a:cs typeface="黑体" panose="02010609060101010101" charset="-122"/>
                <a:sym typeface="+mn-ea"/>
              </a:rPr>
              <a:t>将各种外围设备的不同信号转换成通道能够识别的标准信号</a:t>
            </a:r>
            <a:endParaRPr sz="2400" b="1" dirty="0">
              <a:latin typeface="黑体" panose="02010609060101010101" charset="-122"/>
              <a:ea typeface="黑体" panose="02010609060101010101" charset="-122"/>
              <a:cs typeface="黑体" panose="02010609060101010101" charset="-122"/>
              <a:sym typeface="+mn-ea"/>
            </a:endParaRPr>
          </a:p>
          <a:p>
            <a:pPr marL="342900" indent="-342900" algn="l">
              <a:lnSpc>
                <a:spcPct val="120000"/>
              </a:lnSpc>
              <a:buFont typeface="Wingdings" panose="05000000000000000000" charset="0"/>
              <a:buChar char="l"/>
            </a:pPr>
            <a:r>
              <a:rPr lang="zh-CN" sz="2400" b="1" dirty="0">
                <a:solidFill>
                  <a:srgbClr val="FF0000"/>
                </a:solidFill>
                <a:latin typeface="黑体" panose="02010609060101010101" charset="-122"/>
                <a:ea typeface="黑体" panose="02010609060101010101" charset="-122"/>
                <a:cs typeface="黑体" panose="02010609060101010101" charset="-122"/>
                <a:sym typeface="+mn-ea"/>
              </a:rPr>
              <a:t>通道的类型：</a:t>
            </a:r>
            <a:r>
              <a:rPr lang="zh-CN" sz="2400" b="1" dirty="0">
                <a:solidFill>
                  <a:srgbClr val="0000FF"/>
                </a:solidFill>
                <a:latin typeface="黑体" panose="02010609060101010101" charset="-122"/>
                <a:ea typeface="黑体" panose="02010609060101010101" charset="-122"/>
                <a:cs typeface="黑体" panose="02010609060101010101" charset="-122"/>
                <a:sym typeface="+mn-ea"/>
              </a:rPr>
              <a:t>选择通道、多路通道（数组多路、字节多路）</a:t>
            </a:r>
            <a:endParaRPr lang="zh-CN" sz="2400" b="1" dirty="0">
              <a:solidFill>
                <a:srgbClr val="0000FF"/>
              </a:solidFill>
              <a:latin typeface="黑体" panose="02010609060101010101" charset="-122"/>
              <a:ea typeface="黑体" panose="02010609060101010101" charset="-122"/>
              <a:cs typeface="黑体" panose="02010609060101010101" charset="-122"/>
              <a:sym typeface="+mn-ea"/>
            </a:endParaRPr>
          </a:p>
        </p:txBody>
      </p:sp>
      <p:graphicFrame>
        <p:nvGraphicFramePr>
          <p:cNvPr id="3" name="对象 2"/>
          <p:cNvGraphicFramePr/>
          <p:nvPr/>
        </p:nvGraphicFramePr>
        <p:xfrm>
          <a:off x="2545715" y="44450"/>
          <a:ext cx="6598285" cy="4020185"/>
        </p:xfrm>
        <a:graphic>
          <a:graphicData uri="http://schemas.openxmlformats.org/presentationml/2006/ole">
            <mc:AlternateContent xmlns:mc="http://schemas.openxmlformats.org/markup-compatibility/2006">
              <mc:Choice xmlns:v="urn:schemas-microsoft-com:vml" Requires="v">
                <p:oleObj spid="_x0000_s4" name="" r:id="rId1" imgW="5327650" imgH="3956050" progId="Paint.Picture">
                  <p:embed/>
                </p:oleObj>
              </mc:Choice>
              <mc:Fallback>
                <p:oleObj name="" r:id="rId1" imgW="5327650" imgH="3956050" progId="Paint.Picture">
                  <p:embed/>
                  <p:pic>
                    <p:nvPicPr>
                      <p:cNvPr id="0" name="图片 3"/>
                      <p:cNvPicPr/>
                      <p:nvPr/>
                    </p:nvPicPr>
                    <p:blipFill>
                      <a:blip r:embed="rId2"/>
                      <a:stretch>
                        <a:fillRect/>
                      </a:stretch>
                    </p:blipFill>
                    <p:spPr>
                      <a:xfrm>
                        <a:off x="2545715" y="44450"/>
                        <a:ext cx="6598285" cy="4020185"/>
                      </a:xfrm>
                      <a:prstGeom prst="rect">
                        <a:avLst/>
                      </a:prstGeom>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文本占位符 76802"/>
          <p:cNvSpPr>
            <a:spLocks noGrp="1"/>
          </p:cNvSpPr>
          <p:nvPr>
            <p:ph idx="1"/>
          </p:nvPr>
        </p:nvSpPr>
        <p:spPr>
          <a:xfrm>
            <a:off x="179388" y="836613"/>
            <a:ext cx="8713787" cy="5761037"/>
          </a:xfrm>
        </p:spPr>
        <p:txBody>
          <a:bodyPr anchor="t" anchorCtr="0"/>
          <a:p>
            <a:pPr marL="0" indent="0">
              <a:lnSpc>
                <a:spcPct val="140000"/>
              </a:lnSpc>
              <a:buNone/>
            </a:pPr>
            <a:r>
              <a:rPr lang="en-US" altLang="zh-CN" sz="2400" dirty="0">
                <a:solidFill>
                  <a:srgbClr val="FF00FF"/>
                </a:solidFill>
                <a:latin typeface="黑体" panose="02010609060101010101" charset="-122"/>
                <a:ea typeface="黑体" panose="02010609060101010101" charset="-122"/>
                <a:cs typeface="黑体" panose="02010609060101010101" charset="-122"/>
              </a:rPr>
              <a:t>1. </a:t>
            </a:r>
            <a:r>
              <a:rPr lang="zh-CN" altLang="en-US" sz="2400" dirty="0">
                <a:solidFill>
                  <a:srgbClr val="FF00FF"/>
                </a:solidFill>
                <a:latin typeface="黑体" panose="02010609060101010101" charset="-122"/>
                <a:ea typeface="黑体" panose="02010609060101010101" charset="-122"/>
                <a:cs typeface="黑体" panose="02010609060101010101" charset="-122"/>
              </a:rPr>
              <a:t>选择通道</a:t>
            </a:r>
            <a:r>
              <a:rPr lang="zh-CN" altLang="en-US" sz="2400" dirty="0">
                <a:latin typeface="黑体" panose="02010609060101010101" charset="-122"/>
                <a:ea typeface="黑体" panose="02010609060101010101" charset="-122"/>
                <a:cs typeface="黑体" panose="02010609060101010101" charset="-122"/>
              </a:rPr>
              <a:t>（</a:t>
            </a:r>
            <a:r>
              <a:rPr lang="zh-CN" altLang="en-US" sz="2400" dirty="0">
                <a:solidFill>
                  <a:srgbClr val="0000FF"/>
                </a:solidFill>
                <a:latin typeface="黑体" panose="02010609060101010101" charset="-122"/>
                <a:ea typeface="黑体" panose="02010609060101010101" charset="-122"/>
                <a:cs typeface="黑体" panose="02010609060101010101" charset="-122"/>
                <a:sym typeface="+mn-ea"/>
              </a:rPr>
              <a:t>高速通道</a:t>
            </a:r>
            <a:r>
              <a:rPr lang="zh-CN" altLang="en-US" sz="2400" dirty="0">
                <a:latin typeface="黑体" panose="02010609060101010101" charset="-122"/>
                <a:ea typeface="黑体" panose="02010609060101010101" charset="-122"/>
                <a:cs typeface="黑体" panose="02010609060101010101" charset="-122"/>
              </a:rPr>
              <a:t>）</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140000"/>
              </a:lnSpc>
              <a:buNone/>
            </a:pPr>
            <a:r>
              <a:rPr lang="zh-CN" altLang="en-US" sz="2400" dirty="0">
                <a:solidFill>
                  <a:srgbClr val="FF0000"/>
                </a:solidFill>
                <a:latin typeface="宋体" panose="02010600030101010101" pitchFamily="2" charset="-122"/>
                <a:ea typeface="宋体" panose="02010600030101010101" pitchFamily="2" charset="-122"/>
                <a:cs typeface="黑体" panose="02010609060101010101" charset="-122"/>
              </a:rPr>
              <a:t>★</a:t>
            </a:r>
            <a:r>
              <a:rPr lang="en-US" altLang="zh-CN" sz="2400" dirty="0">
                <a:solidFill>
                  <a:srgbClr val="FF0000"/>
                </a:solidFill>
                <a:latin typeface="宋体" panose="02010600030101010101" pitchFamily="2" charset="-122"/>
                <a:ea typeface="宋体" panose="02010600030101010101" pitchFamily="2" charset="-122"/>
                <a:cs typeface="黑体" panose="02010609060101010101" charset="-122"/>
              </a:rPr>
              <a:t> </a:t>
            </a:r>
            <a:r>
              <a:rPr lang="zh-CN" altLang="en-US" sz="2400" dirty="0">
                <a:latin typeface="黑体" panose="02010609060101010101" charset="-122"/>
                <a:ea typeface="黑体" panose="02010609060101010101" charset="-122"/>
                <a:cs typeface="黑体" panose="02010609060101010101" charset="-122"/>
              </a:rPr>
              <a:t>在</a:t>
            </a:r>
            <a:r>
              <a:rPr lang="zh-CN" altLang="en-US" sz="2400" dirty="0">
                <a:solidFill>
                  <a:srgbClr val="FF0000"/>
                </a:solidFill>
                <a:latin typeface="黑体" panose="02010609060101010101" charset="-122"/>
                <a:ea typeface="黑体" panose="02010609060101010101" charset="-122"/>
                <a:cs typeface="黑体" panose="02010609060101010101" charset="-122"/>
              </a:rPr>
              <a:t>物理上</a:t>
            </a:r>
            <a:r>
              <a:rPr lang="zh-CN" altLang="en-US" sz="2400" dirty="0">
                <a:latin typeface="黑体" panose="02010609060101010101" charset="-122"/>
                <a:ea typeface="黑体" panose="02010609060101010101" charset="-122"/>
                <a:cs typeface="黑体" panose="02010609060101010101" charset="-122"/>
              </a:rPr>
              <a:t>可以连接多个设备，</a:t>
            </a:r>
            <a:r>
              <a:rPr lang="zh-CN" altLang="en-US" sz="2400" dirty="0">
                <a:solidFill>
                  <a:srgbClr val="FF0000"/>
                </a:solidFill>
                <a:latin typeface="黑体" panose="02010609060101010101" charset="-122"/>
                <a:ea typeface="黑体" panose="02010609060101010101" charset="-122"/>
                <a:cs typeface="黑体" panose="02010609060101010101" charset="-122"/>
              </a:rPr>
              <a:t>逻辑上</a:t>
            </a:r>
            <a:r>
              <a:rPr lang="zh-CN" altLang="en-US" sz="2400" dirty="0">
                <a:latin typeface="黑体" panose="02010609060101010101" charset="-122"/>
                <a:ea typeface="黑体" panose="02010609060101010101" charset="-122"/>
                <a:cs typeface="黑体" panose="02010609060101010101" charset="-122"/>
              </a:rPr>
              <a:t>连接一个设备，在某一段时间内通道只能选择一个设备进行工作。</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140000"/>
              </a:lnSpc>
              <a:buNone/>
            </a:pPr>
            <a:r>
              <a:rPr lang="zh-CN" altLang="en-US" sz="2400" dirty="0">
                <a:solidFill>
                  <a:srgbClr val="FF0000"/>
                </a:solidFill>
                <a:latin typeface="宋体" panose="02010600030101010101" pitchFamily="2" charset="-122"/>
                <a:ea typeface="宋体" panose="02010600030101010101" pitchFamily="2" charset="-122"/>
                <a:cs typeface="黑体" panose="02010609060101010101" charset="-122"/>
                <a:sym typeface="+mn-ea"/>
              </a:rPr>
              <a:t>★</a:t>
            </a:r>
            <a:r>
              <a:rPr lang="en-US" altLang="zh-CN" sz="2400" dirty="0">
                <a:solidFill>
                  <a:srgbClr val="FF0000"/>
                </a:solidFill>
                <a:latin typeface="宋体" panose="02010600030101010101" pitchFamily="2" charset="-122"/>
                <a:ea typeface="宋体" panose="02010600030101010101" pitchFamily="2" charset="-122"/>
                <a:cs typeface="黑体" panose="02010609060101010101" charset="-122"/>
                <a:sym typeface="+mn-ea"/>
              </a:rPr>
              <a:t> </a:t>
            </a:r>
            <a:r>
              <a:rPr lang="zh-CN" altLang="en-US" sz="2400" dirty="0">
                <a:latin typeface="黑体" panose="02010609060101010101" charset="-122"/>
                <a:ea typeface="黑体" panose="02010609060101010101" charset="-122"/>
                <a:cs typeface="黑体" panose="02010609060101010101" charset="-122"/>
              </a:rPr>
              <a:t>类似于</a:t>
            </a:r>
            <a:r>
              <a:rPr lang="zh-CN" altLang="en-US" sz="2400" dirty="0">
                <a:solidFill>
                  <a:srgbClr val="FF0000"/>
                </a:solidFill>
                <a:latin typeface="黑体" panose="02010609060101010101" charset="-122"/>
                <a:ea typeface="黑体" panose="02010609060101010101" charset="-122"/>
                <a:cs typeface="黑体" panose="02010609060101010101" charset="-122"/>
              </a:rPr>
              <a:t>单道</a:t>
            </a:r>
            <a:r>
              <a:rPr lang="zh-CN" altLang="en-US" sz="2400" dirty="0">
                <a:latin typeface="黑体" panose="02010609060101010101" charset="-122"/>
                <a:ea typeface="黑体" panose="02010609060101010101" charset="-122"/>
                <a:cs typeface="黑体" panose="02010609060101010101" charset="-122"/>
              </a:rPr>
              <a:t>系统，只执行一个通道程序，为一个设备服务</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140000"/>
              </a:lnSpc>
              <a:buNone/>
            </a:pPr>
            <a:r>
              <a:rPr lang="zh-CN" altLang="en-US" sz="2400" dirty="0">
                <a:solidFill>
                  <a:srgbClr val="FF0000"/>
                </a:solidFill>
                <a:latin typeface="宋体" panose="02010600030101010101" pitchFamily="2" charset="-122"/>
                <a:ea typeface="宋体" panose="02010600030101010101" pitchFamily="2" charset="-122"/>
                <a:cs typeface="黑体" panose="02010609060101010101" charset="-122"/>
                <a:sym typeface="+mn-ea"/>
              </a:rPr>
              <a:t>★</a:t>
            </a:r>
            <a:r>
              <a:rPr lang="en-US" altLang="zh-CN" sz="2400" dirty="0">
                <a:solidFill>
                  <a:srgbClr val="FF0000"/>
                </a:solidFill>
                <a:latin typeface="宋体" panose="02010600030101010101" pitchFamily="2" charset="-122"/>
                <a:ea typeface="宋体" panose="02010600030101010101" pitchFamily="2" charset="-122"/>
                <a:cs typeface="黑体" panose="02010609060101010101" charset="-122"/>
                <a:sym typeface="+mn-ea"/>
              </a:rPr>
              <a:t> </a:t>
            </a:r>
            <a:r>
              <a:rPr lang="zh-CN" altLang="en-US" sz="2400" dirty="0">
                <a:latin typeface="黑体" panose="02010609060101010101" charset="-122"/>
                <a:ea typeface="黑体" panose="02010609060101010101" charset="-122"/>
                <a:cs typeface="黑体" panose="02010609060101010101" charset="-122"/>
              </a:rPr>
              <a:t>连接</a:t>
            </a:r>
            <a:r>
              <a:rPr lang="zh-CN" altLang="en-US" sz="2400" dirty="0">
                <a:solidFill>
                  <a:srgbClr val="FF0000"/>
                </a:solidFill>
                <a:latin typeface="黑体" panose="02010609060101010101" charset="-122"/>
                <a:ea typeface="黑体" panose="02010609060101010101" charset="-122"/>
                <a:cs typeface="黑体" panose="02010609060101010101" charset="-122"/>
              </a:rPr>
              <a:t>高速外围设备</a:t>
            </a:r>
            <a:r>
              <a:rPr lang="zh-CN" altLang="en-US" sz="2400" dirty="0">
                <a:latin typeface="黑体" panose="02010609060101010101" charset="-122"/>
                <a:ea typeface="黑体" panose="02010609060101010101" charset="-122"/>
                <a:cs typeface="黑体" panose="02010609060101010101" charset="-122"/>
              </a:rPr>
              <a:t>，如磁盘、磁带等，信息以数据块方式高速传输。数据传输率很高，</a:t>
            </a:r>
            <a:r>
              <a:rPr lang="zh-CN" sz="2400" dirty="0">
                <a:latin typeface="黑体" panose="02010609060101010101" charset="-122"/>
                <a:ea typeface="黑体" panose="02010609060101010101" charset="-122"/>
                <a:cs typeface="黑体" panose="02010609060101010101" charset="-122"/>
              </a:rPr>
              <a:t>但</a:t>
            </a:r>
            <a:r>
              <a:rPr lang="zh-CN" altLang="en-US" sz="2400" dirty="0">
                <a:latin typeface="黑体" panose="02010609060101010101" charset="-122"/>
                <a:ea typeface="黑体" panose="02010609060101010101" charset="-122"/>
                <a:cs typeface="黑体" panose="02010609060101010101" charset="-122"/>
              </a:rPr>
              <a:t>整个通道的利用率不是很高（磁盘需要寻道）。</a:t>
            </a:r>
            <a:endParaRPr lang="zh-CN" altLang="en-US" sz="2400" dirty="0">
              <a:latin typeface="黑体" panose="02010609060101010101" charset="-122"/>
              <a:ea typeface="黑体" panose="02010609060101010101" charset="-122"/>
              <a:cs typeface="黑体" panose="02010609060101010101" charset="-122"/>
            </a:endParaRPr>
          </a:p>
        </p:txBody>
      </p:sp>
      <p:sp>
        <p:nvSpPr>
          <p:cNvPr id="2" name="标题 1"/>
          <p:cNvSpPr/>
          <p:nvPr>
            <p:ph type="title"/>
          </p:nvPr>
        </p:nvSpPr>
        <p:spPr>
          <a:xfrm>
            <a:off x="467043" y="188278"/>
            <a:ext cx="8229600" cy="561975"/>
          </a:xfrm>
        </p:spPr>
        <p:txBody>
          <a:bodyPr/>
          <a:p>
            <a:pPr>
              <a:lnSpc>
                <a:spcPct val="100000"/>
              </a:lnSpc>
            </a:pPr>
            <a:r>
              <a:rPr lang="en-US" altLang="zh-CN" dirty="0">
                <a:sym typeface="+mn-ea"/>
              </a:rPr>
              <a:t>8.5.2</a:t>
            </a:r>
            <a:r>
              <a:rPr lang="zh-CN" altLang="en-US" dirty="0">
                <a:sym typeface="+mn-ea"/>
              </a:rPr>
              <a:t>　通道的类型</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77825"/>
          <p:cNvSpPr>
            <a:spLocks noGrp="1"/>
          </p:cNvSpPr>
          <p:nvPr>
            <p:ph type="title"/>
          </p:nvPr>
        </p:nvSpPr>
        <p:spPr/>
        <p:txBody>
          <a:bodyPr anchor="ctr" anchorCtr="0"/>
          <a:p>
            <a:r>
              <a:rPr lang="en-US" altLang="zh-CN" sz="3600" i="1" dirty="0"/>
              <a:t>8.5 </a:t>
            </a:r>
            <a:r>
              <a:rPr lang="zh-CN" altLang="en-US" sz="3600" i="1" dirty="0"/>
              <a:t>通道方式</a:t>
            </a:r>
            <a:endParaRPr lang="zh-CN" altLang="en-US" sz="3600" i="1" dirty="0"/>
          </a:p>
        </p:txBody>
      </p:sp>
      <p:sp>
        <p:nvSpPr>
          <p:cNvPr id="88066" name="文本占位符 77826"/>
          <p:cNvSpPr>
            <a:spLocks noGrp="1"/>
          </p:cNvSpPr>
          <p:nvPr>
            <p:ph idx="1"/>
          </p:nvPr>
        </p:nvSpPr>
        <p:spPr>
          <a:xfrm>
            <a:off x="214948" y="750888"/>
            <a:ext cx="8713787" cy="5761037"/>
          </a:xfrm>
        </p:spPr>
        <p:txBody>
          <a:bodyPr anchor="t" anchorCtr="0"/>
          <a:p>
            <a:pPr marL="0" indent="0">
              <a:lnSpc>
                <a:spcPct val="130000"/>
              </a:lnSpc>
              <a:buNone/>
            </a:pPr>
            <a:r>
              <a:rPr lang="en-US" altLang="zh-CN" sz="3000" dirty="0">
                <a:solidFill>
                  <a:srgbClr val="FF00FF"/>
                </a:solidFill>
                <a:latin typeface="黑体" panose="02010609060101010101" charset="-122"/>
                <a:ea typeface="黑体" panose="02010609060101010101" charset="-122"/>
                <a:cs typeface="黑体" panose="02010609060101010101" charset="-122"/>
              </a:rPr>
              <a:t>2.</a:t>
            </a:r>
            <a:r>
              <a:rPr lang="zh-CN" altLang="en-US" sz="3000" dirty="0">
                <a:solidFill>
                  <a:srgbClr val="FF00FF"/>
                </a:solidFill>
                <a:latin typeface="黑体" panose="02010609060101010101" charset="-122"/>
                <a:ea typeface="黑体" panose="02010609060101010101" charset="-122"/>
                <a:cs typeface="黑体" panose="02010609060101010101" charset="-122"/>
              </a:rPr>
              <a:t>多路通道</a:t>
            </a:r>
            <a:r>
              <a:rPr lang="zh-CN" altLang="en-US" sz="3000" dirty="0">
                <a:solidFill>
                  <a:srgbClr val="0000FF"/>
                </a:solidFill>
                <a:latin typeface="黑体" panose="02010609060101010101" charset="-122"/>
                <a:ea typeface="黑体" panose="02010609060101010101" charset="-122"/>
                <a:cs typeface="黑体" panose="02010609060101010101" charset="-122"/>
              </a:rPr>
              <a:t>（多路转换通道）</a:t>
            </a:r>
            <a:endParaRPr lang="zh-CN" altLang="en-US" sz="3000" dirty="0">
              <a:solidFill>
                <a:srgbClr val="0000FF"/>
              </a:solidFill>
              <a:latin typeface="黑体" panose="02010609060101010101" charset="-122"/>
              <a:ea typeface="黑体" panose="02010609060101010101" charset="-122"/>
              <a:cs typeface="黑体" panose="02010609060101010101" charset="-122"/>
            </a:endParaRPr>
          </a:p>
          <a:p>
            <a:pPr>
              <a:lnSpc>
                <a:spcPct val="130000"/>
              </a:lnSpc>
            </a:pPr>
            <a:r>
              <a:rPr lang="zh-CN" altLang="en-US" sz="2400" dirty="0">
                <a:latin typeface="黑体" panose="02010609060101010101" charset="-122"/>
                <a:ea typeface="黑体" panose="02010609060101010101" charset="-122"/>
                <a:cs typeface="黑体" panose="02010609060101010101" charset="-122"/>
              </a:rPr>
              <a:t>同一时间处理多个</a:t>
            </a:r>
            <a:r>
              <a:rPr lang="en-US" altLang="zh-CN" sz="2400" dirty="0">
                <a:latin typeface="黑体" panose="02010609060101010101" charset="-122"/>
                <a:ea typeface="黑体" panose="02010609060101010101" charset="-122"/>
                <a:cs typeface="黑体" panose="02010609060101010101" charset="-122"/>
              </a:rPr>
              <a:t>I/O</a:t>
            </a:r>
            <a:r>
              <a:rPr lang="zh-CN" altLang="en-US" sz="2400" dirty="0">
                <a:latin typeface="黑体" panose="02010609060101010101" charset="-122"/>
                <a:ea typeface="黑体" panose="02010609060101010101" charset="-122"/>
                <a:cs typeface="黑体" panose="02010609060101010101" charset="-122"/>
              </a:rPr>
              <a:t>设备的数据传输</a:t>
            </a:r>
            <a:endParaRPr lang="zh-CN" altLang="en-US" sz="2400" dirty="0">
              <a:latin typeface="黑体" panose="02010609060101010101" charset="-122"/>
              <a:ea typeface="黑体" panose="02010609060101010101" charset="-122"/>
              <a:cs typeface="黑体" panose="02010609060101010101" charset="-122"/>
            </a:endParaRPr>
          </a:p>
          <a:p>
            <a:pPr marL="0" indent="0">
              <a:lnSpc>
                <a:spcPct val="130000"/>
              </a:lnSpc>
              <a:buNone/>
            </a:pPr>
            <a:r>
              <a:rPr lang="zh-CN" altLang="en-US" sz="800" dirty="0">
                <a:latin typeface="黑体" panose="02010609060101010101" charset="-122"/>
                <a:ea typeface="黑体" panose="02010609060101010101" charset="-122"/>
                <a:cs typeface="黑体" panose="02010609060101010101" charset="-122"/>
              </a:rPr>
              <a:t> </a:t>
            </a:r>
            <a:endParaRPr lang="zh-CN" altLang="en-US" sz="800" dirty="0">
              <a:latin typeface="黑体" panose="02010609060101010101" charset="-122"/>
              <a:ea typeface="黑体" panose="02010609060101010101" charset="-122"/>
              <a:cs typeface="黑体" panose="02010609060101010101" charset="-122"/>
            </a:endParaRPr>
          </a:p>
          <a:p>
            <a:pPr marL="0" indent="0">
              <a:lnSpc>
                <a:spcPct val="130000"/>
              </a:lnSpc>
              <a:buNone/>
            </a:pPr>
            <a:r>
              <a:rPr lang="zh-CN" altLang="en-US" sz="2400" dirty="0">
                <a:solidFill>
                  <a:srgbClr val="FF00FF"/>
                </a:solidFill>
                <a:latin typeface="方正粗黑宋简体" panose="02000000000000000000" charset="-122"/>
                <a:ea typeface="方正粗黑宋简体" panose="02000000000000000000" charset="-122"/>
                <a:cs typeface="黑体" panose="02010609060101010101" charset="-122"/>
              </a:rPr>
              <a:t>①</a:t>
            </a:r>
            <a:r>
              <a:rPr lang="en-US" altLang="zh-CN" sz="2400" dirty="0">
                <a:solidFill>
                  <a:srgbClr val="FF00FF"/>
                </a:solidFill>
                <a:latin typeface="方正粗黑宋简体" panose="02000000000000000000" charset="-122"/>
                <a:ea typeface="方正粗黑宋简体" panose="02000000000000000000"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数组多路通道</a:t>
            </a:r>
            <a:endParaRPr lang="zh-CN" altLang="en-US" sz="2400" dirty="0">
              <a:solidFill>
                <a:srgbClr val="FF00FF"/>
              </a:solidFill>
              <a:latin typeface="黑体" panose="02010609060101010101" charset="-122"/>
              <a:ea typeface="黑体" panose="02010609060101010101" charset="-122"/>
              <a:cs typeface="黑体" panose="02010609060101010101" charset="-122"/>
            </a:endParaRPr>
          </a:p>
          <a:p>
            <a:pPr>
              <a:lnSpc>
                <a:spcPct val="130000"/>
              </a:lnSpc>
              <a:buFont typeface="Wingdings" panose="05000000000000000000" charset="0"/>
              <a:buChar char="l"/>
            </a:pPr>
            <a:r>
              <a:rPr lang="zh-CN" altLang="en-US" sz="2400" dirty="0">
                <a:latin typeface="黑体" panose="02010609060101010101" charset="-122"/>
                <a:ea typeface="黑体" panose="02010609060101010101" charset="-122"/>
                <a:cs typeface="黑体" panose="02010609060101010101" charset="-122"/>
                <a:sym typeface="+mn-ea"/>
              </a:rPr>
              <a:t>在</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物理上</a:t>
            </a:r>
            <a:r>
              <a:rPr lang="zh-CN" altLang="en-US" sz="2400" dirty="0">
                <a:latin typeface="黑体" panose="02010609060101010101" charset="-122"/>
                <a:ea typeface="黑体" panose="02010609060101010101" charset="-122"/>
                <a:cs typeface="黑体" panose="02010609060101010101" charset="-122"/>
                <a:sym typeface="+mn-ea"/>
              </a:rPr>
              <a:t>可以连接多个设备，</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逻辑上</a:t>
            </a:r>
            <a:r>
              <a:rPr lang="zh-CN" altLang="en-US" sz="2400" dirty="0">
                <a:latin typeface="黑体" panose="02010609060101010101" charset="-122"/>
                <a:ea typeface="黑体" panose="02010609060101010101" charset="-122"/>
                <a:cs typeface="黑体" panose="02010609060101010101" charset="-122"/>
                <a:sym typeface="+mn-ea"/>
              </a:rPr>
              <a:t>可以连接多个设备</a:t>
            </a:r>
            <a:r>
              <a:rPr lang="en-US" altLang="zh-CN" sz="2400" dirty="0">
                <a:latin typeface="黑体" panose="02010609060101010101" charset="-122"/>
                <a:ea typeface="黑体" panose="02010609060101010101" charset="-122"/>
                <a:cs typeface="黑体" panose="02010609060101010101" charset="-122"/>
                <a:sym typeface="+mn-ea"/>
              </a:rPr>
              <a:t>(</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高速设备</a:t>
            </a:r>
            <a:r>
              <a:rPr lang="en-US" altLang="zh-CN" sz="2400" dirty="0">
                <a:latin typeface="黑体" panose="02010609060101010101" charset="-122"/>
                <a:ea typeface="黑体" panose="02010609060101010101" charset="-122"/>
                <a:cs typeface="黑体" panose="02010609060101010101" charset="-122"/>
                <a:sym typeface="+mn-ea"/>
              </a:rPr>
              <a:t>)</a:t>
            </a:r>
            <a:r>
              <a:rPr lang="zh-CN" altLang="en-US" sz="2400" dirty="0">
                <a:latin typeface="黑体" panose="02010609060101010101" charset="-122"/>
                <a:ea typeface="黑体" panose="02010609060101010101" charset="-122"/>
                <a:cs typeface="黑体" panose="02010609060101010101" charset="-122"/>
                <a:sym typeface="+mn-ea"/>
              </a:rPr>
              <a:t>，</a:t>
            </a:r>
            <a:r>
              <a:rPr lang="zh-CN" altLang="en-US" sz="2400" dirty="0">
                <a:latin typeface="黑体" panose="02010609060101010101" charset="-122"/>
                <a:ea typeface="黑体" panose="02010609060101010101" charset="-122"/>
                <a:cs typeface="黑体" panose="02010609060101010101" charset="-122"/>
                <a:sym typeface="+mn-ea"/>
              </a:rPr>
              <a:t>而且在一段时间内能</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交替执行</a:t>
            </a:r>
            <a:r>
              <a:rPr lang="zh-CN" altLang="en-US" sz="2400" dirty="0">
                <a:latin typeface="黑体" panose="02010609060101010101" charset="-122"/>
                <a:ea typeface="黑体" panose="02010609060101010101" charset="-122"/>
                <a:cs typeface="黑体" panose="02010609060101010101" charset="-122"/>
                <a:sym typeface="+mn-ea"/>
              </a:rPr>
              <a:t>多个设备的通道程序</a:t>
            </a:r>
            <a:endParaRPr lang="zh-CN" altLang="en-US" sz="2400" dirty="0">
              <a:latin typeface="黑体" panose="02010609060101010101" charset="-122"/>
              <a:ea typeface="黑体" panose="02010609060101010101" charset="-122"/>
              <a:cs typeface="黑体" panose="02010609060101010101" charset="-122"/>
            </a:endParaRPr>
          </a:p>
          <a:p>
            <a:pPr>
              <a:lnSpc>
                <a:spcPct val="130000"/>
              </a:lnSpc>
              <a:buFont typeface="Wingdings" panose="05000000000000000000" charset="0"/>
              <a:buChar char="l"/>
            </a:pPr>
            <a:r>
              <a:rPr lang="zh-CN" altLang="en-US" sz="2400" dirty="0">
                <a:solidFill>
                  <a:srgbClr val="0000FF"/>
                </a:solidFill>
                <a:latin typeface="黑体" panose="02010609060101010101" charset="-122"/>
                <a:ea typeface="黑体" panose="02010609060101010101" charset="-122"/>
                <a:cs typeface="黑体" panose="02010609060101010101" charset="-122"/>
              </a:rPr>
              <a:t>基本思想</a:t>
            </a:r>
            <a:r>
              <a:rPr lang="zh-CN" altLang="en-US" sz="2400" dirty="0">
                <a:latin typeface="黑体" panose="02010609060101010101" charset="-122"/>
                <a:ea typeface="黑体" panose="02010609060101010101" charset="-122"/>
                <a:cs typeface="黑体" panose="02010609060101010101" charset="-122"/>
              </a:rPr>
              <a:t>：当某设备进行数据传送时，通道只为该设备服务；当设备在执行寻址等控制性动作时，通道暂时断开与这个设备的连接，挂起该设备的通道程序，去为其他设备服务，即执行其他设备的通道程序。类似于一个多道程序的处理器。 </a:t>
            </a:r>
            <a:endParaRPr lang="zh-CN" altLang="en-US" sz="2400" dirty="0">
              <a:latin typeface="黑体" panose="02010609060101010101" charset="-122"/>
              <a:ea typeface="黑体" panose="02010609060101010101" charset="-122"/>
              <a:cs typeface="黑体" panose="02010609060101010101" charset="-122"/>
            </a:endParaRPr>
          </a:p>
          <a:p>
            <a:pPr>
              <a:lnSpc>
                <a:spcPct val="130000"/>
              </a:lnSpc>
              <a:buFont typeface="Wingdings" panose="05000000000000000000" charset="0"/>
              <a:buChar char="l"/>
            </a:pP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得到较多应用：</a:t>
            </a:r>
            <a:r>
              <a:rPr lang="zh-CN" altLang="en-US" sz="2400" dirty="0">
                <a:latin typeface="黑体" panose="02010609060101010101" charset="-122"/>
                <a:ea typeface="黑体" panose="02010609060101010101" charset="-122"/>
                <a:cs typeface="黑体" panose="02010609060101010101" charset="-122"/>
              </a:rPr>
              <a:t>高速传送数据，又充分利用了控制性操作的时间间隔为其他设备服务，使通道效率高</a:t>
            </a: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文本占位符 77826"/>
          <p:cNvSpPr>
            <a:spLocks noGrp="1"/>
          </p:cNvSpPr>
          <p:nvPr>
            <p:ph idx="1"/>
          </p:nvPr>
        </p:nvSpPr>
        <p:spPr>
          <a:xfrm>
            <a:off x="53340" y="0"/>
            <a:ext cx="9036685" cy="2276475"/>
          </a:xfrm>
        </p:spPr>
        <p:txBody>
          <a:bodyPr anchor="t" anchorCtr="0"/>
          <a:p>
            <a:pPr marL="0" indent="0">
              <a:lnSpc>
                <a:spcPct val="110000"/>
              </a:lnSpc>
              <a:buNone/>
            </a:pPr>
            <a:r>
              <a:rPr lang="zh-CN" altLang="en-US" sz="2400" dirty="0">
                <a:solidFill>
                  <a:srgbClr val="FF00FF"/>
                </a:solidFill>
                <a:latin typeface="方正粗黑宋简体" panose="02000000000000000000" charset="-122"/>
                <a:ea typeface="方正粗黑宋简体" panose="02000000000000000000" charset="-122"/>
                <a:cs typeface="黑体" panose="02010609060101010101" charset="-122"/>
              </a:rPr>
              <a:t>②</a:t>
            </a:r>
            <a:r>
              <a:rPr lang="en-US" altLang="zh-CN" sz="2400" dirty="0">
                <a:solidFill>
                  <a:srgbClr val="FF00FF"/>
                </a:solidFill>
                <a:latin typeface="方正粗黑宋简体" panose="02000000000000000000" charset="-122"/>
                <a:ea typeface="方正粗黑宋简体" panose="02000000000000000000" charset="-122"/>
                <a:cs typeface="黑体" panose="02010609060101010101" charset="-122"/>
              </a:rPr>
              <a:t> </a:t>
            </a:r>
            <a:r>
              <a:rPr lang="zh-CN" altLang="en-US" sz="2400" dirty="0">
                <a:solidFill>
                  <a:srgbClr val="FF00FF"/>
                </a:solidFill>
                <a:latin typeface="黑体" panose="02010609060101010101" charset="-122"/>
                <a:ea typeface="黑体" panose="02010609060101010101" charset="-122"/>
                <a:cs typeface="黑体" panose="02010609060101010101" charset="-122"/>
              </a:rPr>
              <a:t>字节</a:t>
            </a:r>
            <a:r>
              <a:rPr lang="zh-CN" altLang="en-US" sz="2400" dirty="0">
                <a:solidFill>
                  <a:srgbClr val="FF00FF"/>
                </a:solidFill>
                <a:latin typeface="黑体" panose="02010609060101010101" charset="-122"/>
                <a:ea typeface="黑体" panose="02010609060101010101" charset="-122"/>
                <a:cs typeface="黑体" panose="02010609060101010101" charset="-122"/>
              </a:rPr>
              <a:t>多路通道</a:t>
            </a:r>
            <a:endParaRPr lang="zh-CN" altLang="en-US" sz="2400" dirty="0">
              <a:solidFill>
                <a:srgbClr val="FF00FF"/>
              </a:solidFill>
              <a:latin typeface="黑体" panose="02010609060101010101" charset="-122"/>
              <a:ea typeface="黑体" panose="02010609060101010101" charset="-122"/>
              <a:cs typeface="黑体" panose="02010609060101010101" charset="-122"/>
            </a:endParaRPr>
          </a:p>
          <a:p>
            <a:pPr>
              <a:lnSpc>
                <a:spcPct val="110000"/>
              </a:lnSpc>
              <a:buFont typeface="Wingdings" panose="05000000000000000000" charset="0"/>
              <a:buChar char="l"/>
            </a:pPr>
            <a:r>
              <a:rPr lang="zh-CN" altLang="en-US" sz="2400" dirty="0">
                <a:latin typeface="黑体" panose="02010609060101010101" charset="-122"/>
                <a:ea typeface="黑体" panose="02010609060101010101" charset="-122"/>
                <a:cs typeface="黑体" panose="02010609060101010101" charset="-122"/>
                <a:sym typeface="+mn-ea"/>
              </a:rPr>
              <a:t>在</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物理上</a:t>
            </a:r>
            <a:r>
              <a:rPr lang="zh-CN" altLang="en-US" sz="2400" dirty="0">
                <a:latin typeface="黑体" panose="02010609060101010101" charset="-122"/>
                <a:ea typeface="黑体" panose="02010609060101010101" charset="-122"/>
                <a:cs typeface="黑体" panose="02010609060101010101" charset="-122"/>
                <a:sym typeface="+mn-ea"/>
              </a:rPr>
              <a:t>可以连接多个设备，</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逻辑上</a:t>
            </a:r>
            <a:r>
              <a:rPr lang="zh-CN" altLang="en-US" sz="2400" dirty="0">
                <a:latin typeface="黑体" panose="02010609060101010101" charset="-122"/>
                <a:ea typeface="黑体" panose="02010609060101010101" charset="-122"/>
                <a:cs typeface="黑体" panose="02010609060101010101" charset="-122"/>
                <a:sym typeface="+mn-ea"/>
              </a:rPr>
              <a:t>可以连接多个设备</a:t>
            </a:r>
            <a:r>
              <a:rPr lang="en-US" altLang="zh-CN" sz="2400" dirty="0">
                <a:latin typeface="黑体" panose="02010609060101010101" charset="-122"/>
                <a:ea typeface="黑体" panose="02010609060101010101" charset="-122"/>
                <a:cs typeface="黑体" panose="02010609060101010101" charset="-122"/>
                <a:sym typeface="+mn-ea"/>
              </a:rPr>
              <a:t>(</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大量低速设备</a:t>
            </a:r>
            <a:r>
              <a:rPr lang="en-US" altLang="zh-CN" sz="2400" dirty="0">
                <a:latin typeface="黑体" panose="02010609060101010101" charset="-122"/>
                <a:ea typeface="黑体" panose="02010609060101010101" charset="-122"/>
                <a:cs typeface="黑体" panose="02010609060101010101" charset="-122"/>
                <a:sym typeface="+mn-ea"/>
              </a:rPr>
              <a:t>)</a:t>
            </a:r>
            <a:r>
              <a:rPr lang="zh-CN" altLang="en-US" sz="2400" dirty="0">
                <a:latin typeface="黑体" panose="02010609060101010101" charset="-122"/>
                <a:ea typeface="黑体" panose="02010609060101010101" charset="-122"/>
                <a:cs typeface="黑体" panose="02010609060101010101" charset="-122"/>
                <a:sym typeface="+mn-ea"/>
              </a:rPr>
              <a:t>，</a:t>
            </a:r>
            <a:r>
              <a:rPr lang="zh-CN" altLang="en-US" sz="2400" dirty="0">
                <a:latin typeface="黑体" panose="02010609060101010101" charset="-122"/>
                <a:ea typeface="黑体" panose="02010609060101010101" charset="-122"/>
                <a:cs typeface="黑体" panose="02010609060101010101" charset="-122"/>
                <a:sym typeface="+mn-ea"/>
              </a:rPr>
              <a:t>而且在一段时间内能</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交替执行</a:t>
            </a:r>
            <a:r>
              <a:rPr lang="zh-CN" altLang="en-US" sz="2400" dirty="0">
                <a:latin typeface="黑体" panose="02010609060101010101" charset="-122"/>
                <a:ea typeface="黑体" panose="02010609060101010101" charset="-122"/>
                <a:cs typeface="黑体" panose="02010609060101010101" charset="-122"/>
                <a:sym typeface="+mn-ea"/>
              </a:rPr>
              <a:t>多个设备的通道程序，使多个设备同时工作</a:t>
            </a:r>
            <a:endParaRPr lang="zh-CN" altLang="en-US" sz="2400" dirty="0">
              <a:latin typeface="黑体" panose="02010609060101010101" charset="-122"/>
              <a:ea typeface="黑体" panose="02010609060101010101" charset="-122"/>
              <a:cs typeface="黑体" panose="02010609060101010101" charset="-122"/>
              <a:sym typeface="+mn-ea"/>
            </a:endParaRPr>
          </a:p>
          <a:p>
            <a:pPr marL="0" indent="0">
              <a:lnSpc>
                <a:spcPct val="110000"/>
              </a:lnSpc>
              <a:buFont typeface="Wingdings" panose="05000000000000000000" charset="0"/>
              <a:buNone/>
            </a:pPr>
            <a:endParaRPr lang="zh-CN" altLang="en-US" sz="2400" dirty="0">
              <a:latin typeface="黑体" panose="02010609060101010101" charset="-122"/>
              <a:ea typeface="黑体" panose="02010609060101010101" charset="-122"/>
              <a:cs typeface="黑体" panose="02010609060101010101" charset="-122"/>
            </a:endParaRPr>
          </a:p>
          <a:p>
            <a:pPr>
              <a:lnSpc>
                <a:spcPct val="130000"/>
              </a:lnSpc>
              <a:buFont typeface="Wingdings" panose="05000000000000000000" charset="0"/>
              <a:buChar char="l"/>
            </a:pPr>
            <a:endParaRPr lang="zh-CN" altLang="en-US" sz="2400" dirty="0">
              <a:latin typeface="黑体" panose="02010609060101010101" charset="-122"/>
              <a:ea typeface="黑体" panose="02010609060101010101" charset="-122"/>
              <a:cs typeface="黑体" panose="02010609060101010101" charset="-122"/>
            </a:endParaRPr>
          </a:p>
        </p:txBody>
      </p:sp>
      <p:sp>
        <p:nvSpPr>
          <p:cNvPr id="2" name="文本占位符 77826"/>
          <p:cNvSpPr>
            <a:spLocks noGrp="1"/>
          </p:cNvSpPr>
          <p:nvPr/>
        </p:nvSpPr>
        <p:spPr>
          <a:xfrm>
            <a:off x="290830" y="1916430"/>
            <a:ext cx="8997315" cy="227647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har char="•"/>
              <a:defRPr sz="28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400" b="1" i="0" u="none" kern="1200" baseline="0">
                <a:solidFill>
                  <a:schemeClr val="tx1"/>
                </a:solidFill>
                <a:latin typeface="+mn-lt"/>
                <a:ea typeface="+mn-ea"/>
                <a:cs typeface="+mn-cs"/>
              </a:defRPr>
            </a:lvl9pPr>
          </a:lstStyle>
          <a:p>
            <a:pPr marL="0" indent="0">
              <a:lnSpc>
                <a:spcPct val="110000"/>
              </a:lnSpc>
              <a:buNone/>
            </a:pPr>
            <a:r>
              <a:rPr sz="2400" dirty="0">
                <a:solidFill>
                  <a:srgbClr val="FF00FF"/>
                </a:solidFill>
                <a:latin typeface="方正粗黑宋简体" panose="02000000000000000000" charset="-122"/>
                <a:ea typeface="方正粗黑宋简体" panose="02000000000000000000" charset="-122"/>
                <a:cs typeface="黑体" panose="02010609060101010101" charset="-122"/>
              </a:rPr>
              <a:t>字节多路通道和数组多路通道的不同之处</a:t>
            </a:r>
            <a:r>
              <a:rPr lang="zh-CN" sz="2400" dirty="0">
                <a:solidFill>
                  <a:srgbClr val="FF00FF"/>
                </a:solidFill>
                <a:latin typeface="方正粗黑宋简体" panose="02000000000000000000" charset="-122"/>
                <a:ea typeface="方正粗黑宋简体" panose="02000000000000000000" charset="-122"/>
                <a:cs typeface="黑体" panose="02010609060101010101" charset="-122"/>
              </a:rPr>
              <a:t>：</a:t>
            </a:r>
            <a:endParaRPr sz="2400" dirty="0">
              <a:solidFill>
                <a:srgbClr val="FF00FF"/>
              </a:solidFill>
              <a:latin typeface="方正粗黑宋简体" panose="02000000000000000000" charset="-122"/>
              <a:ea typeface="方正粗黑宋简体" panose="02000000000000000000" charset="-122"/>
              <a:cs typeface="黑体" panose="02010609060101010101" charset="-122"/>
            </a:endParaRPr>
          </a:p>
          <a:p>
            <a:pPr marL="0" indent="0">
              <a:lnSpc>
                <a:spcPct val="110000"/>
              </a:lnSpc>
              <a:buNone/>
            </a:pPr>
            <a:r>
              <a:rPr sz="2400" dirty="0">
                <a:latin typeface="黑体" panose="02010609060101010101" charset="-122"/>
                <a:ea typeface="黑体" panose="02010609060101010101" charset="-122"/>
                <a:cs typeface="黑体" panose="02010609060101010101" charset="-122"/>
                <a:sym typeface="+mn-ea"/>
              </a:rPr>
              <a:t>(1)</a:t>
            </a:r>
            <a:r>
              <a:rPr lang="en-US" sz="2400" dirty="0">
                <a:latin typeface="黑体" panose="02010609060101010101" charset="-122"/>
                <a:ea typeface="黑体" panose="02010609060101010101" charset="-122"/>
                <a:cs typeface="黑体" panose="02010609060101010101" charset="-122"/>
                <a:sym typeface="+mn-ea"/>
              </a:rPr>
              <a:t> </a:t>
            </a:r>
            <a:r>
              <a:rPr sz="2400" dirty="0">
                <a:solidFill>
                  <a:srgbClr val="FF0000"/>
                </a:solidFill>
                <a:latin typeface="黑体" panose="02010609060101010101" charset="-122"/>
                <a:ea typeface="黑体" panose="02010609060101010101" charset="-122"/>
                <a:cs typeface="黑体" panose="02010609060101010101" charset="-122"/>
                <a:sym typeface="+mn-ea"/>
              </a:rPr>
              <a:t>数组多路</a:t>
            </a:r>
            <a:r>
              <a:rPr sz="2400" dirty="0">
                <a:latin typeface="黑体" panose="02010609060101010101" charset="-122"/>
                <a:ea typeface="黑体" panose="02010609060101010101" charset="-122"/>
                <a:cs typeface="黑体" panose="02010609060101010101" charset="-122"/>
                <a:sym typeface="+mn-ea"/>
              </a:rPr>
              <a:t>通道允许多个设备同时工作，但只允许</a:t>
            </a:r>
            <a:r>
              <a:rPr sz="2400" dirty="0">
                <a:solidFill>
                  <a:srgbClr val="FF0000"/>
                </a:solidFill>
                <a:latin typeface="黑体" panose="02010609060101010101" charset="-122"/>
                <a:ea typeface="黑体" panose="02010609060101010101" charset="-122"/>
                <a:cs typeface="黑体" panose="02010609060101010101" charset="-122"/>
                <a:sym typeface="+mn-ea"/>
              </a:rPr>
              <a:t>一个设备</a:t>
            </a:r>
            <a:r>
              <a:rPr sz="2400" dirty="0">
                <a:latin typeface="黑体" panose="02010609060101010101" charset="-122"/>
                <a:ea typeface="黑体" panose="02010609060101010101" charset="-122"/>
                <a:cs typeface="黑体" panose="02010609060101010101" charset="-122"/>
                <a:sym typeface="+mn-ea"/>
              </a:rPr>
              <a:t>进行</a:t>
            </a:r>
            <a:r>
              <a:rPr sz="2400" dirty="0">
                <a:solidFill>
                  <a:srgbClr val="FF0000"/>
                </a:solidFill>
                <a:latin typeface="黑体" panose="02010609060101010101" charset="-122"/>
                <a:ea typeface="黑体" panose="02010609060101010101" charset="-122"/>
                <a:cs typeface="黑体" panose="02010609060101010101" charset="-122"/>
                <a:sym typeface="+mn-ea"/>
              </a:rPr>
              <a:t>传输</a:t>
            </a:r>
            <a:r>
              <a:rPr sz="2400" dirty="0">
                <a:latin typeface="黑体" panose="02010609060101010101" charset="-122"/>
                <a:ea typeface="黑体" panose="02010609060101010101" charset="-122"/>
                <a:cs typeface="黑体" panose="02010609060101010101" charset="-122"/>
                <a:sym typeface="+mn-ea"/>
              </a:rPr>
              <a:t>型操作，其他设备进行控制型操作。</a:t>
            </a:r>
            <a:endParaRPr sz="2400" dirty="0">
              <a:latin typeface="黑体" panose="02010609060101010101" charset="-122"/>
              <a:ea typeface="黑体" panose="02010609060101010101" charset="-122"/>
              <a:cs typeface="黑体" panose="02010609060101010101" charset="-122"/>
              <a:sym typeface="+mn-ea"/>
            </a:endParaRPr>
          </a:p>
          <a:p>
            <a:pPr marL="0" indent="0">
              <a:lnSpc>
                <a:spcPct val="110000"/>
              </a:lnSpc>
              <a:buNone/>
            </a:pPr>
            <a:r>
              <a:rPr lang="en-US" sz="2400" dirty="0">
                <a:latin typeface="黑体" panose="02010609060101010101" charset="-122"/>
                <a:ea typeface="黑体" panose="02010609060101010101" charset="-122"/>
                <a:cs typeface="黑体" panose="02010609060101010101" charset="-122"/>
                <a:sym typeface="+mn-ea"/>
              </a:rPr>
              <a:t>    </a:t>
            </a:r>
            <a:r>
              <a:rPr sz="2400" dirty="0">
                <a:solidFill>
                  <a:srgbClr val="FF0000"/>
                </a:solidFill>
                <a:latin typeface="黑体" panose="02010609060101010101" charset="-122"/>
                <a:ea typeface="黑体" panose="02010609060101010101" charset="-122"/>
                <a:cs typeface="黑体" panose="02010609060101010101" charset="-122"/>
                <a:sym typeface="+mn-ea"/>
              </a:rPr>
              <a:t>字节多路</a:t>
            </a:r>
            <a:r>
              <a:rPr sz="2400" dirty="0">
                <a:latin typeface="黑体" panose="02010609060101010101" charset="-122"/>
                <a:ea typeface="黑体" panose="02010609060101010101" charset="-122"/>
                <a:cs typeface="黑体" panose="02010609060101010101" charset="-122"/>
                <a:sym typeface="+mn-ea"/>
              </a:rPr>
              <a:t>通道不仅允许</a:t>
            </a:r>
            <a:r>
              <a:rPr sz="2400" dirty="0">
                <a:solidFill>
                  <a:srgbClr val="FF0000"/>
                </a:solidFill>
                <a:latin typeface="黑体" panose="02010609060101010101" charset="-122"/>
                <a:ea typeface="黑体" panose="02010609060101010101" charset="-122"/>
                <a:cs typeface="黑体" panose="02010609060101010101" charset="-122"/>
                <a:sym typeface="+mn-ea"/>
              </a:rPr>
              <a:t>多个</a:t>
            </a:r>
            <a:r>
              <a:rPr sz="2400" dirty="0">
                <a:latin typeface="黑体" panose="02010609060101010101" charset="-122"/>
                <a:ea typeface="黑体" panose="02010609060101010101" charset="-122"/>
                <a:cs typeface="黑体" panose="02010609060101010101" charset="-122"/>
                <a:sym typeface="+mn-ea"/>
              </a:rPr>
              <a:t>设备同时操作，而且也允许它们同时进行</a:t>
            </a:r>
            <a:r>
              <a:rPr sz="2400" dirty="0">
                <a:solidFill>
                  <a:srgbClr val="FF0000"/>
                </a:solidFill>
                <a:latin typeface="黑体" panose="02010609060101010101" charset="-122"/>
                <a:ea typeface="黑体" panose="02010609060101010101" charset="-122"/>
                <a:cs typeface="黑体" panose="02010609060101010101" charset="-122"/>
                <a:sym typeface="+mn-ea"/>
              </a:rPr>
              <a:t>传输</a:t>
            </a:r>
            <a:r>
              <a:rPr sz="2400" dirty="0">
                <a:latin typeface="黑体" panose="02010609060101010101" charset="-122"/>
                <a:ea typeface="黑体" panose="02010609060101010101" charset="-122"/>
                <a:cs typeface="黑体" panose="02010609060101010101" charset="-122"/>
                <a:sym typeface="+mn-ea"/>
              </a:rPr>
              <a:t>型操作。</a:t>
            </a:r>
            <a:endParaRPr sz="2400" dirty="0">
              <a:latin typeface="黑体" panose="02010609060101010101" charset="-122"/>
              <a:ea typeface="黑体" panose="02010609060101010101" charset="-122"/>
              <a:cs typeface="黑体" panose="02010609060101010101" charset="-122"/>
              <a:sym typeface="+mn-ea"/>
            </a:endParaRPr>
          </a:p>
          <a:p>
            <a:pPr marL="0" indent="0">
              <a:lnSpc>
                <a:spcPct val="110000"/>
              </a:lnSpc>
              <a:buNone/>
            </a:pPr>
            <a:r>
              <a:rPr sz="2400" dirty="0">
                <a:latin typeface="黑体" panose="02010609060101010101" charset="-122"/>
                <a:ea typeface="黑体" panose="02010609060101010101" charset="-122"/>
                <a:cs typeface="黑体" panose="02010609060101010101" charset="-122"/>
                <a:sym typeface="+mn-ea"/>
              </a:rPr>
              <a:t>(2)</a:t>
            </a:r>
            <a:r>
              <a:rPr sz="2400" dirty="0">
                <a:solidFill>
                  <a:srgbClr val="FF0000"/>
                </a:solidFill>
                <a:latin typeface="黑体" panose="02010609060101010101" charset="-122"/>
                <a:ea typeface="黑体" panose="02010609060101010101" charset="-122"/>
                <a:cs typeface="黑体" panose="02010609060101010101" charset="-122"/>
                <a:sym typeface="+mn-ea"/>
              </a:rPr>
              <a:t>数组多路</a:t>
            </a:r>
            <a:r>
              <a:rPr sz="2400" dirty="0">
                <a:latin typeface="黑体" panose="02010609060101010101" charset="-122"/>
                <a:ea typeface="黑体" panose="02010609060101010101" charset="-122"/>
                <a:cs typeface="黑体" panose="02010609060101010101" charset="-122"/>
                <a:sym typeface="+mn-ea"/>
              </a:rPr>
              <a:t>通道与设备之间数据传送的基本单位是</a:t>
            </a:r>
            <a:r>
              <a:rPr sz="2400" dirty="0">
                <a:solidFill>
                  <a:srgbClr val="FF0000"/>
                </a:solidFill>
                <a:latin typeface="黑体" panose="02010609060101010101" charset="-122"/>
                <a:ea typeface="黑体" panose="02010609060101010101" charset="-122"/>
                <a:cs typeface="黑体" panose="02010609060101010101" charset="-122"/>
                <a:sym typeface="+mn-ea"/>
              </a:rPr>
              <a:t>数据块</a:t>
            </a:r>
            <a:r>
              <a:rPr sz="2400" dirty="0">
                <a:latin typeface="黑体" panose="02010609060101010101" charset="-122"/>
                <a:ea typeface="黑体" panose="02010609060101010101" charset="-122"/>
                <a:cs typeface="黑体" panose="02010609060101010101" charset="-122"/>
                <a:sym typeface="+mn-ea"/>
              </a:rPr>
              <a:t>，通道必须为一个设备传送完一个数据块以后，才能为别的设备传送数据块。</a:t>
            </a:r>
            <a:endParaRPr sz="2400" dirty="0">
              <a:latin typeface="黑体" panose="02010609060101010101" charset="-122"/>
              <a:ea typeface="黑体" panose="02010609060101010101" charset="-122"/>
              <a:cs typeface="黑体" panose="02010609060101010101" charset="-122"/>
              <a:sym typeface="+mn-ea"/>
            </a:endParaRPr>
          </a:p>
          <a:p>
            <a:pPr marL="0" indent="0">
              <a:lnSpc>
                <a:spcPct val="110000"/>
              </a:lnSpc>
              <a:buNone/>
            </a:pPr>
            <a:r>
              <a:rPr sz="2400" dirty="0">
                <a:latin typeface="黑体" panose="02010609060101010101" charset="-122"/>
                <a:ea typeface="黑体" panose="02010609060101010101" charset="-122"/>
                <a:cs typeface="黑体" panose="02010609060101010101" charset="-122"/>
                <a:sym typeface="+mn-ea"/>
              </a:rPr>
              <a:t> </a:t>
            </a:r>
            <a:r>
              <a:rPr lang="en-US" sz="2400" dirty="0">
                <a:latin typeface="黑体" panose="02010609060101010101" charset="-122"/>
                <a:ea typeface="黑体" panose="02010609060101010101" charset="-122"/>
                <a:cs typeface="黑体" panose="02010609060101010101" charset="-122"/>
                <a:sym typeface="+mn-ea"/>
              </a:rPr>
              <a:t> </a:t>
            </a:r>
            <a:r>
              <a:rPr sz="2400" dirty="0">
                <a:solidFill>
                  <a:srgbClr val="FF0000"/>
                </a:solidFill>
                <a:latin typeface="黑体" panose="02010609060101010101" charset="-122"/>
                <a:ea typeface="黑体" panose="02010609060101010101" charset="-122"/>
                <a:cs typeface="黑体" panose="02010609060101010101" charset="-122"/>
                <a:sym typeface="+mn-ea"/>
              </a:rPr>
              <a:t>字节多路</a:t>
            </a:r>
            <a:r>
              <a:rPr sz="2400" dirty="0">
                <a:latin typeface="黑体" panose="02010609060101010101" charset="-122"/>
                <a:ea typeface="黑体" panose="02010609060101010101" charset="-122"/>
                <a:cs typeface="黑体" panose="02010609060101010101" charset="-122"/>
                <a:sym typeface="+mn-ea"/>
              </a:rPr>
              <a:t>通道与设备之间数据传送的基本单位是</a:t>
            </a:r>
            <a:r>
              <a:rPr sz="2400" dirty="0">
                <a:solidFill>
                  <a:srgbClr val="FF0000"/>
                </a:solidFill>
                <a:latin typeface="黑体" panose="02010609060101010101" charset="-122"/>
                <a:ea typeface="黑体" panose="02010609060101010101" charset="-122"/>
                <a:cs typeface="黑体" panose="02010609060101010101" charset="-122"/>
                <a:sym typeface="+mn-ea"/>
              </a:rPr>
              <a:t>字节</a:t>
            </a:r>
            <a:r>
              <a:rPr sz="2400" dirty="0">
                <a:latin typeface="黑体" panose="02010609060101010101" charset="-122"/>
                <a:ea typeface="黑体" panose="02010609060101010101" charset="-122"/>
                <a:cs typeface="黑体" panose="02010609060101010101" charset="-122"/>
                <a:sym typeface="+mn-ea"/>
              </a:rPr>
              <a:t>，通道为一个设备传送一个字节后，又可以为另一个设备传送一个字节，因此各设备与通道之间的数据传送是以字节为单位交替进行。</a:t>
            </a:r>
            <a:endParaRPr sz="2400" dirty="0">
              <a:latin typeface="黑体" panose="02010609060101010101" charset="-122"/>
              <a:ea typeface="黑体" panose="02010609060101010101" charset="-122"/>
              <a:cs typeface="黑体" panose="02010609060101010101" charset="-122"/>
              <a:sym typeface="+mn-ea"/>
            </a:endParaRPr>
          </a:p>
          <a:p>
            <a:pPr>
              <a:lnSpc>
                <a:spcPct val="130000"/>
              </a:lnSpc>
              <a:buFont typeface="Wingdings" panose="05000000000000000000" charset="0"/>
              <a:buChar char="l"/>
            </a:pP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81921"/>
          <p:cNvSpPr>
            <a:spLocks noGrp="1"/>
          </p:cNvSpPr>
          <p:nvPr>
            <p:ph type="title"/>
          </p:nvPr>
        </p:nvSpPr>
        <p:spPr/>
        <p:txBody>
          <a:bodyPr anchor="ctr" anchorCtr="0"/>
          <a:p>
            <a:r>
              <a:rPr lang="en-US" altLang="zh-CN" sz="3600" dirty="0">
                <a:latin typeface="黑体" panose="02010609060101010101" charset="-122"/>
                <a:ea typeface="黑体" panose="02010609060101010101" charset="-122"/>
                <a:cs typeface="黑体" panose="02010609060101010101" charset="-122"/>
                <a:sym typeface="+mn-ea"/>
              </a:rPr>
              <a:t>8.5.3</a:t>
            </a:r>
            <a:r>
              <a:rPr lang="zh-CN" altLang="en-US" sz="3600" dirty="0">
                <a:latin typeface="黑体" panose="02010609060101010101" charset="-122"/>
                <a:ea typeface="黑体" panose="02010609060101010101" charset="-122"/>
                <a:cs typeface="黑体" panose="02010609060101010101" charset="-122"/>
                <a:sym typeface="+mn-ea"/>
              </a:rPr>
              <a:t>　通道结构的发展</a:t>
            </a:r>
            <a:endParaRPr lang="zh-CN" altLang="en-US" sz="3600" dirty="0"/>
          </a:p>
        </p:txBody>
      </p:sp>
      <p:sp>
        <p:nvSpPr>
          <p:cNvPr id="91138" name="文本占位符 81922"/>
          <p:cNvSpPr>
            <a:spLocks noGrp="1"/>
          </p:cNvSpPr>
          <p:nvPr>
            <p:ph idx="1"/>
          </p:nvPr>
        </p:nvSpPr>
        <p:spPr/>
        <p:txBody>
          <a:bodyPr anchor="t" anchorCtr="0"/>
          <a:p>
            <a:pPr marL="0" indent="0">
              <a:lnSpc>
                <a:spcPct val="120000"/>
              </a:lnSpc>
              <a:buNone/>
            </a:pPr>
            <a:r>
              <a:rPr lang="en-US" altLang="zh-CN" sz="2400">
                <a:solidFill>
                  <a:srgbClr val="FF00FF"/>
                </a:solidFill>
                <a:latin typeface="黑体" panose="02010609060101010101" charset="-122"/>
                <a:ea typeface="黑体" panose="02010609060101010101" charset="-122"/>
                <a:cs typeface="黑体" panose="02010609060101010101" charset="-122"/>
              </a:rPr>
              <a:t>1.</a:t>
            </a:r>
            <a:r>
              <a:rPr lang="zh-CN" altLang="en-US" sz="2400" dirty="0">
                <a:solidFill>
                  <a:srgbClr val="FF00FF"/>
                </a:solidFill>
                <a:latin typeface="黑体" panose="02010609060101010101" charset="-122"/>
                <a:ea typeface="黑体" panose="02010609060101010101" charset="-122"/>
                <a:cs typeface="黑体" panose="02010609060101010101" charset="-122"/>
              </a:rPr>
              <a:t>输入输出处理器</a:t>
            </a:r>
            <a:r>
              <a:rPr lang="en-US" altLang="zh-CN" sz="2400">
                <a:solidFill>
                  <a:srgbClr val="FF00FF"/>
                </a:solidFill>
                <a:latin typeface="黑体" panose="02010609060101010101" charset="-122"/>
                <a:ea typeface="黑体" panose="02010609060101010101" charset="-122"/>
                <a:cs typeface="黑体" panose="02010609060101010101" charset="-122"/>
              </a:rPr>
              <a:t>(IOP)</a:t>
            </a:r>
            <a:r>
              <a:rPr lang="en-US" altLang="zh-CN" sz="2400" dirty="0">
                <a:solidFill>
                  <a:srgbClr val="FF0000"/>
                </a:solidFill>
                <a:latin typeface="黑体" panose="02010609060101010101" charset="-122"/>
                <a:ea typeface="黑体" panose="02010609060101010101" charset="-122"/>
                <a:cs typeface="黑体" panose="02010609060101010101" charset="-122"/>
              </a:rPr>
              <a:t> </a:t>
            </a:r>
            <a:r>
              <a:rPr lang="zh-CN" altLang="en-US" sz="2400" dirty="0">
                <a:latin typeface="黑体" panose="02010609060101010101" charset="-122"/>
                <a:ea typeface="黑体" panose="02010609060101010101" charset="-122"/>
                <a:cs typeface="黑体" panose="02010609060101010101" charset="-122"/>
              </a:rPr>
              <a:t>：通道结构的</a:t>
            </a:r>
            <a:r>
              <a:rPr lang="en-US" altLang="zh-CN" sz="2400" dirty="0">
                <a:latin typeface="黑体" panose="02010609060101010101" charset="-122"/>
                <a:ea typeface="黑体" panose="02010609060101010101" charset="-122"/>
                <a:cs typeface="黑体" panose="02010609060101010101" charset="-122"/>
              </a:rPr>
              <a:t>I/O</a:t>
            </a:r>
            <a:r>
              <a:rPr lang="zh-CN" altLang="en-US" sz="2400" dirty="0">
                <a:latin typeface="黑体" panose="02010609060101010101" charset="-122"/>
                <a:ea typeface="黑体" panose="02010609060101010101" charset="-122"/>
                <a:cs typeface="黑体" panose="02010609060101010101" charset="-122"/>
              </a:rPr>
              <a:t>处理器</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en-US" altLang="zh-CN" sz="2400" dirty="0">
                <a:latin typeface="黑体" panose="02010609060101010101" charset="-122"/>
                <a:ea typeface="黑体" panose="02010609060101010101" charset="-122"/>
                <a:cs typeface="黑体" panose="02010609060101010101" charset="-122"/>
              </a:rPr>
              <a:t>IOP</a:t>
            </a:r>
            <a:r>
              <a:rPr lang="zh-CN" altLang="en-US" sz="2400" dirty="0">
                <a:latin typeface="黑体" panose="02010609060101010101" charset="-122"/>
                <a:ea typeface="黑体" panose="02010609060101010101" charset="-122"/>
                <a:cs typeface="黑体" panose="02010609060101010101" charset="-122"/>
              </a:rPr>
              <a:t>可以和</a:t>
            </a:r>
            <a:r>
              <a:rPr lang="en-US" altLang="zh-CN" sz="2400" dirty="0">
                <a:latin typeface="黑体" panose="02010609060101010101" charset="-122"/>
                <a:ea typeface="黑体" panose="02010609060101010101" charset="-122"/>
                <a:cs typeface="黑体" panose="02010609060101010101" charset="-122"/>
              </a:rPr>
              <a:t>CPU</a:t>
            </a:r>
            <a:r>
              <a:rPr lang="zh-CN" altLang="en-US" sz="2400" dirty="0">
                <a:latin typeface="黑体" panose="02010609060101010101" charset="-122"/>
                <a:ea typeface="黑体" panose="02010609060101010101" charset="-122"/>
                <a:cs typeface="黑体" panose="02010609060101010101" charset="-122"/>
              </a:rPr>
              <a:t>并行工作，提供高速的</a:t>
            </a:r>
            <a:r>
              <a:rPr lang="en-US" altLang="zh-CN" sz="2400" dirty="0">
                <a:latin typeface="黑体" panose="02010609060101010101" charset="-122"/>
                <a:ea typeface="黑体" panose="02010609060101010101" charset="-122"/>
                <a:cs typeface="黑体" panose="02010609060101010101" charset="-122"/>
              </a:rPr>
              <a:t>DMA</a:t>
            </a:r>
            <a:r>
              <a:rPr lang="zh-CN" altLang="en-US" sz="2400" dirty="0">
                <a:latin typeface="黑体" panose="02010609060101010101" charset="-122"/>
                <a:ea typeface="黑体" panose="02010609060101010101" charset="-122"/>
                <a:cs typeface="黑体" panose="02010609060101010101" charset="-122"/>
              </a:rPr>
              <a:t>处理能力，实现数据的高速传送。</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en-US" altLang="zh-CN" sz="2400" dirty="0">
                <a:latin typeface="黑体" panose="02010609060101010101" charset="-122"/>
                <a:ea typeface="黑体" panose="02010609060101010101" charset="-122"/>
                <a:cs typeface="黑体" panose="02010609060101010101" charset="-122"/>
                <a:sym typeface="+mn-ea"/>
              </a:rPr>
              <a:t>IOP</a:t>
            </a:r>
            <a:r>
              <a:rPr lang="zh-CN" altLang="en-US" sz="2400" dirty="0">
                <a:solidFill>
                  <a:srgbClr val="FF0000"/>
                </a:solidFill>
                <a:latin typeface="黑体" panose="02010609060101010101" charset="-122"/>
                <a:ea typeface="黑体" panose="02010609060101010101" charset="-122"/>
                <a:cs typeface="黑体" panose="02010609060101010101" charset="-122"/>
              </a:rPr>
              <a:t>不能独立</a:t>
            </a:r>
            <a:r>
              <a:rPr lang="zh-CN" altLang="en-US" sz="2400" dirty="0">
                <a:latin typeface="黑体" panose="02010609060101010101" charset="-122"/>
                <a:ea typeface="黑体" panose="02010609060101010101" charset="-122"/>
                <a:cs typeface="黑体" panose="02010609060101010101" charset="-122"/>
              </a:rPr>
              <a:t>于</a:t>
            </a:r>
            <a:r>
              <a:rPr lang="en-US" altLang="zh-CN" sz="2400" dirty="0">
                <a:latin typeface="黑体" panose="02010609060101010101" charset="-122"/>
                <a:ea typeface="黑体" panose="02010609060101010101" charset="-122"/>
                <a:cs typeface="黑体" panose="02010609060101010101" charset="-122"/>
              </a:rPr>
              <a:t>CPU</a:t>
            </a:r>
            <a:r>
              <a:rPr lang="zh-CN" altLang="en-US" sz="2400" dirty="0">
                <a:latin typeface="黑体" panose="02010609060101010101" charset="-122"/>
                <a:ea typeface="黑体" panose="02010609060101010101" charset="-122"/>
                <a:cs typeface="黑体" panose="02010609060101010101" charset="-122"/>
              </a:rPr>
              <a:t>工作的，而是主机的一个部件</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zh-CN" altLang="en-US" sz="2400" dirty="0">
                <a:latin typeface="黑体" panose="02010609060101010101" charset="-122"/>
                <a:ea typeface="黑体" panose="02010609060101010101" charset="-122"/>
                <a:cs typeface="黑体" panose="02010609060101010101" charset="-122"/>
              </a:rPr>
              <a:t>广泛应用于</a:t>
            </a:r>
            <a:r>
              <a:rPr lang="zh-CN" altLang="en-US" sz="2400" dirty="0">
                <a:solidFill>
                  <a:srgbClr val="FF0000"/>
                </a:solidFill>
                <a:latin typeface="黑体" panose="02010609060101010101" charset="-122"/>
                <a:ea typeface="黑体" panose="02010609060101010101" charset="-122"/>
                <a:cs typeface="黑体" panose="02010609060101010101" charset="-122"/>
              </a:rPr>
              <a:t>中小型及微型</a:t>
            </a:r>
            <a:r>
              <a:rPr lang="zh-CN" altLang="en-US" sz="2400" dirty="0">
                <a:latin typeface="黑体" panose="02010609060101010101" charset="-122"/>
                <a:ea typeface="黑体" panose="02010609060101010101" charset="-122"/>
                <a:cs typeface="黑体" panose="02010609060101010101" charset="-122"/>
              </a:rPr>
              <a:t>计算机中。</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endParaRPr lang="zh-CN" altLang="en-US" sz="2400" dirty="0">
              <a:latin typeface="黑体" panose="02010609060101010101" charset="-122"/>
              <a:ea typeface="黑体" panose="02010609060101010101" charset="-122"/>
              <a:cs typeface="黑体" panose="02010609060101010101" charset="-122"/>
            </a:endParaRPr>
          </a:p>
          <a:p>
            <a:pPr marL="0" indent="0">
              <a:lnSpc>
                <a:spcPct val="120000"/>
              </a:lnSpc>
              <a:buFont typeface="Wingdings" panose="05000000000000000000" charset="0"/>
              <a:buNone/>
            </a:pPr>
            <a:r>
              <a:rPr lang="en-US" altLang="zh-CN" sz="2400">
                <a:solidFill>
                  <a:srgbClr val="FF00FF"/>
                </a:solidFill>
                <a:latin typeface="黑体" panose="02010609060101010101" charset="-122"/>
                <a:ea typeface="黑体" panose="02010609060101010101" charset="-122"/>
                <a:cs typeface="黑体" panose="02010609060101010101" charset="-122"/>
              </a:rPr>
              <a:t>2.</a:t>
            </a:r>
            <a:r>
              <a:rPr lang="zh-CN" altLang="en-US" sz="2400" dirty="0">
                <a:solidFill>
                  <a:srgbClr val="FF00FF"/>
                </a:solidFill>
                <a:latin typeface="黑体" panose="02010609060101010101" charset="-122"/>
                <a:ea typeface="黑体" panose="02010609060101010101" charset="-122"/>
                <a:cs typeface="黑体" panose="02010609060101010101" charset="-122"/>
              </a:rPr>
              <a:t>外围处理机</a:t>
            </a:r>
            <a:r>
              <a:rPr lang="en-US" altLang="zh-CN" sz="2400">
                <a:solidFill>
                  <a:srgbClr val="FF00FF"/>
                </a:solidFill>
                <a:latin typeface="黑体" panose="02010609060101010101" charset="-122"/>
                <a:ea typeface="黑体" panose="02010609060101010101" charset="-122"/>
                <a:cs typeface="黑体" panose="02010609060101010101" charset="-122"/>
              </a:rPr>
              <a:t>(PPU)</a:t>
            </a:r>
            <a:r>
              <a:rPr lang="en-US" altLang="zh-CN" sz="2400" dirty="0">
                <a:solidFill>
                  <a:srgbClr val="FF00FF"/>
                </a:solidFill>
                <a:latin typeface="黑体" panose="02010609060101010101" charset="-122"/>
                <a:ea typeface="黑体" panose="02010609060101010101" charset="-122"/>
                <a:cs typeface="黑体" panose="02010609060101010101" charset="-122"/>
              </a:rPr>
              <a:t> </a:t>
            </a:r>
            <a:endParaRPr lang="en-US" altLang="zh-CN" sz="2400" dirty="0">
              <a:solidFill>
                <a:srgbClr val="FF00FF"/>
              </a:solidFill>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zh-CN" altLang="en-US" sz="2400" dirty="0">
                <a:solidFill>
                  <a:srgbClr val="FF0000"/>
                </a:solidFill>
                <a:latin typeface="黑体" panose="02010609060101010101" charset="-122"/>
                <a:ea typeface="黑体" panose="02010609060101010101" charset="-122"/>
                <a:cs typeface="黑体" panose="02010609060101010101" charset="-122"/>
              </a:rPr>
              <a:t>独立</a:t>
            </a:r>
            <a:r>
              <a:rPr lang="zh-CN" altLang="en-US" sz="2400" dirty="0">
                <a:latin typeface="黑体" panose="02010609060101010101" charset="-122"/>
                <a:ea typeface="黑体" panose="02010609060101010101" charset="-122"/>
                <a:cs typeface="黑体" panose="02010609060101010101" charset="-122"/>
              </a:rPr>
              <a:t>于主机工作的，它有自己的指令系统，完成算术</a:t>
            </a:r>
            <a:r>
              <a:rPr lang="en-US" altLang="zh-CN" sz="2400" dirty="0">
                <a:latin typeface="黑体" panose="02010609060101010101" charset="-122"/>
                <a:ea typeface="黑体" panose="02010609060101010101" charset="-122"/>
                <a:cs typeface="黑体" panose="02010609060101010101" charset="-122"/>
              </a:rPr>
              <a:t>/</a:t>
            </a:r>
            <a:r>
              <a:rPr lang="zh-CN" altLang="en-US" sz="2400" dirty="0">
                <a:latin typeface="黑体" panose="02010609060101010101" charset="-122"/>
                <a:ea typeface="黑体" panose="02010609060101010101" charset="-122"/>
                <a:cs typeface="黑体" panose="02010609060101010101" charset="-122"/>
              </a:rPr>
              <a:t>逻辑运算，读</a:t>
            </a:r>
            <a:r>
              <a:rPr lang="en-US" altLang="zh-CN" sz="2400" dirty="0">
                <a:latin typeface="黑体" panose="02010609060101010101" charset="-122"/>
                <a:ea typeface="黑体" panose="02010609060101010101" charset="-122"/>
                <a:cs typeface="黑体" panose="02010609060101010101" charset="-122"/>
              </a:rPr>
              <a:t>/</a:t>
            </a:r>
            <a:r>
              <a:rPr lang="zh-CN" altLang="en-US" sz="2400" dirty="0">
                <a:latin typeface="黑体" panose="02010609060101010101" charset="-122"/>
                <a:ea typeface="黑体" panose="02010609060101010101" charset="-122"/>
                <a:cs typeface="黑体" panose="02010609060101010101" charset="-122"/>
              </a:rPr>
              <a:t>写主存储器，与外设交换信息等。</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zh-CN" altLang="en-US" sz="2400" dirty="0">
                <a:latin typeface="黑体" panose="02010609060101010101" charset="-122"/>
                <a:ea typeface="黑体" panose="02010609060101010101" charset="-122"/>
                <a:cs typeface="黑体" panose="02010609060101010101" charset="-122"/>
              </a:rPr>
              <a:t>有的外围处理机干脆就选用已有的通用机。</a:t>
            </a:r>
            <a:endParaRPr lang="zh-CN" altLang="en-US" sz="2400" dirty="0">
              <a:latin typeface="黑体" panose="02010609060101010101" charset="-122"/>
              <a:ea typeface="黑体" panose="02010609060101010101" charset="-122"/>
              <a:cs typeface="黑体" panose="02010609060101010101" charset="-122"/>
            </a:endParaRPr>
          </a:p>
          <a:p>
            <a:pPr>
              <a:lnSpc>
                <a:spcPct val="120000"/>
              </a:lnSpc>
              <a:buFont typeface="Wingdings" panose="05000000000000000000" charset="0"/>
              <a:buChar char="l"/>
            </a:pPr>
            <a:r>
              <a:rPr lang="zh-CN" altLang="en-US" sz="2400" dirty="0">
                <a:latin typeface="黑体" panose="02010609060101010101" charset="-122"/>
                <a:ea typeface="黑体" panose="02010609060101010101" charset="-122"/>
                <a:cs typeface="黑体" panose="02010609060101010101" charset="-122"/>
              </a:rPr>
              <a:t>外围处理机</a:t>
            </a:r>
            <a:r>
              <a:rPr lang="en-US" altLang="zh-CN" sz="2400" dirty="0">
                <a:latin typeface="黑体" panose="02010609060101010101" charset="-122"/>
                <a:ea typeface="黑体" panose="02010609060101010101" charset="-122"/>
                <a:cs typeface="黑体" panose="02010609060101010101" charset="-122"/>
              </a:rPr>
              <a:t>I/O</a:t>
            </a:r>
            <a:r>
              <a:rPr lang="zh-CN" altLang="en-US" sz="2400" dirty="0">
                <a:latin typeface="黑体" panose="02010609060101010101" charset="-122"/>
                <a:ea typeface="黑体" panose="02010609060101010101" charset="-122"/>
                <a:cs typeface="黑体" panose="02010609060101010101" charset="-122"/>
              </a:rPr>
              <a:t>方式一般应用于</a:t>
            </a:r>
            <a:r>
              <a:rPr lang="zh-CN" altLang="en-US" sz="2400" dirty="0">
                <a:solidFill>
                  <a:srgbClr val="FF0000"/>
                </a:solidFill>
                <a:latin typeface="黑体" panose="02010609060101010101" charset="-122"/>
                <a:ea typeface="黑体" panose="02010609060101010101" charset="-122"/>
                <a:cs typeface="黑体" panose="02010609060101010101" charset="-122"/>
              </a:rPr>
              <a:t>大型</a:t>
            </a:r>
            <a:r>
              <a:rPr lang="zh-CN" altLang="en-US" sz="2400" dirty="0">
                <a:latin typeface="黑体" panose="02010609060101010101" charset="-122"/>
                <a:ea typeface="黑体" panose="02010609060101010101" charset="-122"/>
                <a:cs typeface="黑体" panose="02010609060101010101" charset="-122"/>
              </a:rPr>
              <a:t>高效率的计算机系统中。 </a:t>
            </a: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22530" name="内容占位符 2"/>
          <p:cNvSpPr>
            <a:spLocks noGrp="1"/>
          </p:cNvSpPr>
          <p:nvPr>
            <p:ph idx="1"/>
          </p:nvPr>
        </p:nvSpPr>
        <p:spPr>
          <a:xfrm>
            <a:off x="107950" y="977900"/>
            <a:ext cx="9159875" cy="4411980"/>
          </a:xfrm>
        </p:spPr>
        <p:txBody>
          <a:bodyPr anchor="t" anchorCtr="0"/>
          <a:p>
            <a:pPr marL="0" indent="0">
              <a:lnSpc>
                <a:spcPct val="110000"/>
              </a:lnSpc>
              <a:buSzPct val="70000"/>
              <a:buFont typeface="Wingdings" panose="05000000000000000000" pitchFamily="2" charset="2"/>
              <a:buNone/>
            </a:pPr>
            <a:r>
              <a:rPr lang="en-US" altLang="zh-CN" sz="2400">
                <a:solidFill>
                  <a:srgbClr val="FF00FF"/>
                </a:solidFill>
                <a:latin typeface="黑体" panose="02010609060101010101" charset="-122"/>
                <a:ea typeface="黑体" panose="02010609060101010101" charset="-122"/>
                <a:cs typeface="+mn-cs"/>
              </a:rPr>
              <a:t>1</a:t>
            </a:r>
            <a:r>
              <a:rPr lang="zh-CN" altLang="en-US" sz="2400">
                <a:solidFill>
                  <a:srgbClr val="FF00FF"/>
                </a:solidFill>
                <a:latin typeface="黑体" panose="02010609060101010101" charset="-122"/>
                <a:ea typeface="黑体" panose="02010609060101010101" charset="-122"/>
                <a:cs typeface="+mn-cs"/>
              </a:rPr>
              <a:t>、</a:t>
            </a:r>
            <a:r>
              <a:rPr lang="zh-CN" altLang="en-US" sz="2400">
                <a:solidFill>
                  <a:srgbClr val="0000FF"/>
                </a:solidFill>
                <a:latin typeface="黑体" panose="02010609060101010101" charset="-122"/>
                <a:ea typeface="黑体" panose="02010609060101010101" charset="-122"/>
                <a:cs typeface="+mn-cs"/>
              </a:rPr>
              <a:t>画</a:t>
            </a:r>
            <a:r>
              <a:rPr lang="zh-CN" altLang="en-US" sz="2400">
                <a:solidFill>
                  <a:srgbClr val="FF0000"/>
                </a:solidFill>
                <a:latin typeface="黑体" panose="02010609060101010101" charset="-122"/>
                <a:ea typeface="黑体" panose="02010609060101010101" charset="-122"/>
                <a:cs typeface="+mn-cs"/>
              </a:rPr>
              <a:t>第</a:t>
            </a:r>
            <a:r>
              <a:rPr lang="en-US" altLang="zh-CN" sz="2400">
                <a:solidFill>
                  <a:srgbClr val="FF0000"/>
                </a:solidFill>
                <a:latin typeface="黑体" panose="02010609060101010101" charset="-122"/>
                <a:ea typeface="黑体" panose="02010609060101010101" charset="-122"/>
                <a:cs typeface="+mn-cs"/>
              </a:rPr>
              <a:t>8</a:t>
            </a:r>
            <a:r>
              <a:rPr lang="zh-CN" altLang="en-US" sz="2400">
                <a:solidFill>
                  <a:srgbClr val="FF0000"/>
                </a:solidFill>
                <a:latin typeface="黑体" panose="02010609060101010101" charset="-122"/>
                <a:ea typeface="黑体" panose="02010609060101010101" charset="-122"/>
                <a:cs typeface="+mn-cs"/>
              </a:rPr>
              <a:t>章</a:t>
            </a:r>
            <a:r>
              <a:rPr lang="zh-CN" altLang="en-US" sz="2400">
                <a:solidFill>
                  <a:srgbClr val="0000FF"/>
                </a:solidFill>
                <a:latin typeface="黑体" panose="02010609060101010101" charset="-122"/>
                <a:ea typeface="黑体" panose="02010609060101010101" charset="-122"/>
                <a:cs typeface="+mn-cs"/>
              </a:rPr>
              <a:t>的</a:t>
            </a:r>
            <a:r>
              <a:rPr lang="en-US" altLang="zh-CN" sz="2400">
                <a:latin typeface="黑体" panose="02010609060101010101" charset="-122"/>
                <a:ea typeface="黑体" panose="02010609060101010101" charset="-122"/>
                <a:cs typeface="+mn-cs"/>
              </a:rPr>
              <a:t>“</a:t>
            </a:r>
            <a:r>
              <a:rPr lang="zh-CN" altLang="en-US" sz="2400">
                <a:solidFill>
                  <a:srgbClr val="FF0000"/>
                </a:solidFill>
                <a:latin typeface="黑体" panose="02010609060101010101" charset="-122"/>
                <a:ea typeface="黑体" panose="02010609060101010101" charset="-122"/>
                <a:cs typeface="+mn-cs"/>
              </a:rPr>
              <a:t>章节知识结构图</a:t>
            </a:r>
            <a:r>
              <a:rPr lang="en-US" altLang="zh-CN" sz="2400">
                <a:latin typeface="黑体" panose="02010609060101010101" charset="-122"/>
                <a:ea typeface="黑体" panose="02010609060101010101" charset="-122"/>
                <a:cs typeface="+mn-cs"/>
              </a:rPr>
              <a:t>”</a:t>
            </a:r>
            <a:endParaRPr lang="en-US" altLang="zh-CN"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400">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（以</a:t>
            </a:r>
            <a:r>
              <a:rPr lang="zh-CN" altLang="en-US" sz="2400">
                <a:latin typeface="黑体" panose="02010609060101010101" charset="-122"/>
                <a:ea typeface="黑体" panose="02010609060101010101" charset="-122"/>
                <a:cs typeface="+mn-cs"/>
              </a:rPr>
              <a:t>上课内容为准</a:t>
            </a:r>
            <a:r>
              <a:rPr lang="zh-CN" altLang="en-US" sz="2400">
                <a:solidFill>
                  <a:schemeClr val="tx1"/>
                </a:solidFill>
                <a:latin typeface="黑体" panose="02010609060101010101" charset="-122"/>
                <a:ea typeface="黑体" panose="02010609060101010101" charset="-122"/>
                <a:cs typeface="+mn-cs"/>
              </a:rPr>
              <a:t>）</a:t>
            </a:r>
            <a:endParaRPr lang="zh-CN" altLang="en-US"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rPr>
              <a:t>    </a:t>
            </a:r>
            <a:endParaRPr lang="zh-CN" altLang="en-US"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solidFill>
                  <a:srgbClr val="FF00FF"/>
                </a:solidFill>
                <a:latin typeface="黑体" panose="02010609060101010101" charset="-122"/>
                <a:ea typeface="黑体" panose="02010609060101010101" charset="-122"/>
                <a:cs typeface="+mn-cs"/>
              </a:rPr>
              <a:t>2</a:t>
            </a:r>
            <a:r>
              <a:rPr lang="zh-CN" altLang="en-US" sz="2400">
                <a:solidFill>
                  <a:srgbClr val="FF00FF"/>
                </a:solidFill>
                <a:latin typeface="黑体" panose="02010609060101010101" charset="-122"/>
                <a:ea typeface="黑体" panose="02010609060101010101" charset="-122"/>
                <a:cs typeface="+mn-cs"/>
              </a:rPr>
              <a:t>、</a:t>
            </a:r>
            <a:r>
              <a:rPr lang="zh-CN" altLang="en-US" sz="2400">
                <a:solidFill>
                  <a:srgbClr val="FF0000"/>
                </a:solidFill>
                <a:latin typeface="黑体" panose="02010609060101010101" charset="-122"/>
                <a:ea typeface="黑体" panose="02010609060101010101" charset="-122"/>
                <a:cs typeface="+mn-cs"/>
              </a:rPr>
              <a:t>书面习题</a:t>
            </a:r>
            <a:r>
              <a:rPr lang="zh-CN" altLang="en-US" sz="2400">
                <a:solidFill>
                  <a:srgbClr val="0000FF"/>
                </a:solidFill>
                <a:latin typeface="黑体" panose="02010609060101010101" charset="-122"/>
                <a:ea typeface="黑体" panose="02010609060101010101" charset="-122"/>
                <a:cs typeface="+mn-cs"/>
              </a:rPr>
              <a:t>：</a:t>
            </a:r>
            <a:r>
              <a:rPr lang="en-US" altLang="zh-CN" sz="2400">
                <a:solidFill>
                  <a:srgbClr val="0000FF"/>
                </a:solidFill>
                <a:latin typeface="黑体" panose="02010609060101010101" charset="-122"/>
                <a:ea typeface="黑体" panose="02010609060101010101" charset="-122"/>
                <a:cs typeface="+mn-cs"/>
              </a:rPr>
              <a:t>P277</a:t>
            </a:r>
            <a:r>
              <a:rPr lang="zh-CN" altLang="en-US" sz="2400">
                <a:latin typeface="黑体" panose="02010609060101010101" charset="-122"/>
                <a:ea typeface="黑体" panose="02010609060101010101" charset="-122"/>
                <a:cs typeface="+mn-cs"/>
              </a:rPr>
              <a:t>的</a:t>
            </a:r>
            <a:r>
              <a:rPr lang="zh-CN" altLang="en-US" sz="2400">
                <a:solidFill>
                  <a:srgbClr val="0000FF"/>
                </a:solidFill>
                <a:latin typeface="黑体" panose="02010609060101010101" charset="-122"/>
                <a:ea typeface="黑体" panose="02010609060101010101" charset="-122"/>
                <a:cs typeface="+mn-cs"/>
              </a:rPr>
              <a:t> </a:t>
            </a:r>
            <a:r>
              <a:rPr lang="en-US" altLang="zh-CN" sz="2400">
                <a:solidFill>
                  <a:srgbClr val="0000FF"/>
                </a:solidFill>
                <a:latin typeface="黑体" panose="02010609060101010101" charset="-122"/>
                <a:ea typeface="黑体" panose="02010609060101010101" charset="-122"/>
                <a:cs typeface="+mn-cs"/>
              </a:rPr>
              <a:t>8</a:t>
            </a:r>
            <a:r>
              <a:rPr lang="zh-CN" altLang="en-US" sz="2400">
                <a:solidFill>
                  <a:srgbClr val="0000FF"/>
                </a:solidFill>
                <a:latin typeface="黑体" panose="02010609060101010101" charset="-122"/>
                <a:ea typeface="黑体" panose="02010609060101010101" charset="-122"/>
                <a:cs typeface="+mn-cs"/>
              </a:rPr>
              <a:t>、</a:t>
            </a:r>
            <a:r>
              <a:rPr lang="en-US" sz="2400">
                <a:solidFill>
                  <a:srgbClr val="0000FF"/>
                </a:solidFill>
                <a:latin typeface="黑体" panose="02010609060101010101" charset="-122"/>
                <a:ea typeface="黑体" panose="02010609060101010101" charset="-122"/>
                <a:cs typeface="+mn-cs"/>
              </a:rPr>
              <a:t>16</a:t>
            </a:r>
            <a:r>
              <a:rPr lang="en-US" sz="2400">
                <a:solidFill>
                  <a:srgbClr val="0000FF"/>
                </a:solidFill>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（写在作业本上）</a:t>
            </a:r>
            <a:endParaRPr lang="en-US" altLang="zh-CN"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rPr>
              <a:t>                    </a:t>
            </a:r>
            <a:r>
              <a:rPr lang="en-US" altLang="zh-CN" sz="2400">
                <a:solidFill>
                  <a:srgbClr val="0000FF"/>
                </a:solidFill>
                <a:latin typeface="黑体" panose="02010609060101010101" charset="-122"/>
                <a:ea typeface="黑体" panose="02010609060101010101" charset="-122"/>
                <a:cs typeface="+mn-cs"/>
              </a:rPr>
              <a:t>1,2,4,5,12</a:t>
            </a:r>
            <a:r>
              <a:rPr lang="en-US" altLang="zh-CN" sz="2400">
                <a:latin typeface="黑体" panose="02010609060101010101" charset="-122"/>
                <a:ea typeface="黑体" panose="02010609060101010101" charset="-122"/>
                <a:cs typeface="+mn-cs"/>
              </a:rPr>
              <a:t> </a:t>
            </a:r>
            <a:r>
              <a:rPr lang="zh-CN" altLang="en-US" sz="2400">
                <a:solidFill>
                  <a:schemeClr val="tx1"/>
                </a:solidFill>
                <a:latin typeface="黑体" panose="02010609060101010101" charset="-122"/>
                <a:ea typeface="黑体" panose="02010609060101010101" charset="-122"/>
                <a:cs typeface="+mn-cs"/>
              </a:rPr>
              <a:t>（选择题，写在书上）</a:t>
            </a:r>
            <a:endParaRPr lang="zh-CN" altLang="en-US" sz="2400">
              <a:solidFill>
                <a:schemeClr val="tx1"/>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en-US" altLang="zh-CN" sz="24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400">
                <a:latin typeface="黑体" panose="02010609060101010101" charset="-122"/>
                <a:ea typeface="黑体" panose="02010609060101010101" charset="-122"/>
                <a:cs typeface="+mn-cs"/>
                <a:sym typeface="+mn-ea"/>
              </a:rPr>
              <a:t>   </a:t>
            </a:r>
            <a:endParaRPr lang="en-US" altLang="zh-CN" sz="2400">
              <a:latin typeface="黑体" panose="02010609060101010101" charset="-122"/>
              <a:ea typeface="黑体" panose="02010609060101010101" charset="-122"/>
              <a:cs typeface="+mn-cs"/>
              <a:sym typeface="+mn-ea"/>
            </a:endParaRPr>
          </a:p>
          <a:p>
            <a:pPr marL="0" indent="0">
              <a:lnSpc>
                <a:spcPct val="110000"/>
              </a:lnSpc>
              <a:buSzPct val="70000"/>
              <a:buFont typeface="Wingdings" panose="05000000000000000000" pitchFamily="2" charset="2"/>
              <a:buNone/>
            </a:pP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注意：《组成原理》</a:t>
            </a:r>
            <a:r>
              <a:rPr lang="zh-CN"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课程结束</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a:t>
            </a:r>
            <a:endPar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a:p>
            <a:pPr marL="0" indent="0">
              <a:lnSpc>
                <a:spcPct val="110000"/>
              </a:lnSpc>
              <a:buSzPct val="70000"/>
              <a:buFont typeface="Wingdings" panose="05000000000000000000" pitchFamily="2" charset="2"/>
              <a:buNone/>
            </a:pP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 </a:t>
            </a:r>
            <a:r>
              <a:rPr lang="en-US" altLang="zh-CN"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          </a:t>
            </a:r>
            <a:r>
              <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请一定要开始做题库中的习题了</a:t>
            </a:r>
            <a:endParaRPr lang="zh-CN" altLang="en-US" sz="24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p:txBody>
          <a:bodyPr vert="horz" wrap="square" lIns="91440" tIns="45720" rIns="91440" bIns="45720" anchor="b"/>
          <a:p>
            <a:pPr eaLnBrk="1" hangingPunct="1"/>
            <a:r>
              <a:rPr lang="en-US" altLang="zh-CN" dirty="0"/>
              <a:t>8.2</a:t>
            </a:r>
            <a:r>
              <a:rPr lang="zh-CN" altLang="en-US" dirty="0"/>
              <a:t>程序查询方式</a:t>
            </a:r>
            <a:endParaRPr lang="zh-CN" altLang="en-US" dirty="0"/>
          </a:p>
        </p:txBody>
      </p:sp>
      <p:sp>
        <p:nvSpPr>
          <p:cNvPr id="7171" name="Rectangle 3"/>
          <p:cNvSpPr>
            <a:spLocks noGrp="1"/>
          </p:cNvSpPr>
          <p:nvPr>
            <p:ph idx="1"/>
          </p:nvPr>
        </p:nvSpPr>
        <p:spPr>
          <a:xfrm>
            <a:off x="173355" y="1012825"/>
            <a:ext cx="8797290" cy="4411345"/>
          </a:xfrm>
        </p:spPr>
        <p:txBody>
          <a:bodyPr vert="horz" wrap="square" lIns="91440" tIns="45720" rIns="91440" bIns="45720" anchor="t"/>
          <a:p>
            <a:pPr eaLnBrk="1" hangingPunct="1">
              <a:buNone/>
            </a:pPr>
            <a:r>
              <a:rPr lang="en-US" altLang="zh-CN" dirty="0"/>
              <a:t>3</a:t>
            </a:r>
            <a:r>
              <a:rPr lang="zh-CN" altLang="en-US" dirty="0"/>
              <a:t>、程序查询接口</a:t>
            </a:r>
            <a:endParaRPr lang="zh-CN" altLang="en-US" dirty="0"/>
          </a:p>
          <a:p>
            <a:pPr eaLnBrk="1" hangingPunct="1">
              <a:buNone/>
            </a:pPr>
            <a:r>
              <a:rPr lang="zh-CN" altLang="en-US" sz="2400" dirty="0">
                <a:solidFill>
                  <a:srgbClr val="FF0000"/>
                </a:solidFill>
                <a:sym typeface="Wingdings" panose="05000000000000000000" charset="0"/>
              </a:rPr>
              <a:t> </a:t>
            </a:r>
            <a:r>
              <a:rPr lang="zh-CN" altLang="en-US" sz="2400" dirty="0">
                <a:solidFill>
                  <a:schemeClr val="tx1"/>
                </a:solidFill>
              </a:rPr>
              <a:t>设备选择电路： </a:t>
            </a:r>
            <a:r>
              <a:rPr lang="zh-CN" altLang="en-US" sz="2400" dirty="0">
                <a:solidFill>
                  <a:srgbClr val="FF0000"/>
                </a:solidFill>
                <a:sym typeface="Wingdings" panose="05000000000000000000" charset="0"/>
              </a:rPr>
              <a:t> </a:t>
            </a:r>
            <a:r>
              <a:rPr lang="zh-CN" altLang="en-US" sz="2400" dirty="0">
                <a:solidFill>
                  <a:schemeClr val="tx1"/>
                </a:solidFill>
              </a:rPr>
              <a:t>数据缓冲寄存器  </a:t>
            </a:r>
            <a:r>
              <a:rPr lang="zh-CN" altLang="en-US" sz="2400" dirty="0">
                <a:solidFill>
                  <a:srgbClr val="FF0000"/>
                </a:solidFill>
                <a:sym typeface="Wingdings" panose="05000000000000000000" charset="0"/>
              </a:rPr>
              <a:t> </a:t>
            </a:r>
            <a:r>
              <a:rPr lang="zh-CN" altLang="en-US" sz="2400" dirty="0">
                <a:solidFill>
                  <a:schemeClr val="tx1"/>
                </a:solidFill>
              </a:rPr>
              <a:t>设备状态寄存器</a:t>
            </a:r>
            <a:endParaRPr lang="zh-CN" altLang="en-US" sz="2400" dirty="0">
              <a:solidFill>
                <a:schemeClr val="tx1"/>
              </a:solidFill>
            </a:endParaRPr>
          </a:p>
          <a:p>
            <a:pPr eaLnBrk="1" hangingPunct="1">
              <a:buNone/>
            </a:pPr>
            <a:r>
              <a:rPr lang="en-US" altLang="zh-CN" sz="2400" dirty="0">
                <a:solidFill>
                  <a:srgbClr val="FF0000"/>
                </a:solidFill>
              </a:rPr>
              <a:t>②</a:t>
            </a:r>
            <a:r>
              <a:rPr lang="zh-CN" altLang="en-US" sz="2400" dirty="0">
                <a:solidFill>
                  <a:srgbClr val="FF0000"/>
                </a:solidFill>
              </a:rPr>
              <a:t>、</a:t>
            </a:r>
            <a:r>
              <a:rPr lang="zh-CN" altLang="en-US" sz="2400" dirty="0">
                <a:solidFill>
                  <a:srgbClr val="FF0000"/>
                </a:solidFill>
                <a:sym typeface="+mn-ea"/>
              </a:rPr>
              <a:t>数据缓冲寄存器</a:t>
            </a:r>
            <a:r>
              <a:rPr lang="zh-CN" altLang="en-US" sz="2400" dirty="0">
                <a:solidFill>
                  <a:srgbClr val="FF0000"/>
                </a:solidFill>
                <a:sym typeface="+mn-ea"/>
              </a:rPr>
              <a:t>：</a:t>
            </a:r>
            <a:r>
              <a:rPr lang="zh-CN" altLang="en-US" sz="2400" b="0" dirty="0">
                <a:solidFill>
                  <a:schemeClr val="tx1"/>
                </a:solidFill>
                <a:sym typeface="+mn-ea"/>
              </a:rPr>
              <a:t>当</a:t>
            </a:r>
            <a:r>
              <a:rPr lang="zh-CN" altLang="en-US" sz="2400" b="0" dirty="0">
                <a:solidFill>
                  <a:srgbClr val="0000FF"/>
                </a:solidFill>
                <a:sym typeface="+mn-ea"/>
              </a:rPr>
              <a:t>输入</a:t>
            </a:r>
            <a:r>
              <a:rPr lang="zh-CN" altLang="en-US" sz="2400" b="0" dirty="0">
                <a:solidFill>
                  <a:schemeClr val="tx1"/>
                </a:solidFill>
                <a:sym typeface="+mn-ea"/>
              </a:rPr>
              <a:t>操作时，用数据缓冲寄存器来存放从外部设备读出的数据，然后送往</a:t>
            </a:r>
            <a:r>
              <a:rPr lang="en-US" altLang="zh-CN" sz="2400" b="0" dirty="0">
                <a:solidFill>
                  <a:schemeClr val="tx1"/>
                </a:solidFill>
                <a:sym typeface="+mn-ea"/>
              </a:rPr>
              <a:t>CPU</a:t>
            </a:r>
            <a:r>
              <a:rPr lang="zh-CN" altLang="en-US" sz="2400" b="0" dirty="0">
                <a:solidFill>
                  <a:schemeClr val="tx1"/>
                </a:solidFill>
                <a:sym typeface="+mn-ea"/>
              </a:rPr>
              <a:t>；当</a:t>
            </a:r>
            <a:r>
              <a:rPr lang="zh-CN" altLang="en-US" sz="2400" b="0" dirty="0">
                <a:solidFill>
                  <a:srgbClr val="0000FF"/>
                </a:solidFill>
                <a:sym typeface="+mn-ea"/>
              </a:rPr>
              <a:t>输出</a:t>
            </a:r>
            <a:r>
              <a:rPr lang="zh-CN" altLang="en-US" sz="2400" b="0" dirty="0">
                <a:solidFill>
                  <a:schemeClr val="tx1"/>
                </a:solidFill>
                <a:sym typeface="+mn-ea"/>
              </a:rPr>
              <a:t>操作时，用数据缓冲寄存器来存放</a:t>
            </a:r>
            <a:r>
              <a:rPr lang="en-US" altLang="zh-CN" sz="2400" b="0" dirty="0">
                <a:solidFill>
                  <a:schemeClr val="tx1"/>
                </a:solidFill>
                <a:sym typeface="+mn-ea"/>
              </a:rPr>
              <a:t>CPU</a:t>
            </a:r>
            <a:r>
              <a:rPr lang="zh-CN" altLang="en-US" sz="2400" b="0" dirty="0">
                <a:solidFill>
                  <a:schemeClr val="tx1"/>
                </a:solidFill>
                <a:sym typeface="+mn-ea"/>
              </a:rPr>
              <a:t>送来的数据，以便送给外部设备输出。</a:t>
            </a:r>
            <a:endParaRPr lang="zh-CN" altLang="en-US" sz="2400" b="0" dirty="0">
              <a:solidFill>
                <a:schemeClr val="tx1"/>
              </a:solidFill>
            </a:endParaRPr>
          </a:p>
          <a:p>
            <a:pPr eaLnBrk="1" hangingPunct="1">
              <a:buNone/>
            </a:pPr>
            <a:endParaRPr lang="zh-CN" altLang="en-US" sz="2400" dirty="0">
              <a:solidFill>
                <a:schemeClr val="tx1"/>
              </a:solidFill>
            </a:endParaRPr>
          </a:p>
          <a:p>
            <a:pPr lvl="1" indent="-347345" eaLnBrk="1" hangingPunct="1">
              <a:buNone/>
            </a:pPr>
            <a:endParaRPr lang="zh-CN" altLang="en-US" sz="2400" dirty="0">
              <a:solidFill>
                <a:schemeClr val="tx1"/>
              </a:solidFill>
            </a:endParaRPr>
          </a:p>
        </p:txBody>
      </p:sp>
      <p:pic>
        <p:nvPicPr>
          <p:cNvPr id="7172" name="Picture 4" descr="8a2">
            <a:hlinkClick r:id="rId1" action="ppaction://hlinkfile"/>
          </p:cNvPr>
          <p:cNvPicPr>
            <a:picLocks noChangeAspect="1"/>
          </p:cNvPicPr>
          <p:nvPr/>
        </p:nvPicPr>
        <p:blipFill>
          <a:blip r:embed="rId2"/>
          <a:stretch>
            <a:fillRect/>
          </a:stretch>
        </p:blipFill>
        <p:spPr>
          <a:xfrm>
            <a:off x="2985770" y="3499485"/>
            <a:ext cx="5918835" cy="335851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p:txBody>
          <a:bodyPr vert="horz" wrap="square" lIns="91440" tIns="45720" rIns="91440" bIns="45720" anchor="b"/>
          <a:p>
            <a:pPr eaLnBrk="1" hangingPunct="1"/>
            <a:r>
              <a:rPr lang="en-US" altLang="zh-CN" dirty="0"/>
              <a:t>8.2</a:t>
            </a:r>
            <a:r>
              <a:rPr lang="zh-CN" altLang="en-US" dirty="0"/>
              <a:t>程序查询方式</a:t>
            </a:r>
            <a:endParaRPr lang="zh-CN" altLang="en-US" dirty="0"/>
          </a:p>
        </p:txBody>
      </p:sp>
      <p:sp>
        <p:nvSpPr>
          <p:cNvPr id="7171" name="Rectangle 3"/>
          <p:cNvSpPr>
            <a:spLocks noGrp="1"/>
          </p:cNvSpPr>
          <p:nvPr>
            <p:ph idx="1"/>
          </p:nvPr>
        </p:nvSpPr>
        <p:spPr>
          <a:xfrm>
            <a:off x="173355" y="1012825"/>
            <a:ext cx="8797290" cy="4411345"/>
          </a:xfrm>
        </p:spPr>
        <p:txBody>
          <a:bodyPr vert="horz" wrap="square" lIns="91440" tIns="45720" rIns="91440" bIns="45720" anchor="t"/>
          <a:p>
            <a:pPr eaLnBrk="1" hangingPunct="1">
              <a:buNone/>
            </a:pPr>
            <a:r>
              <a:rPr lang="en-US" altLang="zh-CN" dirty="0"/>
              <a:t>3</a:t>
            </a:r>
            <a:r>
              <a:rPr lang="zh-CN" altLang="en-US" dirty="0"/>
              <a:t>、程序查询接口</a:t>
            </a:r>
            <a:endParaRPr lang="zh-CN" altLang="en-US" dirty="0"/>
          </a:p>
          <a:p>
            <a:pPr eaLnBrk="1" hangingPunct="1">
              <a:buNone/>
            </a:pPr>
            <a:r>
              <a:rPr lang="zh-CN" altLang="en-US" sz="2400" dirty="0">
                <a:solidFill>
                  <a:srgbClr val="FF0000"/>
                </a:solidFill>
                <a:sym typeface="Wingdings" panose="05000000000000000000" charset="0"/>
              </a:rPr>
              <a:t> </a:t>
            </a:r>
            <a:r>
              <a:rPr lang="zh-CN" altLang="en-US" sz="2400" dirty="0">
                <a:solidFill>
                  <a:schemeClr val="tx1"/>
                </a:solidFill>
              </a:rPr>
              <a:t>设备选择电路： </a:t>
            </a:r>
            <a:r>
              <a:rPr lang="zh-CN" altLang="en-US" sz="2400" dirty="0">
                <a:solidFill>
                  <a:srgbClr val="FF0000"/>
                </a:solidFill>
                <a:sym typeface="Wingdings" panose="05000000000000000000" charset="0"/>
              </a:rPr>
              <a:t> </a:t>
            </a:r>
            <a:r>
              <a:rPr lang="zh-CN" altLang="en-US" sz="2400" dirty="0">
                <a:solidFill>
                  <a:schemeClr val="tx1"/>
                </a:solidFill>
              </a:rPr>
              <a:t>数据缓冲寄存器  </a:t>
            </a:r>
            <a:r>
              <a:rPr lang="zh-CN" altLang="en-US" sz="2400" dirty="0">
                <a:solidFill>
                  <a:srgbClr val="FF0000"/>
                </a:solidFill>
                <a:sym typeface="Wingdings" panose="05000000000000000000" charset="0"/>
              </a:rPr>
              <a:t> </a:t>
            </a:r>
            <a:r>
              <a:rPr lang="zh-CN" altLang="en-US" sz="2400" dirty="0">
                <a:solidFill>
                  <a:schemeClr val="tx1"/>
                </a:solidFill>
              </a:rPr>
              <a:t>设备状态寄存器</a:t>
            </a:r>
            <a:endParaRPr lang="zh-CN" altLang="en-US" sz="2400" dirty="0">
              <a:solidFill>
                <a:schemeClr val="tx1"/>
              </a:solidFill>
            </a:endParaRPr>
          </a:p>
          <a:p>
            <a:pPr eaLnBrk="1" hangingPunct="1">
              <a:buNone/>
            </a:pPr>
            <a:r>
              <a:rPr lang="en-US" altLang="zh-CN" sz="2400" dirty="0">
                <a:solidFill>
                  <a:srgbClr val="FF0000"/>
                </a:solidFill>
              </a:rPr>
              <a:t>③</a:t>
            </a:r>
            <a:r>
              <a:rPr lang="zh-CN" altLang="en-US" sz="2400" dirty="0">
                <a:solidFill>
                  <a:srgbClr val="FF0000"/>
                </a:solidFill>
              </a:rPr>
              <a:t>、</a:t>
            </a:r>
            <a:r>
              <a:rPr lang="zh-CN" altLang="en-US" sz="2400" dirty="0">
                <a:solidFill>
                  <a:srgbClr val="FF0000"/>
                </a:solidFill>
                <a:sym typeface="+mn-ea"/>
              </a:rPr>
              <a:t>设备状态寄存器</a:t>
            </a:r>
            <a:r>
              <a:rPr lang="zh-CN" altLang="en-US" sz="2400" dirty="0">
                <a:solidFill>
                  <a:srgbClr val="FF0000"/>
                </a:solidFill>
                <a:sym typeface="+mn-ea"/>
              </a:rPr>
              <a:t>：</a:t>
            </a:r>
            <a:r>
              <a:rPr lang="zh-CN" altLang="en-US" sz="2400" b="0" dirty="0">
                <a:solidFill>
                  <a:schemeClr val="tx1"/>
                </a:solidFill>
                <a:sym typeface="+mn-ea"/>
              </a:rPr>
              <a:t>接口中的标志触发器，如“忙”、“准备就绪”、“错误”等，用来</a:t>
            </a:r>
            <a:r>
              <a:rPr lang="zh-CN" altLang="en-US" sz="2400" b="0" dirty="0">
                <a:solidFill>
                  <a:srgbClr val="0000FF"/>
                </a:solidFill>
                <a:sym typeface="+mn-ea"/>
              </a:rPr>
              <a:t>标志设备的工作状态</a:t>
            </a:r>
            <a:r>
              <a:rPr lang="zh-CN" altLang="en-US" sz="2400" b="0" dirty="0">
                <a:solidFill>
                  <a:schemeClr val="tx1"/>
                </a:solidFill>
                <a:sym typeface="+mn-ea"/>
              </a:rPr>
              <a:t>，以便接口对外设动作进行监视。一旦</a:t>
            </a:r>
            <a:r>
              <a:rPr lang="en-US" altLang="zh-CN" sz="2400" b="0" dirty="0">
                <a:solidFill>
                  <a:schemeClr val="tx1"/>
                </a:solidFill>
                <a:sym typeface="+mn-ea"/>
              </a:rPr>
              <a:t>CPU</a:t>
            </a:r>
            <a:r>
              <a:rPr lang="zh-CN" altLang="en-US" sz="2400" b="0" dirty="0">
                <a:solidFill>
                  <a:schemeClr val="tx1"/>
                </a:solidFill>
                <a:sym typeface="+mn-ea"/>
              </a:rPr>
              <a:t>用程序询问外部设备时，将状态标志信息取至</a:t>
            </a:r>
            <a:r>
              <a:rPr lang="en-US" altLang="zh-CN" sz="2400" b="0" dirty="0">
                <a:solidFill>
                  <a:schemeClr val="tx1"/>
                </a:solidFill>
                <a:sym typeface="+mn-ea"/>
              </a:rPr>
              <a:t>CPU</a:t>
            </a:r>
            <a:r>
              <a:rPr lang="zh-CN" altLang="en-US" sz="2400" b="0" dirty="0">
                <a:solidFill>
                  <a:schemeClr val="tx1"/>
                </a:solidFill>
                <a:sym typeface="+mn-ea"/>
              </a:rPr>
              <a:t>进行分析。</a:t>
            </a:r>
            <a:endParaRPr lang="zh-CN" altLang="en-US" sz="2400" dirty="0">
              <a:solidFill>
                <a:schemeClr val="tx1"/>
              </a:solidFill>
            </a:endParaRPr>
          </a:p>
          <a:p>
            <a:pPr lvl="1" indent="-347345" eaLnBrk="1" hangingPunct="1">
              <a:buNone/>
            </a:pPr>
            <a:endParaRPr lang="zh-CN" altLang="en-US" sz="2400" dirty="0">
              <a:solidFill>
                <a:schemeClr val="tx1"/>
              </a:solidFill>
            </a:endParaRPr>
          </a:p>
        </p:txBody>
      </p:sp>
      <p:pic>
        <p:nvPicPr>
          <p:cNvPr id="7172" name="Picture 4" descr="8a2">
            <a:hlinkClick r:id="rId1" action="ppaction://hlinkfile"/>
          </p:cNvPr>
          <p:cNvPicPr>
            <a:picLocks noChangeAspect="1"/>
          </p:cNvPicPr>
          <p:nvPr/>
        </p:nvPicPr>
        <p:blipFill>
          <a:blip r:embed="rId2"/>
          <a:stretch>
            <a:fillRect/>
          </a:stretch>
        </p:blipFill>
        <p:spPr>
          <a:xfrm>
            <a:off x="2987675" y="3499485"/>
            <a:ext cx="5918835" cy="3358515"/>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fld>
            <a:endParaRPr lang="en-US" altLang="zh-CN" sz="1000" dirty="0"/>
          </a:p>
        </p:txBody>
      </p:sp>
      <p:sp>
        <p:nvSpPr>
          <p:cNvPr id="7175" name="Text Box 7"/>
          <p:cNvSpPr txBox="1"/>
          <p:nvPr/>
        </p:nvSpPr>
        <p:spPr>
          <a:xfrm>
            <a:off x="0" y="95885"/>
            <a:ext cx="8418830" cy="5323205"/>
          </a:xfrm>
          <a:prstGeom prst="rect">
            <a:avLst/>
          </a:prstGeom>
          <a:noFill/>
          <a:ln w="12700">
            <a:noFill/>
          </a:ln>
        </p:spPr>
        <p:txBody>
          <a:bodyPr wrap="square" anchor="t">
            <a:spAutoFit/>
          </a:bodyPr>
          <a:p>
            <a:r>
              <a:rPr lang="en-US" altLang="zh-CN" sz="2000" b="1" dirty="0">
                <a:solidFill>
                  <a:srgbClr val="FF0000"/>
                </a:solidFill>
                <a:latin typeface="黑体" panose="02010609060101010101" charset="-122"/>
                <a:ea typeface="黑体" panose="02010609060101010101" charset="-122"/>
                <a:cs typeface="黑体" panose="02010609060101010101" charset="-122"/>
                <a:sym typeface="+mn-ea"/>
              </a:rPr>
              <a:t>CPU</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端：</a:t>
            </a:r>
            <a:endParaRPr lang="zh-CN" altLang="en-US" sz="2000" b="1" dirty="0">
              <a:solidFill>
                <a:srgbClr val="FF0000"/>
              </a:solidFill>
              <a:latin typeface="黑体" panose="02010609060101010101" charset="-122"/>
              <a:ea typeface="黑体" panose="02010609060101010101" charset="-122"/>
              <a:cs typeface="黑体" panose="02010609060101010101" charset="-122"/>
              <a:sym typeface="+mn-ea"/>
            </a:endParaRPr>
          </a:p>
          <a:p>
            <a:r>
              <a:rPr lang="en-US" altLang="zh-CN" sz="2000" b="1" dirty="0">
                <a:solidFill>
                  <a:srgbClr val="0000FF"/>
                </a:solidFill>
                <a:latin typeface="黑体" panose="02010609060101010101" charset="-122"/>
                <a:ea typeface="黑体" panose="02010609060101010101" charset="-122"/>
                <a:cs typeface="黑体" panose="02010609060101010101" charset="-122"/>
                <a:sym typeface="+mn-ea"/>
              </a:rPr>
              <a:t>(1)</a:t>
            </a:r>
            <a:r>
              <a:rPr lang="en-US" altLang="zh-CN" sz="2000" b="1" dirty="0">
                <a:latin typeface="黑体" panose="02010609060101010101" charset="-122"/>
                <a:ea typeface="黑体" panose="02010609060101010101" charset="-122"/>
                <a:cs typeface="黑体" panose="02010609060101010101" charset="-122"/>
                <a:sym typeface="+mn-ea"/>
              </a:rPr>
              <a:t>CPU</a:t>
            </a:r>
            <a:r>
              <a:rPr lang="zh-CN" altLang="en-US" sz="2000" b="1" dirty="0">
                <a:latin typeface="黑体" panose="02010609060101010101" charset="-122"/>
                <a:ea typeface="黑体" panose="02010609060101010101" charset="-122"/>
                <a:cs typeface="黑体" panose="02010609060101010101" charset="-122"/>
                <a:sym typeface="+mn-ea"/>
              </a:rPr>
              <a:t>向</a:t>
            </a:r>
            <a:r>
              <a:rPr lang="en-US" altLang="zh-CN" sz="2000" b="1" dirty="0">
                <a:latin typeface="黑体" panose="02010609060101010101" charset="-122"/>
                <a:ea typeface="黑体" panose="02010609060101010101" charset="-122"/>
                <a:cs typeface="黑体" panose="02010609060101010101" charset="-122"/>
                <a:sym typeface="+mn-ea"/>
              </a:rPr>
              <a:t>I/O</a:t>
            </a:r>
            <a:r>
              <a:rPr lang="zh-CN" altLang="en-US" sz="2000" b="1" dirty="0">
                <a:latin typeface="黑体" panose="02010609060101010101" charset="-122"/>
                <a:ea typeface="黑体" panose="02010609060101010101" charset="-122"/>
                <a:cs typeface="黑体" panose="02010609060101010101" charset="-122"/>
                <a:sym typeface="+mn-ea"/>
              </a:rPr>
              <a:t>接口发出命令字</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①（</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设备</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启动</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信号</a:t>
            </a:r>
            <a:r>
              <a:rPr lang="en-US" altLang="zh-CN" sz="2000" b="1" dirty="0">
                <a:solidFill>
                  <a:srgbClr val="FF0000"/>
                </a:solidFill>
                <a:latin typeface="黑体" panose="02010609060101010101" charset="-122"/>
                <a:ea typeface="黑体" panose="02010609060101010101" charset="-122"/>
                <a:cs typeface="黑体" panose="02010609060101010101" charset="-122"/>
                <a:sym typeface="+mn-ea"/>
              </a:rPr>
              <a:t>S</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a:t>
            </a:r>
            <a:r>
              <a:rPr lang="zh-CN" altLang="en-US" sz="2000" b="1" dirty="0">
                <a:latin typeface="黑体" panose="02010609060101010101" charset="-122"/>
                <a:ea typeface="黑体" panose="02010609060101010101" charset="-122"/>
                <a:cs typeface="黑体" panose="02010609060101010101" charset="-122"/>
                <a:sym typeface="+mn-ea"/>
              </a:rPr>
              <a:t>请求进行数据传送。</a:t>
            </a:r>
            <a:endParaRPr lang="zh-CN" altLang="en-US" sz="2000" b="1" dirty="0">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sym typeface="+mn-ea"/>
              </a:rPr>
              <a:t>(2)CPU</a:t>
            </a:r>
            <a:r>
              <a:rPr lang="zh-CN" altLang="en-US" sz="2000" b="1" dirty="0">
                <a:latin typeface="黑体" panose="02010609060101010101" charset="-122"/>
                <a:ea typeface="黑体" panose="02010609060101010101" charset="-122"/>
                <a:cs typeface="黑体" panose="02010609060101010101" charset="-122"/>
                <a:sym typeface="+mn-ea"/>
              </a:rPr>
              <a:t>从</a:t>
            </a:r>
            <a:r>
              <a:rPr lang="en-US" altLang="zh-CN" sz="2000" b="1" dirty="0">
                <a:latin typeface="黑体" panose="02010609060101010101" charset="-122"/>
                <a:ea typeface="黑体" panose="02010609060101010101" charset="-122"/>
                <a:cs typeface="黑体" panose="02010609060101010101" charset="-122"/>
                <a:sym typeface="+mn-ea"/>
              </a:rPr>
              <a:t>I/O</a:t>
            </a:r>
            <a:r>
              <a:rPr lang="zh-CN" altLang="en-US" sz="2000" b="1" dirty="0">
                <a:latin typeface="黑体" panose="02010609060101010101" charset="-122"/>
                <a:ea typeface="黑体" panose="02010609060101010101" charset="-122"/>
                <a:cs typeface="黑体" panose="02010609060101010101" charset="-122"/>
                <a:sym typeface="+mn-ea"/>
              </a:rPr>
              <a:t>接口读入状态字。</a:t>
            </a:r>
            <a:endParaRPr lang="zh-CN" altLang="en-US" sz="2000" b="1" dirty="0">
              <a:latin typeface="黑体" panose="02010609060101010101" charset="-122"/>
              <a:ea typeface="黑体" panose="02010609060101010101" charset="-122"/>
              <a:cs typeface="黑体" panose="02010609060101010101" charset="-122"/>
              <a:sym typeface="+mn-ea"/>
            </a:endParaRPr>
          </a:p>
          <a:p>
            <a:r>
              <a:rPr lang="en-US" altLang="zh-CN" sz="2000" b="1" dirty="0">
                <a:latin typeface="黑体" panose="02010609060101010101" charset="-122"/>
                <a:ea typeface="黑体" panose="02010609060101010101" charset="-122"/>
                <a:cs typeface="黑体" panose="02010609060101010101" charset="-122"/>
              </a:rPr>
              <a:t>(3)CPU</a:t>
            </a:r>
            <a:r>
              <a:rPr lang="zh-CN" altLang="en-US" sz="2000" b="1" dirty="0">
                <a:latin typeface="黑体" panose="02010609060101010101" charset="-122"/>
                <a:ea typeface="黑体" panose="02010609060101010101" charset="-122"/>
                <a:cs typeface="黑体" panose="02010609060101010101" charset="-122"/>
                <a:sym typeface="+mn-ea"/>
              </a:rPr>
              <a:t>检查状态字中的</a:t>
            </a:r>
            <a:r>
              <a:rPr lang="en-US" altLang="zh-CN" sz="2000" b="1" dirty="0">
                <a:latin typeface="黑体" panose="02010609060101010101" charset="-122"/>
                <a:ea typeface="黑体" panose="02010609060101010101" charset="-122"/>
                <a:cs typeface="黑体" panose="02010609060101010101" charset="-122"/>
                <a:sym typeface="+mn-ea"/>
              </a:rPr>
              <a:t>ready</a:t>
            </a:r>
            <a:r>
              <a:rPr lang="zh-CN" altLang="en-US" sz="2000" b="1" dirty="0">
                <a:latin typeface="黑体" panose="02010609060101010101" charset="-122"/>
                <a:ea typeface="黑体" panose="02010609060101010101" charset="-122"/>
                <a:cs typeface="黑体" panose="02010609060101010101" charset="-122"/>
                <a:sym typeface="+mn-ea"/>
              </a:rPr>
              <a:t>标志，看看</a:t>
            </a:r>
            <a:r>
              <a:rPr lang="zh-CN" altLang="en-US" sz="2000" b="1" dirty="0">
                <a:latin typeface="黑体" panose="02010609060101010101" charset="-122"/>
                <a:ea typeface="黑体" panose="02010609060101010101" charset="-122"/>
                <a:cs typeface="黑体" panose="02010609060101010101" charset="-122"/>
                <a:sym typeface="+mn-ea"/>
              </a:rPr>
              <a:t>设备是否准备好，</a:t>
            </a:r>
            <a:r>
              <a:rPr lang="zh-CN" altLang="en-US" sz="2000" b="1" dirty="0">
                <a:latin typeface="黑体" panose="02010609060101010101" charset="-122"/>
                <a:ea typeface="黑体" panose="02010609060101010101" charset="-122"/>
                <a:cs typeface="黑体" panose="02010609060101010101" charset="-122"/>
                <a:sym typeface="+mn-ea"/>
              </a:rPr>
              <a:t>是否可以从接口中输入数据。（</a:t>
            </a:r>
            <a:r>
              <a:rPr lang="en-US" altLang="zh-CN" sz="2000" b="1" dirty="0">
                <a:latin typeface="黑体" panose="02010609060101010101" charset="-122"/>
                <a:ea typeface="黑体" panose="02010609060101010101" charset="-122"/>
                <a:cs typeface="黑体" panose="02010609060101010101" charset="-122"/>
                <a:sym typeface="+mn-ea"/>
              </a:rPr>
              <a:t>ready=1 </a:t>
            </a:r>
            <a:r>
              <a:rPr lang="zh-CN" altLang="en-US" sz="2000" b="1" dirty="0">
                <a:latin typeface="黑体" panose="02010609060101010101" charset="-122"/>
                <a:ea typeface="黑体" panose="02010609060101010101" charset="-122"/>
                <a:cs typeface="黑体" panose="02010609060101010101" charset="-122"/>
                <a:sym typeface="+mn-ea"/>
              </a:rPr>
              <a:t>设备已经准备好数据并送到接口中，</a:t>
            </a:r>
            <a:r>
              <a:rPr lang="en-US" altLang="zh-CN" sz="2000" b="1" dirty="0">
                <a:latin typeface="黑体" panose="02010609060101010101" charset="-122"/>
                <a:ea typeface="黑体" panose="02010609060101010101" charset="-122"/>
                <a:cs typeface="黑体" panose="02010609060101010101" charset="-122"/>
                <a:sym typeface="+mn-ea"/>
              </a:rPr>
              <a:t>ready=0 </a:t>
            </a:r>
            <a:r>
              <a:rPr lang="zh-CN" altLang="en-US" sz="2000" b="1" dirty="0">
                <a:latin typeface="黑体" panose="02010609060101010101" charset="-122"/>
                <a:ea typeface="黑体" panose="02010609060101010101" charset="-122"/>
                <a:cs typeface="黑体" panose="02010609060101010101" charset="-122"/>
                <a:sym typeface="+mn-ea"/>
              </a:rPr>
              <a:t>未准备好）</a:t>
            </a:r>
            <a:endParaRPr lang="zh-CN" altLang="en-US" sz="2000" b="1" dirty="0">
              <a:latin typeface="黑体" panose="02010609060101010101" charset="-122"/>
              <a:ea typeface="黑体" panose="02010609060101010101" charset="-122"/>
              <a:cs typeface="黑体" panose="02010609060101010101" charset="-122"/>
              <a:sym typeface="+mn-ea"/>
            </a:endParaRPr>
          </a:p>
          <a:p>
            <a:r>
              <a:rPr lang="en-US" altLang="zh-CN" sz="2000" b="1" dirty="0">
                <a:latin typeface="黑体" panose="02010609060101010101" charset="-122"/>
                <a:ea typeface="黑体" panose="02010609060101010101" charset="-122"/>
                <a:cs typeface="黑体" panose="02010609060101010101" charset="-122"/>
                <a:sym typeface="+mn-ea"/>
              </a:rPr>
              <a:t>(4) </a:t>
            </a:r>
            <a:r>
              <a:rPr lang="zh-CN" altLang="en-US" sz="2000" b="1" dirty="0">
                <a:latin typeface="黑体" panose="02010609060101010101" charset="-122"/>
                <a:ea typeface="黑体" panose="02010609060101010101" charset="-122"/>
                <a:cs typeface="黑体" panose="02010609060101010101" charset="-122"/>
                <a:sym typeface="+mn-ea"/>
              </a:rPr>
              <a:t>假如这个设备没有准备就绪，则第</a:t>
            </a:r>
            <a:r>
              <a:rPr lang="en-US" sz="2000" b="1" dirty="0">
                <a:latin typeface="黑体" panose="02010609060101010101" charset="-122"/>
                <a:ea typeface="黑体" panose="02010609060101010101" charset="-122"/>
                <a:cs typeface="黑体" panose="02010609060101010101" charset="-122"/>
                <a:sym typeface="+mn-ea"/>
              </a:rPr>
              <a:t>(2)</a:t>
            </a:r>
            <a:r>
              <a:rPr lang="zh-CN" altLang="en-US" sz="2000" b="1" dirty="0">
                <a:latin typeface="黑体" panose="02010609060101010101" charset="-122"/>
                <a:ea typeface="黑体" panose="02010609060101010101" charset="-122"/>
                <a:cs typeface="黑体" panose="02010609060101010101" charset="-122"/>
                <a:sym typeface="+mn-ea"/>
              </a:rPr>
              <a:t>、第</a:t>
            </a:r>
            <a:r>
              <a:rPr lang="en-US" sz="2000" b="1" dirty="0">
                <a:latin typeface="黑体" panose="02010609060101010101" charset="-122"/>
                <a:ea typeface="黑体" panose="02010609060101010101" charset="-122"/>
                <a:cs typeface="黑体" panose="02010609060101010101" charset="-122"/>
                <a:sym typeface="+mn-ea"/>
              </a:rPr>
              <a:t>(3)</a:t>
            </a:r>
            <a:r>
              <a:rPr lang="zh-CN" altLang="en-US" sz="2000" b="1" dirty="0">
                <a:latin typeface="黑体" panose="02010609060101010101" charset="-122"/>
                <a:ea typeface="黑体" panose="02010609060101010101" charset="-122"/>
                <a:cs typeface="黑体" panose="02010609060101010101" charset="-122"/>
                <a:sym typeface="+mn-ea"/>
              </a:rPr>
              <a:t>步重复进行，直到这个设备发出准备就绪信号“</a:t>
            </a:r>
            <a:r>
              <a:rPr lang="en-US" altLang="zh-CN" sz="2000" b="1" dirty="0">
                <a:latin typeface="黑体" panose="02010609060101010101" charset="-122"/>
                <a:ea typeface="黑体" panose="02010609060101010101" charset="-122"/>
                <a:cs typeface="黑体" panose="02010609060101010101" charset="-122"/>
                <a:sym typeface="+mn-ea"/>
              </a:rPr>
              <a:t>Ready”</a:t>
            </a:r>
            <a:r>
              <a:rPr lang="zh-CN" altLang="en-US" sz="2000" b="1" dirty="0">
                <a:latin typeface="黑体" panose="02010609060101010101" charset="-122"/>
                <a:ea typeface="黑体" panose="02010609060101010101" charset="-122"/>
                <a:cs typeface="黑体" panose="02010609060101010101" charset="-122"/>
                <a:sym typeface="+mn-ea"/>
              </a:rPr>
              <a:t>为止</a:t>
            </a:r>
            <a:r>
              <a:rPr lang="en-US" altLang="zh-CN" sz="2000" b="1" dirty="0">
                <a:latin typeface="黑体" panose="02010609060101010101" charset="-122"/>
                <a:ea typeface="黑体" panose="02010609060101010101" charset="-122"/>
                <a:cs typeface="黑体" panose="02010609060101010101" charset="-122"/>
                <a:sym typeface="+mn-ea"/>
              </a:rPr>
              <a:t>(ready=1)</a:t>
            </a:r>
            <a:r>
              <a:rPr lang="zh-CN" altLang="en-US" sz="2000" b="1" dirty="0">
                <a:latin typeface="黑体" panose="02010609060101010101" charset="-122"/>
                <a:ea typeface="黑体" panose="02010609060101010101" charset="-122"/>
                <a:cs typeface="黑体" panose="02010609060101010101" charset="-122"/>
                <a:sym typeface="+mn-ea"/>
              </a:rPr>
              <a:t>。</a:t>
            </a:r>
            <a:endParaRPr lang="zh-CN" altLang="en-US" sz="2000" b="1" dirty="0">
              <a:latin typeface="黑体" panose="02010609060101010101" charset="-122"/>
              <a:ea typeface="黑体" panose="02010609060101010101" charset="-122"/>
              <a:cs typeface="黑体" panose="02010609060101010101" charset="-122"/>
              <a:sym typeface="+mn-ea"/>
            </a:endParaRPr>
          </a:p>
          <a:p>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外设端：</a:t>
            </a:r>
            <a:endParaRPr lang="zh-CN" altLang="en-US" sz="2000" b="1" dirty="0">
              <a:solidFill>
                <a:srgbClr val="FF0000"/>
              </a:solidFill>
              <a:latin typeface="黑体" panose="02010609060101010101" charset="-122"/>
              <a:ea typeface="黑体" panose="02010609060101010101" charset="-122"/>
              <a:cs typeface="黑体" panose="02010609060101010101" charset="-122"/>
              <a:sym typeface="+mn-ea"/>
            </a:endParaRPr>
          </a:p>
          <a:p>
            <a:r>
              <a:rPr lang="en-US" altLang="zh-CN" sz="2000" b="1" dirty="0">
                <a:latin typeface="黑体" panose="02010609060101010101" charset="-122"/>
                <a:ea typeface="黑体" panose="02010609060101010101" charset="-122"/>
                <a:cs typeface="黑体" panose="02010609060101010101" charset="-122"/>
                <a:sym typeface="+mn-ea"/>
              </a:rPr>
              <a:t>(5) </a:t>
            </a:r>
            <a:r>
              <a:rPr lang="zh-CN" altLang="en-US" sz="2000" b="1" dirty="0">
                <a:latin typeface="黑体" panose="02010609060101010101" charset="-122"/>
                <a:ea typeface="黑体" panose="02010609060101010101" charset="-122"/>
                <a:cs typeface="黑体" panose="02010609060101010101" charset="-122"/>
                <a:sym typeface="+mn-ea"/>
              </a:rPr>
              <a:t>接收到启动信号</a:t>
            </a:r>
            <a:r>
              <a:rPr lang="en-US" altLang="zh-CN" sz="2000" b="1" dirty="0">
                <a:latin typeface="黑体" panose="02010609060101010101" charset="-122"/>
                <a:ea typeface="黑体" panose="02010609060101010101" charset="-122"/>
                <a:cs typeface="黑体" panose="02010609060101010101" charset="-122"/>
                <a:sym typeface="+mn-ea"/>
              </a:rPr>
              <a:t>S</a:t>
            </a:r>
            <a:r>
              <a:rPr lang="zh-CN" altLang="en-US" sz="2000" b="1" dirty="0">
                <a:latin typeface="黑体" panose="02010609060101010101" charset="-122"/>
                <a:ea typeface="黑体" panose="02010609060101010101" charset="-122"/>
                <a:cs typeface="黑体" panose="02010609060101010101" charset="-122"/>
                <a:sym typeface="+mn-ea"/>
              </a:rPr>
              <a:t>，动作开始</a:t>
            </a:r>
            <a:r>
              <a:rPr lang="zh-CN" altLang="en-US" sz="2000" b="1" dirty="0">
                <a:solidFill>
                  <a:srgbClr val="FF0000"/>
                </a:solidFill>
                <a:latin typeface="黑体" panose="02010609060101010101" charset="-122"/>
                <a:ea typeface="黑体" panose="02010609060101010101" charset="-122"/>
                <a:cs typeface="黑体" panose="02010609060101010101" charset="-122"/>
                <a:sym typeface="+mn-ea"/>
              </a:rPr>
              <a:t>（开始准备输入数据）②</a:t>
            </a:r>
            <a:r>
              <a:rPr lang="zh-CN" altLang="en-US" sz="2000" b="1" dirty="0">
                <a:latin typeface="黑体" panose="02010609060101010101" charset="-122"/>
                <a:ea typeface="黑体" panose="02010609060101010101" charset="-122"/>
                <a:cs typeface="黑体" panose="02010609060101010101" charset="-122"/>
                <a:sym typeface="+mn-ea"/>
              </a:rPr>
              <a:t>。</a:t>
            </a:r>
            <a:endParaRPr lang="zh-CN" altLang="en-US" sz="2000" b="1" dirty="0">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rPr>
              <a:t>(6) </a:t>
            </a:r>
            <a:r>
              <a:rPr lang="zh-CN" altLang="en-US" sz="2000" b="1" dirty="0">
                <a:latin typeface="黑体" panose="02010609060101010101" charset="-122"/>
                <a:ea typeface="黑体" panose="02010609060101010101" charset="-122"/>
                <a:cs typeface="黑体" panose="02010609060101010101" charset="-122"/>
              </a:rPr>
              <a:t>外设将</a:t>
            </a:r>
            <a:r>
              <a:rPr lang="zh-CN" altLang="en-US" sz="2000" b="1" dirty="0">
                <a:solidFill>
                  <a:srgbClr val="FF0000"/>
                </a:solidFill>
                <a:latin typeface="黑体" panose="02010609060101010101" charset="-122"/>
                <a:ea typeface="黑体" panose="02010609060101010101" charset="-122"/>
                <a:cs typeface="黑体" panose="02010609060101010101" charset="-122"/>
              </a:rPr>
              <a:t>输入数据送到接口中的数据缓冲器③</a:t>
            </a:r>
            <a:endParaRPr lang="zh-CN" altLang="en-US" sz="2000" b="1" dirty="0">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rPr>
              <a:t>(7) </a:t>
            </a:r>
            <a:r>
              <a:rPr lang="zh-CN" altLang="en-US" sz="2000" b="1" dirty="0">
                <a:latin typeface="黑体" panose="02010609060101010101" charset="-122"/>
                <a:ea typeface="黑体" panose="02010609060101010101" charset="-122"/>
                <a:cs typeface="黑体" panose="02010609060101010101" charset="-122"/>
              </a:rPr>
              <a:t>一个数据送完后，外设</a:t>
            </a:r>
            <a:r>
              <a:rPr lang="zh-CN" altLang="en-US" sz="2000" b="1" dirty="0">
                <a:solidFill>
                  <a:srgbClr val="FF0000"/>
                </a:solidFill>
                <a:latin typeface="黑体" panose="02010609060101010101" charset="-122"/>
                <a:ea typeface="黑体" panose="02010609060101010101" charset="-122"/>
                <a:cs typeface="黑体" panose="02010609060101010101" charset="-122"/>
              </a:rPr>
              <a:t>动作结束</a:t>
            </a:r>
            <a:r>
              <a:rPr lang="en-US" altLang="zh-CN" sz="2000" b="1" dirty="0">
                <a:solidFill>
                  <a:srgbClr val="FF0000"/>
                </a:solidFill>
                <a:latin typeface="黑体" panose="02010609060101010101" charset="-122"/>
                <a:ea typeface="黑体" panose="02010609060101010101" charset="-122"/>
                <a:cs typeface="黑体" panose="02010609060101010101" charset="-122"/>
                <a:sym typeface="+mn-ea"/>
              </a:rPr>
              <a:t> ④</a:t>
            </a:r>
            <a:r>
              <a:rPr lang="zh-CN" altLang="en-US" sz="2000" b="1" dirty="0">
                <a:latin typeface="黑体" panose="02010609060101010101" charset="-122"/>
                <a:ea typeface="黑体" panose="02010609060101010101" charset="-122"/>
                <a:cs typeface="黑体" panose="02010609060101010101" charset="-122"/>
              </a:rPr>
              <a:t> ，并</a:t>
            </a:r>
            <a:r>
              <a:rPr lang="zh-CN" altLang="en-US" sz="2000" b="1" dirty="0">
                <a:solidFill>
                  <a:srgbClr val="FF0000"/>
                </a:solidFill>
                <a:latin typeface="黑体" panose="02010609060101010101" charset="-122"/>
                <a:ea typeface="黑体" panose="02010609060101010101" charset="-122"/>
                <a:cs typeface="黑体" panose="02010609060101010101" charset="-122"/>
              </a:rPr>
              <a:t>将就绪标志</a:t>
            </a:r>
            <a:r>
              <a:rPr lang="en-US" altLang="zh-CN" sz="2000" b="1" dirty="0">
                <a:solidFill>
                  <a:srgbClr val="FF0000"/>
                </a:solidFill>
                <a:latin typeface="黑体" panose="02010609060101010101" charset="-122"/>
                <a:ea typeface="黑体" panose="02010609060101010101" charset="-122"/>
                <a:cs typeface="黑体" panose="02010609060101010101" charset="-122"/>
              </a:rPr>
              <a:t>ready</a:t>
            </a:r>
            <a:r>
              <a:rPr lang="zh-CN" altLang="en-US" sz="2000" b="1" dirty="0">
                <a:solidFill>
                  <a:srgbClr val="FF0000"/>
                </a:solidFill>
                <a:latin typeface="黑体" panose="02010609060101010101" charset="-122"/>
                <a:ea typeface="黑体" panose="02010609060101010101" charset="-122"/>
                <a:cs typeface="黑体" panose="02010609060101010101" charset="-122"/>
              </a:rPr>
              <a:t>置</a:t>
            </a:r>
            <a:r>
              <a:rPr lang="en-US" altLang="zh-CN" sz="2000" b="1" dirty="0">
                <a:solidFill>
                  <a:srgbClr val="FF0000"/>
                </a:solidFill>
                <a:latin typeface="黑体" panose="02010609060101010101" charset="-122"/>
                <a:ea typeface="黑体" panose="02010609060101010101" charset="-122"/>
                <a:cs typeface="黑体" panose="02010609060101010101" charset="-122"/>
              </a:rPr>
              <a:t>1</a:t>
            </a:r>
            <a:endParaRPr lang="en-US" altLang="zh-CN" sz="2000" b="1" dirty="0">
              <a:solidFill>
                <a:srgbClr val="FF0000"/>
              </a:solidFill>
              <a:latin typeface="黑体" panose="02010609060101010101" charset="-122"/>
              <a:ea typeface="黑体" panose="02010609060101010101" charset="-122"/>
              <a:cs typeface="黑体" panose="02010609060101010101" charset="-122"/>
            </a:endParaRPr>
          </a:p>
          <a:p>
            <a:r>
              <a:rPr lang="en-US" altLang="zh-CN" sz="2000" b="1" dirty="0">
                <a:solidFill>
                  <a:srgbClr val="FF0000"/>
                </a:solidFill>
                <a:latin typeface="黑体" panose="02010609060101010101" charset="-122"/>
                <a:ea typeface="黑体" panose="02010609060101010101" charset="-122"/>
                <a:cs typeface="黑体" panose="02010609060101010101" charset="-122"/>
              </a:rPr>
              <a:t>CPU</a:t>
            </a:r>
            <a:r>
              <a:rPr lang="zh-CN" altLang="en-US" sz="2000" b="1" dirty="0">
                <a:solidFill>
                  <a:srgbClr val="FF0000"/>
                </a:solidFill>
                <a:latin typeface="黑体" panose="02010609060101010101" charset="-122"/>
                <a:ea typeface="黑体" panose="02010609060101010101" charset="-122"/>
                <a:cs typeface="黑体" panose="02010609060101010101" charset="-122"/>
              </a:rPr>
              <a:t>端：</a:t>
            </a:r>
            <a:endParaRPr lang="en-US" altLang="zh-CN" sz="2000" b="1" dirty="0">
              <a:solidFill>
                <a:srgbClr val="FF0000"/>
              </a:solidFill>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rPr>
              <a:t>(6)CPU</a:t>
            </a:r>
            <a:r>
              <a:rPr lang="zh-CN" altLang="en-US" sz="2000" b="1" dirty="0">
                <a:latin typeface="黑体" panose="02010609060101010101" charset="-122"/>
                <a:ea typeface="黑体" panose="02010609060101010101" charset="-122"/>
                <a:cs typeface="黑体" panose="02010609060101010101" charset="-122"/>
              </a:rPr>
              <a:t>终于</a:t>
            </a:r>
            <a:r>
              <a:rPr lang="zh-CN" altLang="en-US" sz="2000" b="1" dirty="0">
                <a:solidFill>
                  <a:srgbClr val="FF0000"/>
                </a:solidFill>
                <a:latin typeface="黑体" panose="02010609060101010101" charset="-122"/>
                <a:ea typeface="黑体" panose="02010609060101010101" charset="-122"/>
                <a:cs typeface="黑体" panose="02010609060101010101" charset="-122"/>
              </a:rPr>
              <a:t>接收到</a:t>
            </a:r>
            <a:r>
              <a:rPr lang="en-US" altLang="zh-CN" sz="2000" b="1" dirty="0">
                <a:solidFill>
                  <a:srgbClr val="FF0000"/>
                </a:solidFill>
                <a:latin typeface="黑体" panose="02010609060101010101" charset="-122"/>
                <a:ea typeface="黑体" panose="02010609060101010101" charset="-122"/>
                <a:cs typeface="黑体" panose="02010609060101010101" charset="-122"/>
              </a:rPr>
              <a:t>ready</a:t>
            </a:r>
            <a:r>
              <a:rPr lang="zh-CN" altLang="en-US" sz="2000" b="1" dirty="0">
                <a:solidFill>
                  <a:srgbClr val="FF0000"/>
                </a:solidFill>
                <a:latin typeface="黑体" panose="02010609060101010101" charset="-122"/>
                <a:ea typeface="黑体" panose="02010609060101010101" charset="-122"/>
                <a:cs typeface="黑体" panose="02010609060101010101" charset="-122"/>
              </a:rPr>
              <a:t>信号</a:t>
            </a:r>
            <a:r>
              <a:rPr lang="en-US" altLang="zh-CN" sz="2000" b="1" dirty="0">
                <a:solidFill>
                  <a:srgbClr val="FF0000"/>
                </a:solidFill>
                <a:latin typeface="黑体" panose="02010609060101010101" charset="-122"/>
                <a:ea typeface="黑体" panose="02010609060101010101" charset="-122"/>
                <a:cs typeface="黑体" panose="02010609060101010101" charset="-122"/>
                <a:sym typeface="+mn-ea"/>
              </a:rPr>
              <a:t>⑤</a:t>
            </a:r>
            <a:endParaRPr lang="en-US" altLang="zh-CN" sz="2000" b="1" dirty="0">
              <a:solidFill>
                <a:srgbClr val="FF0000"/>
              </a:solidFill>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rPr>
              <a:t>(7)CPU</a:t>
            </a:r>
            <a:r>
              <a:rPr lang="zh-CN" altLang="en-US" sz="2000" b="1" dirty="0">
                <a:latin typeface="黑体" panose="02010609060101010101" charset="-122"/>
                <a:ea typeface="黑体" panose="02010609060101010101" charset="-122"/>
                <a:cs typeface="黑体" panose="02010609060101010101" charset="-122"/>
              </a:rPr>
              <a:t>从数据缓冲器中</a:t>
            </a:r>
            <a:r>
              <a:rPr lang="zh-CN" altLang="en-US" sz="2000" b="1" dirty="0">
                <a:solidFill>
                  <a:srgbClr val="FF0000"/>
                </a:solidFill>
                <a:latin typeface="黑体" panose="02010609060101010101" charset="-122"/>
                <a:ea typeface="黑体" panose="02010609060101010101" charset="-122"/>
                <a:cs typeface="黑体" panose="02010609060101010101" charset="-122"/>
              </a:rPr>
              <a:t>输入数据⑥</a:t>
            </a:r>
            <a:endParaRPr lang="zh-CN" altLang="en-US" sz="2000" b="1" dirty="0">
              <a:solidFill>
                <a:srgbClr val="FF0000"/>
              </a:solidFill>
              <a:latin typeface="黑体" panose="02010609060101010101" charset="-122"/>
              <a:ea typeface="黑体" panose="02010609060101010101" charset="-122"/>
              <a:cs typeface="黑体" panose="02010609060101010101" charset="-122"/>
            </a:endParaRPr>
          </a:p>
          <a:p>
            <a:r>
              <a:rPr lang="en-US" altLang="zh-CN" sz="2000" b="1" dirty="0">
                <a:latin typeface="黑体" panose="02010609060101010101" charset="-122"/>
                <a:ea typeface="黑体" panose="02010609060101010101" charset="-122"/>
                <a:cs typeface="黑体" panose="02010609060101010101" charset="-122"/>
                <a:sym typeface="+mn-ea"/>
              </a:rPr>
              <a:t>(8)CPU</a:t>
            </a:r>
            <a:r>
              <a:rPr lang="zh-CN" altLang="en-US" sz="2000" b="1" dirty="0">
                <a:latin typeface="黑体" panose="02010609060101010101" charset="-122"/>
                <a:ea typeface="黑体" panose="02010609060101010101" charset="-122"/>
                <a:cs typeface="黑体" panose="02010609060101010101" charset="-122"/>
                <a:sym typeface="+mn-ea"/>
              </a:rPr>
              <a:t>将启动信号</a:t>
            </a:r>
            <a:r>
              <a:rPr lang="en-US" altLang="zh-CN" sz="2000" b="1" dirty="0">
                <a:latin typeface="黑体" panose="02010609060101010101" charset="-122"/>
                <a:ea typeface="黑体" panose="02010609060101010101" charset="-122"/>
                <a:cs typeface="黑体" panose="02010609060101010101" charset="-122"/>
                <a:sym typeface="+mn-ea"/>
              </a:rPr>
              <a:t>S</a:t>
            </a:r>
            <a:r>
              <a:rPr lang="zh-CN" altLang="en-US" sz="2000" b="1" dirty="0">
                <a:latin typeface="黑体" panose="02010609060101010101" charset="-122"/>
                <a:ea typeface="黑体" panose="02010609060101010101" charset="-122"/>
                <a:cs typeface="黑体" panose="02010609060101010101" charset="-122"/>
                <a:sym typeface="+mn-ea"/>
              </a:rPr>
              <a:t>复位</a:t>
            </a:r>
            <a:endParaRPr lang="en-US" altLang="zh-CN" sz="2000" b="1" dirty="0">
              <a:latin typeface="黑体" panose="02010609060101010101" charset="-122"/>
              <a:ea typeface="黑体" panose="02010609060101010101" charset="-122"/>
              <a:cs typeface="黑体" panose="02010609060101010101" charset="-122"/>
            </a:endParaRPr>
          </a:p>
          <a:p>
            <a:endParaRPr lang="en-US" altLang="zh-CN" sz="2000" b="1" dirty="0">
              <a:latin typeface="黑体" panose="02010609060101010101" charset="-122"/>
              <a:ea typeface="黑体" panose="02010609060101010101" charset="-122"/>
              <a:cs typeface="黑体" panose="02010609060101010101" charset="-122"/>
            </a:endParaRPr>
          </a:p>
        </p:txBody>
      </p:sp>
      <p:sp>
        <p:nvSpPr>
          <p:cNvPr id="2" name="标题 1"/>
          <p:cNvSpPr>
            <a:spLocks noGrp="1"/>
          </p:cNvSpPr>
          <p:nvPr>
            <p:ph type="title"/>
          </p:nvPr>
        </p:nvSpPr>
        <p:spPr>
          <a:xfrm>
            <a:off x="0" y="6163310"/>
            <a:ext cx="4179570" cy="542290"/>
          </a:xfrm>
        </p:spPr>
        <p:txBody>
          <a:bodyPr/>
          <a:p>
            <a:r>
              <a:rPr lang="en-US" altLang="zh-CN" sz="3200"/>
              <a:t>CPU</a:t>
            </a:r>
            <a:r>
              <a:rPr lang="zh-CN" altLang="en-US" sz="3200"/>
              <a:t>从外设输入一个字的过程：</a:t>
            </a:r>
            <a:endParaRPr lang="zh-CN" altLang="en-US" sz="3200"/>
          </a:p>
        </p:txBody>
      </p:sp>
      <p:pic>
        <p:nvPicPr>
          <p:cNvPr id="7172" name="Picture 4" descr="8a2">
            <a:hlinkClick r:id="rId1" action="ppaction://hlinkfile"/>
          </p:cNvPr>
          <p:cNvPicPr>
            <a:picLocks noChangeAspect="1"/>
          </p:cNvPicPr>
          <p:nvPr/>
        </p:nvPicPr>
        <p:blipFill>
          <a:blip r:embed="rId2"/>
          <a:stretch>
            <a:fillRect/>
          </a:stretch>
        </p:blipFill>
        <p:spPr>
          <a:xfrm>
            <a:off x="3996055" y="4149090"/>
            <a:ext cx="4878705" cy="276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5"/>
                                        </p:tgtEl>
                                        <p:attrNameLst>
                                          <p:attrName>style.visibility</p:attrName>
                                        </p:attrNameLst>
                                      </p:cBhvr>
                                      <p:to>
                                        <p:strVal val="visible"/>
                                      </p:to>
                                    </p:set>
                                    <p:anim calcmode="lin" valueType="num">
                                      <p:cBhvr additive="base">
                                        <p:cTn id="7" dur="500" fill="hold"/>
                                        <p:tgtEl>
                                          <p:spTgt spid="7175"/>
                                        </p:tgtEl>
                                        <p:attrNameLst>
                                          <p:attrName>ppt_x</p:attrName>
                                        </p:attrNameLst>
                                      </p:cBhvr>
                                      <p:tavLst>
                                        <p:tav tm="0">
                                          <p:val>
                                            <p:strVal val="#ppt_x"/>
                                          </p:val>
                                        </p:tav>
                                        <p:tav tm="100000">
                                          <p:val>
                                            <p:strVal val="#ppt_x"/>
                                          </p:val>
                                        </p:tav>
                                      </p:tavLst>
                                    </p:anim>
                                    <p:anim calcmode="lin" valueType="num">
                                      <p:cBhvr additive="base">
                                        <p:cTn id="8"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7175"/>
                                        </p:tgtEl>
                                        <p:attrNameLst>
                                          <p:attrName>ppt_x</p:attrName>
                                        </p:attrNameLst>
                                      </p:cBhvr>
                                      <p:tavLst>
                                        <p:tav tm="0">
                                          <p:val>
                                            <p:strVal val="ppt_x"/>
                                          </p:val>
                                        </p:tav>
                                        <p:tav tm="100000">
                                          <p:val>
                                            <p:strVal val="ppt_x"/>
                                          </p:val>
                                        </p:tav>
                                      </p:tavLst>
                                    </p:anim>
                                    <p:anim calcmode="lin" valueType="num">
                                      <p:cBhvr additive="base">
                                        <p:cTn id="13" dur="500"/>
                                        <p:tgtEl>
                                          <p:spTgt spid="7175"/>
                                        </p:tgtEl>
                                        <p:attrNameLst>
                                          <p:attrName>ppt_y</p:attrName>
                                        </p:attrNameLst>
                                      </p:cBhvr>
                                      <p:tavLst>
                                        <p:tav tm="0">
                                          <p:val>
                                            <p:strVal val="ppt_y"/>
                                          </p:val>
                                        </p:tav>
                                        <p:tav tm="100000">
                                          <p:val>
                                            <p:strVal val="1+ppt_h/2"/>
                                          </p:val>
                                        </p:tav>
                                      </p:tavLst>
                                    </p:anim>
                                    <p:set>
                                      <p:cBhvr>
                                        <p:cTn id="14" dur="1" fill="hold">
                                          <p:stCondLst>
                                            <p:cond delay="499"/>
                                          </p:stCondLst>
                                        </p:cTn>
                                        <p:tgtEl>
                                          <p:spTgt spid="71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717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fld>
            <a:endParaRPr lang="en-US" altLang="zh-CN" sz="1000" dirty="0"/>
          </a:p>
        </p:txBody>
      </p:sp>
      <p:sp>
        <p:nvSpPr>
          <p:cNvPr id="9218" name="Rectangle 2"/>
          <p:cNvSpPr>
            <a:spLocks noGrp="1"/>
          </p:cNvSpPr>
          <p:nvPr>
            <p:ph type="title"/>
          </p:nvPr>
        </p:nvSpPr>
        <p:spPr>
          <a:xfrm>
            <a:off x="0" y="139065"/>
            <a:ext cx="7543800" cy="591185"/>
          </a:xfrm>
        </p:spPr>
        <p:txBody>
          <a:bodyPr vert="horz" wrap="square" lIns="91440" tIns="45720" rIns="91440" bIns="45720" anchor="b"/>
          <a:p>
            <a:pPr eaLnBrk="1" hangingPunct="1"/>
            <a:r>
              <a:rPr lang="en-US" altLang="zh-CN" dirty="0"/>
              <a:t>8.2</a:t>
            </a:r>
            <a:r>
              <a:rPr lang="zh-CN" altLang="en-US" dirty="0"/>
              <a:t>程序查询方式</a:t>
            </a:r>
            <a:endParaRPr lang="zh-CN" altLang="en-US" dirty="0"/>
          </a:p>
        </p:txBody>
      </p:sp>
      <p:pic>
        <p:nvPicPr>
          <p:cNvPr id="9219" name="Picture 3" descr="8a3">
            <a:hlinkClick r:id="rId1" action="ppaction://hlinkfile"/>
          </p:cNvPr>
          <p:cNvPicPr>
            <a:picLocks noChangeAspect="1"/>
          </p:cNvPicPr>
          <p:nvPr/>
        </p:nvPicPr>
        <p:blipFill>
          <a:blip r:embed="rId2"/>
          <a:stretch>
            <a:fillRect/>
          </a:stretch>
        </p:blipFill>
        <p:spPr>
          <a:xfrm>
            <a:off x="0" y="725805"/>
            <a:ext cx="7080885" cy="5522595"/>
          </a:xfrm>
          <a:prstGeom prst="rect">
            <a:avLst/>
          </a:prstGeom>
          <a:noFill/>
          <a:ln w="9525">
            <a:noFill/>
          </a:ln>
        </p:spPr>
      </p:pic>
      <p:sp>
        <p:nvSpPr>
          <p:cNvPr id="9220" name="矩形 4"/>
          <p:cNvSpPr/>
          <p:nvPr/>
        </p:nvSpPr>
        <p:spPr>
          <a:xfrm>
            <a:off x="4620260" y="139065"/>
            <a:ext cx="3046730" cy="829945"/>
          </a:xfrm>
          <a:prstGeom prst="rect">
            <a:avLst/>
          </a:prstGeom>
          <a:noFill/>
          <a:ln w="9525">
            <a:noFill/>
          </a:ln>
        </p:spPr>
        <p:txBody>
          <a:bodyPr wrap="square" anchor="t">
            <a:spAutoFit/>
          </a:bodyPr>
          <a:p>
            <a:r>
              <a:rPr lang="zh-CN" altLang="en-US" sz="2400" b="1" dirty="0">
                <a:solidFill>
                  <a:srgbClr val="FF00FF"/>
                </a:solidFill>
                <a:latin typeface="Arial" panose="020B0604020202020204" pitchFamily="34" charset="0"/>
                <a:ea typeface="宋体" panose="02010600030101010101" pitchFamily="2" charset="-122"/>
              </a:rPr>
              <a:t>问题：是否适于大型机使用？为什么？</a:t>
            </a:r>
            <a:endParaRPr lang="zh-CN" altLang="en-US" sz="2400" b="1" dirty="0">
              <a:solidFill>
                <a:srgbClr val="FF00FF"/>
              </a:solidFill>
              <a:latin typeface="Arial" panose="020B0604020202020204" pitchFamily="3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8195" name="Rectangle 2"/>
          <p:cNvSpPr>
            <a:spLocks noGrp="1"/>
          </p:cNvSpPr>
          <p:nvPr>
            <p:ph type="title"/>
          </p:nvPr>
        </p:nvSpPr>
        <p:spPr/>
        <p:txBody>
          <a:bodyPr vert="horz" wrap="square" lIns="91440" tIns="45720" rIns="91440" bIns="45720" anchor="b"/>
          <a:p>
            <a:pPr eaLnBrk="1" hangingPunct="1"/>
            <a:r>
              <a:rPr lang="en-US" altLang="zh-CN" dirty="0">
                <a:cs typeface="Times New Roman" panose="02020603050405020304" pitchFamily="18" charset="0"/>
              </a:rPr>
              <a:t>8.3</a:t>
            </a:r>
            <a:r>
              <a:rPr lang="zh-CN" altLang="en-US" dirty="0"/>
              <a:t>程序中断方式</a:t>
            </a:r>
            <a:endParaRPr lang="zh-CN" altLang="en-US" dirty="0"/>
          </a:p>
        </p:txBody>
      </p:sp>
      <p:sp>
        <p:nvSpPr>
          <p:cNvPr id="8196" name="Rectangle 3"/>
          <p:cNvSpPr>
            <a:spLocks noGrp="1"/>
          </p:cNvSpPr>
          <p:nvPr>
            <p:ph idx="1"/>
          </p:nvPr>
        </p:nvSpPr>
        <p:spPr/>
        <p:txBody>
          <a:bodyPr vert="horz" wrap="square" lIns="91440" tIns="45720" rIns="91440" bIns="45720" anchor="t"/>
          <a:p>
            <a:pPr eaLnBrk="1" hangingPunct="1">
              <a:buNone/>
            </a:pPr>
            <a:r>
              <a:rPr lang="en-US" altLang="zh-CN" dirty="0"/>
              <a:t>8.3.1 </a:t>
            </a:r>
            <a:r>
              <a:rPr lang="zh-CN" altLang="en-US" dirty="0"/>
              <a:t>中断的基本概念</a:t>
            </a:r>
            <a:endParaRPr lang="zh-CN" altLang="en-US" dirty="0"/>
          </a:p>
          <a:p>
            <a:pPr eaLnBrk="1" hangingPunct="1">
              <a:buNone/>
            </a:pPr>
            <a:r>
              <a:rPr lang="en-US" altLang="zh-CN" dirty="0"/>
              <a:t>8.3.2 </a:t>
            </a:r>
            <a:r>
              <a:rPr lang="zh-CN" altLang="en-US" dirty="0"/>
              <a:t>程序中断方式的基本</a:t>
            </a:r>
            <a:r>
              <a:rPr lang="en-US" altLang="zh-CN" dirty="0"/>
              <a:t>I/O</a:t>
            </a:r>
            <a:r>
              <a:rPr lang="zh-CN" altLang="en-US" dirty="0"/>
              <a:t>接口</a:t>
            </a:r>
            <a:endParaRPr lang="zh-CN" altLang="en-US" dirty="0"/>
          </a:p>
          <a:p>
            <a:pPr eaLnBrk="1" hangingPunct="1">
              <a:buNone/>
            </a:pPr>
            <a:r>
              <a:rPr lang="en-US" altLang="zh-CN" dirty="0"/>
              <a:t>8.3.3 </a:t>
            </a:r>
            <a:r>
              <a:rPr lang="zh-CN" altLang="en-US" dirty="0"/>
              <a:t>单级中断</a:t>
            </a:r>
            <a:endParaRPr lang="zh-CN" altLang="en-US" dirty="0"/>
          </a:p>
          <a:p>
            <a:pPr eaLnBrk="1" hangingPunct="1">
              <a:buNone/>
            </a:pPr>
            <a:r>
              <a:rPr lang="en-US" altLang="zh-CN" dirty="0"/>
              <a:t>8.3.4 </a:t>
            </a:r>
            <a:r>
              <a:rPr lang="zh-CN" altLang="en-US" dirty="0"/>
              <a:t>多级中断</a:t>
            </a:r>
            <a:endParaRPr lang="zh-CN" altLang="en-US" dirty="0"/>
          </a:p>
          <a:p>
            <a:pPr eaLnBrk="1" hangingPunct="1">
              <a:buNone/>
            </a:pPr>
            <a:r>
              <a:rPr lang="en-US" altLang="zh-CN" dirty="0"/>
              <a:t>8.3.5 </a:t>
            </a:r>
            <a:r>
              <a:rPr lang="zh-CN" altLang="en-US" dirty="0"/>
              <a:t>中断控制器</a:t>
            </a:r>
            <a:endParaRPr lang="zh-CN" altLang="en-US" dirty="0"/>
          </a:p>
          <a:p>
            <a:pPr eaLnBrk="1" hangingPunct="1">
              <a:buNone/>
            </a:pPr>
            <a:r>
              <a:rPr lang="en-US" altLang="zh-CN" dirty="0"/>
              <a:t>8.3.6 Pentium</a:t>
            </a:r>
            <a:r>
              <a:rPr lang="zh-CN" altLang="en-US" dirty="0"/>
              <a:t>中断机制</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4" descr="8a4">
            <a:hlinkClick r:id="rId1" action="ppaction://hlinkfile"/>
          </p:cNvPr>
          <p:cNvPicPr>
            <a:picLocks noChangeAspect="1"/>
          </p:cNvPicPr>
          <p:nvPr/>
        </p:nvPicPr>
        <p:blipFill>
          <a:blip r:embed="rId2"/>
          <a:stretch>
            <a:fillRect/>
          </a:stretch>
        </p:blipFill>
        <p:spPr>
          <a:xfrm>
            <a:off x="3924300" y="5013325"/>
            <a:ext cx="5224145" cy="1769745"/>
          </a:xfrm>
          <a:prstGeom prst="rect">
            <a:avLst/>
          </a:prstGeom>
          <a:noFill/>
          <a:ln w="9525">
            <a:noFill/>
          </a:ln>
        </p:spPr>
      </p:pic>
      <p:sp>
        <p:nvSpPr>
          <p:cNvPr id="92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9219" name="Rectangle 2"/>
          <p:cNvSpPr>
            <a:spLocks noGrp="1"/>
          </p:cNvSpPr>
          <p:nvPr>
            <p:ph type="title"/>
          </p:nvPr>
        </p:nvSpPr>
        <p:spPr/>
        <p:txBody>
          <a:bodyPr vert="horz" wrap="square" lIns="91440" tIns="45720" rIns="91440" bIns="45720" anchor="b"/>
          <a:p>
            <a:pPr eaLnBrk="1" hangingPunct="1"/>
            <a:r>
              <a:rPr lang="en-US" altLang="zh-CN" dirty="0"/>
              <a:t>8.3.1</a:t>
            </a:r>
            <a:r>
              <a:rPr lang="zh-CN" altLang="en-US" dirty="0"/>
              <a:t>中断的基本概念</a:t>
            </a:r>
            <a:endParaRPr lang="zh-CN" altLang="en-US" dirty="0"/>
          </a:p>
        </p:txBody>
      </p:sp>
      <p:sp>
        <p:nvSpPr>
          <p:cNvPr id="9220" name="Rectangle 3"/>
          <p:cNvSpPr>
            <a:spLocks noGrp="1"/>
          </p:cNvSpPr>
          <p:nvPr>
            <p:ph idx="1"/>
          </p:nvPr>
        </p:nvSpPr>
        <p:spPr>
          <a:xfrm>
            <a:off x="-1905" y="908685"/>
            <a:ext cx="8872220" cy="4411345"/>
          </a:xfrm>
        </p:spPr>
        <p:txBody>
          <a:bodyPr vert="horz" wrap="square" lIns="91440" tIns="45720" rIns="91440" bIns="45720" anchor="t"/>
          <a:p>
            <a:pPr eaLnBrk="1" hangingPunct="1"/>
            <a:r>
              <a:rPr lang="en-US" altLang="zh-CN" sz="2400" dirty="0"/>
              <a:t> </a:t>
            </a:r>
            <a:r>
              <a:rPr lang="zh-CN" altLang="en-US" sz="2400" dirty="0"/>
              <a:t>中断（</a:t>
            </a:r>
            <a:r>
              <a:rPr lang="en-US" altLang="zh-CN" sz="2400" dirty="0"/>
              <a:t>Interrupt</a:t>
            </a:r>
            <a:r>
              <a:rPr lang="zh-CN" altLang="en-US" sz="2400" dirty="0"/>
              <a:t>）</a:t>
            </a:r>
            <a:r>
              <a:rPr lang="zh-CN" altLang="en-US" sz="2400" dirty="0">
                <a:solidFill>
                  <a:schemeClr val="tx1"/>
                </a:solidFill>
              </a:rPr>
              <a:t>是指</a:t>
            </a:r>
            <a:r>
              <a:rPr lang="en-US" altLang="zh-CN" sz="2400" dirty="0">
                <a:solidFill>
                  <a:schemeClr val="tx1"/>
                </a:solidFill>
              </a:rPr>
              <a:t>CPU</a:t>
            </a:r>
            <a:r>
              <a:rPr lang="zh-CN" altLang="en-US" sz="2400" dirty="0">
                <a:solidFill>
                  <a:srgbClr val="FF0000"/>
                </a:solidFill>
              </a:rPr>
              <a:t>暂时中止现行程序</a:t>
            </a:r>
            <a:r>
              <a:rPr lang="zh-CN" altLang="en-US" sz="2400" dirty="0">
                <a:solidFill>
                  <a:schemeClr val="tx1"/>
                </a:solidFill>
              </a:rPr>
              <a:t>，</a:t>
            </a:r>
            <a:r>
              <a:rPr lang="zh-CN" altLang="en-US" sz="2400" dirty="0">
                <a:solidFill>
                  <a:srgbClr val="FF0000"/>
                </a:solidFill>
              </a:rPr>
              <a:t>转去</a:t>
            </a:r>
            <a:r>
              <a:rPr lang="zh-CN" altLang="en-US" sz="2400" dirty="0">
                <a:solidFill>
                  <a:schemeClr val="tx1"/>
                </a:solidFill>
              </a:rPr>
              <a:t>处理随机发生的紧急事件</a:t>
            </a:r>
            <a:r>
              <a:rPr lang="zh-CN" altLang="en-US" sz="2400" dirty="0">
                <a:solidFill>
                  <a:srgbClr val="0000FF"/>
                </a:solidFill>
              </a:rPr>
              <a:t>（中断服务程序）</a:t>
            </a:r>
            <a:r>
              <a:rPr lang="zh-CN" altLang="en-US" sz="2400" dirty="0">
                <a:solidFill>
                  <a:schemeClr val="tx1"/>
                </a:solidFill>
              </a:rPr>
              <a:t>，处理完后</a:t>
            </a:r>
            <a:r>
              <a:rPr lang="zh-CN" altLang="en-US" sz="2400" dirty="0">
                <a:solidFill>
                  <a:srgbClr val="FF0000"/>
                </a:solidFill>
              </a:rPr>
              <a:t>自动返回</a:t>
            </a:r>
            <a:r>
              <a:rPr lang="zh-CN" altLang="en-US" sz="2400" dirty="0">
                <a:solidFill>
                  <a:schemeClr val="tx1"/>
                </a:solidFill>
              </a:rPr>
              <a:t>原程序</a:t>
            </a:r>
            <a:r>
              <a:rPr lang="zh-CN" altLang="en-US" sz="2400" dirty="0">
                <a:solidFill>
                  <a:srgbClr val="FF0000"/>
                </a:solidFill>
                <a:sym typeface="+mn-ea"/>
              </a:rPr>
              <a:t>（断点）</a:t>
            </a:r>
            <a:r>
              <a:rPr lang="zh-CN" altLang="en-US" sz="2400" dirty="0">
                <a:solidFill>
                  <a:schemeClr val="tx1"/>
                </a:solidFill>
              </a:rPr>
              <a:t>的功能和技术。</a:t>
            </a:r>
            <a:endParaRPr lang="zh-CN" altLang="en-US" sz="2400" dirty="0">
              <a:solidFill>
                <a:schemeClr val="tx1"/>
              </a:solidFill>
            </a:endParaRPr>
          </a:p>
          <a:p>
            <a:pPr eaLnBrk="1" hangingPunct="1"/>
            <a:r>
              <a:rPr lang="zh-CN" altLang="en-US" sz="2400" dirty="0">
                <a:solidFill>
                  <a:srgbClr val="0000FF"/>
                </a:solidFill>
              </a:rPr>
              <a:t>中断是一种程序</a:t>
            </a:r>
            <a:r>
              <a:rPr lang="zh-CN" altLang="en-US" sz="2400" dirty="0">
                <a:solidFill>
                  <a:srgbClr val="FF0000"/>
                </a:solidFill>
              </a:rPr>
              <a:t>随机</a:t>
            </a:r>
            <a:r>
              <a:rPr lang="zh-CN" altLang="en-US" sz="2400" dirty="0">
                <a:solidFill>
                  <a:srgbClr val="0000FF"/>
                </a:solidFill>
              </a:rPr>
              <a:t>切换的方式</a:t>
            </a:r>
            <a:r>
              <a:rPr lang="zh-CN" altLang="en-US" sz="2400" dirty="0">
                <a:solidFill>
                  <a:schemeClr val="tx1"/>
                </a:solidFill>
              </a:rPr>
              <a:t>，也称为</a:t>
            </a:r>
            <a:r>
              <a:rPr lang="zh-CN" altLang="en-US" sz="2400" dirty="0">
                <a:solidFill>
                  <a:srgbClr val="0000FF"/>
                </a:solidFill>
              </a:rPr>
              <a:t>异常</a:t>
            </a:r>
            <a:endParaRPr lang="zh-CN" altLang="en-US" sz="2400" dirty="0">
              <a:solidFill>
                <a:schemeClr val="tx1"/>
              </a:solidFill>
            </a:endParaRPr>
          </a:p>
          <a:p>
            <a:pPr eaLnBrk="1" hangingPunct="1"/>
            <a:r>
              <a:rPr lang="zh-CN" altLang="en-US" sz="2400" dirty="0">
                <a:solidFill>
                  <a:srgbClr val="FF00FF"/>
                </a:solidFill>
              </a:rPr>
              <a:t>中断系统</a:t>
            </a:r>
            <a:r>
              <a:rPr lang="zh-CN" altLang="en-US" sz="2400" dirty="0">
                <a:solidFill>
                  <a:schemeClr val="tx1"/>
                </a:solidFill>
              </a:rPr>
              <a:t>是计算机实现中断功能的</a:t>
            </a:r>
            <a:r>
              <a:rPr lang="zh-CN" altLang="en-US" sz="2400" dirty="0">
                <a:solidFill>
                  <a:srgbClr val="FF0000"/>
                </a:solidFill>
              </a:rPr>
              <a:t>软硬件</a:t>
            </a:r>
            <a:r>
              <a:rPr lang="zh-CN" altLang="en-US" sz="2400" dirty="0">
                <a:solidFill>
                  <a:schemeClr val="tx1"/>
                </a:solidFill>
              </a:rPr>
              <a:t>总称。一般在</a:t>
            </a:r>
            <a:r>
              <a:rPr lang="en-US" altLang="zh-CN" sz="2400" dirty="0">
                <a:solidFill>
                  <a:schemeClr val="tx1"/>
                </a:solidFill>
              </a:rPr>
              <a:t>CPU</a:t>
            </a:r>
            <a:r>
              <a:rPr lang="zh-CN" altLang="en-US" sz="2400" dirty="0">
                <a:solidFill>
                  <a:schemeClr val="tx1"/>
                </a:solidFill>
              </a:rPr>
              <a:t>中设置中断机构，在外设接口中设置</a:t>
            </a:r>
            <a:r>
              <a:rPr lang="zh-CN" altLang="en-US" sz="2400" dirty="0">
                <a:solidFill>
                  <a:srgbClr val="FF0000"/>
                </a:solidFill>
              </a:rPr>
              <a:t>中断控制器</a:t>
            </a:r>
            <a:r>
              <a:rPr lang="zh-CN" altLang="en-US" sz="2400" dirty="0">
                <a:solidFill>
                  <a:schemeClr val="tx1"/>
                </a:solidFill>
              </a:rPr>
              <a:t>，在软件上设置相应的</a:t>
            </a:r>
            <a:r>
              <a:rPr lang="zh-CN" altLang="en-US" sz="2400" dirty="0">
                <a:solidFill>
                  <a:srgbClr val="FF0000"/>
                </a:solidFill>
              </a:rPr>
              <a:t>中断服务程序</a:t>
            </a:r>
            <a:r>
              <a:rPr lang="zh-CN" altLang="en-US" sz="2400" dirty="0">
                <a:solidFill>
                  <a:schemeClr val="tx1"/>
                </a:solidFill>
              </a:rPr>
              <a:t>。</a:t>
            </a:r>
            <a:endParaRPr lang="zh-CN" altLang="en-US" sz="2400" dirty="0">
              <a:solidFill>
                <a:schemeClr val="tx1"/>
              </a:solidFill>
            </a:endParaRPr>
          </a:p>
          <a:p>
            <a:pPr eaLnBrk="1" hangingPunct="1"/>
            <a:r>
              <a:rPr lang="zh-CN" altLang="en-US" sz="2400" dirty="0">
                <a:solidFill>
                  <a:srgbClr val="0000FF"/>
                </a:solidFill>
              </a:rPr>
              <a:t>中断方式的典型应用：</a:t>
            </a:r>
            <a:endParaRPr lang="zh-CN" altLang="en-US" sz="2400" dirty="0">
              <a:solidFill>
                <a:schemeClr val="tx1"/>
              </a:solidFill>
            </a:endParaRPr>
          </a:p>
          <a:p>
            <a:pPr marL="0" indent="0" eaLnBrk="1" hangingPunct="1">
              <a:buNone/>
            </a:pPr>
            <a:r>
              <a:rPr lang="en-US" altLang="zh-CN" sz="2400" dirty="0">
                <a:solidFill>
                  <a:schemeClr val="tx1"/>
                </a:solidFill>
              </a:rPr>
              <a:t>   1. </a:t>
            </a:r>
            <a:r>
              <a:rPr lang="zh-CN" altLang="en-US" sz="2400" dirty="0">
                <a:solidFill>
                  <a:schemeClr val="tx1"/>
                </a:solidFill>
              </a:rPr>
              <a:t>实现</a:t>
            </a:r>
            <a:r>
              <a:rPr lang="en-US" altLang="zh-CN" sz="2400" dirty="0">
                <a:solidFill>
                  <a:schemeClr val="tx1"/>
                </a:solidFill>
              </a:rPr>
              <a:t>CPU</a:t>
            </a:r>
            <a:r>
              <a:rPr lang="zh-CN" altLang="en-US" sz="2400" dirty="0">
                <a:solidFill>
                  <a:schemeClr val="tx1"/>
                </a:solidFill>
              </a:rPr>
              <a:t>与外界进行信息交换的握手联络（</a:t>
            </a:r>
            <a:r>
              <a:rPr lang="en-US" altLang="zh-CN" sz="2400" dirty="0">
                <a:solidFill>
                  <a:schemeClr val="tx1"/>
                </a:solidFill>
              </a:rPr>
              <a:t>I/O</a:t>
            </a:r>
            <a:r>
              <a:rPr lang="zh-CN" altLang="en-US" sz="2400" dirty="0">
                <a:solidFill>
                  <a:schemeClr val="tx1"/>
                </a:solidFill>
              </a:rPr>
              <a:t>）</a:t>
            </a:r>
            <a:endParaRPr lang="zh-CN" altLang="en-US" sz="2400" dirty="0">
              <a:solidFill>
                <a:schemeClr val="tx1"/>
              </a:solidFill>
            </a:endParaRPr>
          </a:p>
          <a:p>
            <a:pPr marL="0" indent="0" eaLnBrk="1" hangingPunct="1">
              <a:buNone/>
            </a:pPr>
            <a:r>
              <a:rPr lang="en-US" altLang="zh-CN" sz="2400" dirty="0">
                <a:solidFill>
                  <a:schemeClr val="tx1"/>
                </a:solidFill>
              </a:rPr>
              <a:t>   2. </a:t>
            </a:r>
            <a:r>
              <a:rPr lang="zh-CN" altLang="en-US" sz="2400" dirty="0">
                <a:solidFill>
                  <a:schemeClr val="tx1"/>
                </a:solidFill>
              </a:rPr>
              <a:t>故障处理</a:t>
            </a:r>
            <a:r>
              <a:rPr lang="en-US" altLang="zh-CN" sz="2400" dirty="0">
                <a:solidFill>
                  <a:schemeClr val="tx1"/>
                </a:solidFill>
              </a:rPr>
              <a:t>(</a:t>
            </a:r>
            <a:r>
              <a:rPr lang="zh-CN" altLang="en-US" sz="2400" dirty="0">
                <a:solidFill>
                  <a:schemeClr val="tx1"/>
                </a:solidFill>
              </a:rPr>
              <a:t>掉电、校验错、运算错、溢出、地址越界</a:t>
            </a:r>
            <a:r>
              <a:rPr lang="en-US" altLang="zh-CN" sz="2400" dirty="0">
                <a:solidFill>
                  <a:schemeClr val="tx1"/>
                </a:solidFill>
              </a:rPr>
              <a:t>……)</a:t>
            </a:r>
            <a:endParaRPr lang="zh-CN" altLang="en-US" sz="2400" dirty="0">
              <a:solidFill>
                <a:schemeClr val="tx1"/>
              </a:solidFill>
            </a:endParaRPr>
          </a:p>
          <a:p>
            <a:pPr marL="0" indent="0" eaLnBrk="1" hangingPunct="1">
              <a:buNone/>
            </a:pPr>
            <a:r>
              <a:rPr lang="en-US" altLang="zh-CN" sz="2400" dirty="0">
                <a:solidFill>
                  <a:schemeClr val="tx1"/>
                </a:solidFill>
              </a:rPr>
              <a:t>   3. </a:t>
            </a:r>
            <a:r>
              <a:rPr lang="zh-CN" altLang="en-US" sz="2400" dirty="0">
                <a:solidFill>
                  <a:schemeClr val="tx1"/>
                </a:solidFill>
              </a:rPr>
              <a:t>实时处理</a:t>
            </a:r>
            <a:endParaRPr lang="zh-CN" altLang="en-US" sz="2400" dirty="0">
              <a:solidFill>
                <a:schemeClr val="tx1"/>
              </a:solidFill>
            </a:endParaRPr>
          </a:p>
          <a:p>
            <a:pPr marL="0" indent="0" eaLnBrk="1" hangingPunct="1">
              <a:buNone/>
            </a:pPr>
            <a:r>
              <a:rPr lang="en-US" altLang="zh-CN" sz="2400" dirty="0">
                <a:solidFill>
                  <a:schemeClr val="tx1"/>
                </a:solidFill>
              </a:rPr>
              <a:t>   4. </a:t>
            </a:r>
            <a:r>
              <a:rPr lang="zh-CN" altLang="en-US" sz="2400" dirty="0">
                <a:solidFill>
                  <a:schemeClr val="tx1"/>
                </a:solidFill>
              </a:rPr>
              <a:t>程序调度</a:t>
            </a:r>
            <a:endParaRPr lang="zh-CN" altLang="en-US" sz="2400" dirty="0">
              <a:solidFill>
                <a:schemeClr val="tx1"/>
              </a:solidFill>
            </a:endParaRPr>
          </a:p>
          <a:p>
            <a:pPr marL="0" indent="0" eaLnBrk="1" hangingPunct="1">
              <a:buNone/>
            </a:pPr>
            <a:r>
              <a:rPr lang="en-US" altLang="zh-CN" sz="2400" dirty="0">
                <a:solidFill>
                  <a:schemeClr val="tx1"/>
                </a:solidFill>
              </a:rPr>
              <a:t>   5. </a:t>
            </a:r>
            <a:r>
              <a:rPr lang="zh-CN" altLang="en-US" sz="2400" dirty="0">
                <a:solidFill>
                  <a:schemeClr val="tx1"/>
                </a:solidFill>
              </a:rPr>
              <a:t>软中断（程序自动中断）</a:t>
            </a:r>
            <a:endParaRPr lang="zh-CN" altLang="en-US" sz="24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1267" name="Rectangle 2"/>
          <p:cNvSpPr>
            <a:spLocks noGrp="1"/>
          </p:cNvSpPr>
          <p:nvPr>
            <p:ph type="title"/>
          </p:nvPr>
        </p:nvSpPr>
        <p:spPr/>
        <p:txBody>
          <a:bodyPr vert="horz" wrap="square" lIns="91440" tIns="45720" rIns="91440" bIns="45720" anchor="b"/>
          <a:p>
            <a:pPr eaLnBrk="1" hangingPunct="1"/>
            <a:r>
              <a:rPr lang="en-US" altLang="zh-CN" dirty="0"/>
              <a:t>8.3.1 </a:t>
            </a:r>
            <a:r>
              <a:rPr lang="zh-CN" altLang="en-US" dirty="0"/>
              <a:t>中断的基本概念</a:t>
            </a:r>
            <a:endParaRPr lang="zh-CN" altLang="en-US" dirty="0"/>
          </a:p>
        </p:txBody>
      </p:sp>
      <p:pic>
        <p:nvPicPr>
          <p:cNvPr id="14340" name="Picture 4" descr="8a5">
            <a:hlinkClick r:id="rId1" action="ppaction://hlinkfile"/>
          </p:cNvPr>
          <p:cNvPicPr>
            <a:picLocks noChangeAspect="1"/>
          </p:cNvPicPr>
          <p:nvPr/>
        </p:nvPicPr>
        <p:blipFill>
          <a:blip r:embed="rId2"/>
          <a:stretch>
            <a:fillRect/>
          </a:stretch>
        </p:blipFill>
        <p:spPr>
          <a:xfrm>
            <a:off x="1517015" y="122555"/>
            <a:ext cx="6875145" cy="65570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4099" name="Rectangle 2"/>
          <p:cNvSpPr>
            <a:spLocks noGrp="1"/>
          </p:cNvSpPr>
          <p:nvPr>
            <p:ph type="title"/>
          </p:nvPr>
        </p:nvSpPr>
        <p:spPr>
          <a:xfrm>
            <a:off x="148590" y="132080"/>
            <a:ext cx="8538210" cy="630555"/>
          </a:xfrm>
        </p:spPr>
        <p:txBody>
          <a:bodyPr vert="horz" wrap="square" lIns="91440" tIns="45720" rIns="91440" bIns="45720" anchor="b"/>
          <a:p>
            <a:pPr eaLnBrk="1" hangingPunct="1"/>
            <a:r>
              <a:rPr lang="en-US" altLang="zh-CN" sz="3600" dirty="0">
                <a:cs typeface="Times New Roman" panose="02020603050405020304" pitchFamily="18" charset="0"/>
              </a:rPr>
              <a:t>8.1 </a:t>
            </a:r>
            <a:r>
              <a:rPr lang="en-US" altLang="zh-CN" sz="3600" dirty="0"/>
              <a:t>CPU</a:t>
            </a:r>
            <a:r>
              <a:rPr lang="zh-CN" altLang="en-US" sz="3600" dirty="0"/>
              <a:t>与外设之间的</a:t>
            </a:r>
            <a:r>
              <a:rPr lang="zh-CN" altLang="en-US" sz="3600" dirty="0"/>
              <a:t>信息交换方式</a:t>
            </a:r>
            <a:endParaRPr lang="zh-CN" altLang="en-US" sz="3600" dirty="0"/>
          </a:p>
        </p:txBody>
      </p:sp>
      <p:sp>
        <p:nvSpPr>
          <p:cNvPr id="4100" name="Rectangle 3"/>
          <p:cNvSpPr>
            <a:spLocks noGrp="1"/>
          </p:cNvSpPr>
          <p:nvPr>
            <p:ph idx="1"/>
          </p:nvPr>
        </p:nvSpPr>
        <p:spPr>
          <a:xfrm>
            <a:off x="302895" y="762318"/>
            <a:ext cx="8229600" cy="4411662"/>
          </a:xfrm>
        </p:spPr>
        <p:txBody>
          <a:bodyPr vert="horz" wrap="square" lIns="91440" tIns="45720" rIns="91440" bIns="45720" anchor="t"/>
          <a:p>
            <a:pPr eaLnBrk="1" hangingPunct="1">
              <a:lnSpc>
                <a:spcPct val="130000"/>
              </a:lnSpc>
              <a:buNone/>
            </a:pPr>
            <a:r>
              <a:rPr lang="en-US" altLang="zh-CN" sz="3200" dirty="0"/>
              <a:t>8.1.1 </a:t>
            </a:r>
            <a:r>
              <a:rPr lang="zh-CN" altLang="en-US" sz="3200" dirty="0"/>
              <a:t>输入</a:t>
            </a:r>
            <a:r>
              <a:rPr lang="en-US" altLang="zh-CN" sz="3200" dirty="0"/>
              <a:t>/</a:t>
            </a:r>
            <a:r>
              <a:rPr lang="zh-CN" altLang="en-US" sz="3200" dirty="0"/>
              <a:t>输出接口与端口</a:t>
            </a:r>
            <a:endParaRPr lang="zh-CN" altLang="en-US" sz="3200" dirty="0"/>
          </a:p>
          <a:p>
            <a:pPr eaLnBrk="1" hangingPunct="1">
              <a:lnSpc>
                <a:spcPct val="130000"/>
              </a:lnSpc>
              <a:buNone/>
            </a:pPr>
            <a:r>
              <a:rPr lang="zh-CN" altLang="en-US" sz="2600" dirty="0">
                <a:solidFill>
                  <a:srgbClr val="00B0F0"/>
                </a:solidFill>
              </a:rPr>
              <a:t>一、</a:t>
            </a:r>
            <a:r>
              <a:rPr lang="zh-CN" altLang="en-US" dirty="0">
                <a:solidFill>
                  <a:srgbClr val="00B0F0"/>
                </a:solidFill>
              </a:rPr>
              <a:t>外围设备的速度分级</a:t>
            </a:r>
            <a:endParaRPr lang="zh-CN" altLang="en-US" sz="2600" dirty="0">
              <a:solidFill>
                <a:srgbClr val="00B0F0"/>
              </a:solidFill>
            </a:endParaRPr>
          </a:p>
          <a:p>
            <a:pPr marL="0" lvl="0" indent="0" eaLnBrk="1" hangingPunct="1">
              <a:lnSpc>
                <a:spcPct val="130000"/>
              </a:lnSpc>
              <a:buFont typeface="Wingdings" panose="05000000000000000000" charset="0"/>
              <a:buNone/>
            </a:pPr>
            <a:r>
              <a:rPr lang="zh-CN" altLang="en-US" sz="2535" dirty="0">
                <a:solidFill>
                  <a:srgbClr val="FF0000"/>
                </a:solidFill>
                <a:sym typeface="Wingdings" panose="05000000000000000000" charset="0"/>
              </a:rPr>
              <a:t></a:t>
            </a:r>
            <a:r>
              <a:rPr lang="zh-CN" altLang="en-US" sz="2535" dirty="0">
                <a:sym typeface="Wingdings" panose="05000000000000000000" charset="0"/>
              </a:rPr>
              <a:t> </a:t>
            </a:r>
            <a:r>
              <a:rPr lang="zh-CN" altLang="en-US" sz="2535" dirty="0"/>
              <a:t>外设种类繁多</a:t>
            </a:r>
            <a:endParaRPr lang="zh-CN" altLang="en-US" sz="2535" dirty="0"/>
          </a:p>
          <a:p>
            <a:pPr marL="687070" lvl="1" eaLnBrk="1" hangingPunct="1">
              <a:lnSpc>
                <a:spcPct val="130000"/>
              </a:lnSpc>
              <a:buFont typeface="Wingdings" panose="05000000000000000000" charset="0"/>
              <a:buChar char="l"/>
            </a:pPr>
            <a:r>
              <a:rPr lang="zh-CN" altLang="en-US" sz="2400" dirty="0">
                <a:solidFill>
                  <a:schemeClr val="tx1"/>
                </a:solidFill>
              </a:rPr>
              <a:t>机械式</a:t>
            </a:r>
            <a:r>
              <a:rPr lang="en-US" altLang="zh-CN" sz="2400" dirty="0">
                <a:solidFill>
                  <a:schemeClr val="tx1"/>
                </a:solidFill>
              </a:rPr>
              <a:t>/</a:t>
            </a:r>
            <a:r>
              <a:rPr lang="zh-CN" altLang="en-US" sz="2400" dirty="0">
                <a:solidFill>
                  <a:schemeClr val="tx1"/>
                </a:solidFill>
              </a:rPr>
              <a:t>电动式，电子式</a:t>
            </a:r>
            <a:r>
              <a:rPr lang="en-US" altLang="zh-CN" sz="2400" dirty="0">
                <a:solidFill>
                  <a:schemeClr val="tx1"/>
                </a:solidFill>
              </a:rPr>
              <a:t>/</a:t>
            </a:r>
            <a:r>
              <a:rPr lang="zh-CN" altLang="en-US" sz="2400" dirty="0">
                <a:solidFill>
                  <a:schemeClr val="tx1"/>
                </a:solidFill>
              </a:rPr>
              <a:t>非电子式，</a:t>
            </a:r>
            <a:endParaRPr lang="zh-CN" altLang="en-US" sz="2400" dirty="0">
              <a:solidFill>
                <a:schemeClr val="tx1"/>
              </a:solidFill>
            </a:endParaRPr>
          </a:p>
          <a:p>
            <a:pPr marL="339090" lvl="1" indent="0" eaLnBrk="1" hangingPunct="1">
              <a:lnSpc>
                <a:spcPct val="130000"/>
              </a:lnSpc>
              <a:buFont typeface="Wingdings" panose="05000000000000000000" charset="0"/>
              <a:buNone/>
            </a:pPr>
            <a:r>
              <a:rPr lang="zh-CN" altLang="en-US" sz="2400" dirty="0">
                <a:solidFill>
                  <a:schemeClr val="tx1"/>
                </a:solidFill>
              </a:rPr>
              <a:t>   输入数字式的电压</a:t>
            </a:r>
            <a:r>
              <a:rPr lang="en-US" altLang="zh-CN" sz="2400" dirty="0">
                <a:solidFill>
                  <a:schemeClr val="tx1"/>
                </a:solidFill>
              </a:rPr>
              <a:t>/</a:t>
            </a:r>
            <a:r>
              <a:rPr lang="zh-CN" altLang="en-US" sz="2400" dirty="0">
                <a:solidFill>
                  <a:schemeClr val="tx1"/>
                </a:solidFill>
              </a:rPr>
              <a:t>输入模拟式的电压或电流，</a:t>
            </a:r>
            <a:r>
              <a:rPr lang="en-US" altLang="zh-CN" sz="2400" dirty="0">
                <a:solidFill>
                  <a:schemeClr val="tx1"/>
                </a:solidFill>
              </a:rPr>
              <a:t>……</a:t>
            </a:r>
            <a:r>
              <a:rPr lang="zh-CN" altLang="en-US" sz="2400" dirty="0">
                <a:solidFill>
                  <a:schemeClr val="tx1"/>
                </a:solidFill>
              </a:rPr>
              <a:t>：</a:t>
            </a:r>
            <a:endParaRPr lang="zh-CN" altLang="en-US" sz="2400" dirty="0">
              <a:solidFill>
                <a:schemeClr val="tx1"/>
              </a:solidFill>
            </a:endParaRPr>
          </a:p>
          <a:p>
            <a:pPr marL="801370" lvl="1" indent="-457200" eaLnBrk="1" hangingPunct="1">
              <a:lnSpc>
                <a:spcPct val="130000"/>
              </a:lnSpc>
              <a:buFont typeface="Wingdings" panose="05000000000000000000" charset="0"/>
              <a:buChar char="l"/>
            </a:pPr>
            <a:r>
              <a:rPr lang="zh-CN" altLang="en-US" dirty="0">
                <a:solidFill>
                  <a:schemeClr val="tx1"/>
                </a:solidFill>
              </a:rPr>
              <a:t>不同种类的外设数据传输速率差别很大</a:t>
            </a:r>
            <a:endParaRPr lang="zh-CN" altLang="en-US" dirty="0">
              <a:solidFill>
                <a:schemeClr val="tx1"/>
              </a:solidFill>
            </a:endParaRPr>
          </a:p>
          <a:p>
            <a:pPr marL="0" lvl="0" indent="0" eaLnBrk="1" hangingPunct="1">
              <a:lnSpc>
                <a:spcPct val="130000"/>
              </a:lnSpc>
              <a:buNone/>
            </a:pPr>
            <a:r>
              <a:rPr lang="zh-CN" altLang="en-US" sz="2535" dirty="0">
                <a:solidFill>
                  <a:srgbClr val="FF0000"/>
                </a:solidFill>
                <a:sym typeface="Wingdings" panose="05000000000000000000" charset="0"/>
              </a:rPr>
              <a:t>问题：</a:t>
            </a:r>
            <a:endParaRPr lang="zh-CN" altLang="en-US" sz="2535" dirty="0">
              <a:solidFill>
                <a:srgbClr val="FF0000"/>
              </a:solidFill>
              <a:sym typeface="Wingdings" panose="05000000000000000000" charset="0"/>
            </a:endParaRPr>
          </a:p>
          <a:p>
            <a:pPr marL="0" lvl="0" indent="0" eaLnBrk="1" hangingPunct="1">
              <a:lnSpc>
                <a:spcPct val="130000"/>
              </a:lnSpc>
              <a:buNone/>
            </a:pPr>
            <a:r>
              <a:rPr lang="zh-CN" altLang="en-US" sz="2535" dirty="0">
                <a:solidFill>
                  <a:schemeClr val="tx1"/>
                </a:solidFill>
                <a:sym typeface="Wingdings" panose="05000000000000000000" charset="0"/>
              </a:rPr>
              <a:t>  </a:t>
            </a:r>
            <a:r>
              <a:rPr lang="zh-CN" altLang="en-US" sz="2535" dirty="0">
                <a:solidFill>
                  <a:schemeClr val="tx1"/>
                </a:solidFill>
              </a:rPr>
              <a:t>高速的</a:t>
            </a:r>
            <a:r>
              <a:rPr lang="en-US" altLang="zh-CN" sz="2535" dirty="0">
                <a:solidFill>
                  <a:schemeClr val="tx1"/>
                </a:solidFill>
              </a:rPr>
              <a:t>CPU</a:t>
            </a:r>
            <a:r>
              <a:rPr lang="zh-CN" altLang="en-US" sz="2535" dirty="0">
                <a:solidFill>
                  <a:schemeClr val="tx1"/>
                </a:solidFill>
              </a:rPr>
              <a:t>与速度参差不齐的外设怎样</a:t>
            </a:r>
            <a:r>
              <a:rPr lang="zh-CN" altLang="en-US" sz="2535" dirty="0">
                <a:solidFill>
                  <a:srgbClr val="FF0000"/>
                </a:solidFill>
              </a:rPr>
              <a:t>高效</a:t>
            </a:r>
            <a:r>
              <a:rPr lang="zh-CN" altLang="en-US" sz="2535" dirty="0">
                <a:solidFill>
                  <a:schemeClr val="tx1"/>
                </a:solidFill>
              </a:rPr>
              <a:t>和</a:t>
            </a:r>
            <a:r>
              <a:rPr lang="zh-CN" altLang="en-US" sz="2535" dirty="0">
                <a:solidFill>
                  <a:srgbClr val="FF0000"/>
                </a:solidFill>
              </a:rPr>
              <a:t>可靠</a:t>
            </a:r>
            <a:r>
              <a:rPr lang="zh-CN" altLang="en-US" sz="2535" dirty="0">
                <a:solidFill>
                  <a:schemeClr val="tx1"/>
                </a:solidFill>
              </a:rPr>
              <a:t>的交互，</a:t>
            </a:r>
            <a:r>
              <a:rPr lang="zh-CN" altLang="en-US" sz="2535" dirty="0">
                <a:solidFill>
                  <a:schemeClr val="tx1"/>
                </a:solidFill>
              </a:rPr>
              <a:t>在</a:t>
            </a:r>
            <a:r>
              <a:rPr lang="zh-CN" altLang="en-US" sz="2535" dirty="0">
                <a:solidFill>
                  <a:srgbClr val="FF0000"/>
                </a:solidFill>
              </a:rPr>
              <a:t>时间上同步</a:t>
            </a:r>
            <a:r>
              <a:rPr lang="zh-CN" altLang="en-US" sz="2535" dirty="0">
                <a:solidFill>
                  <a:schemeClr val="tx1"/>
                </a:solidFill>
              </a:rPr>
              <a:t>呢？</a:t>
            </a:r>
            <a:endParaRPr lang="zh-CN" altLang="en-US" sz="2535"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0243" name="Rectangle 2"/>
          <p:cNvSpPr>
            <a:spLocks noGrp="1"/>
          </p:cNvSpPr>
          <p:nvPr>
            <p:ph type="title"/>
          </p:nvPr>
        </p:nvSpPr>
        <p:spPr/>
        <p:txBody>
          <a:bodyPr vert="horz" wrap="square" lIns="91440" tIns="45720" rIns="91440" bIns="45720" anchor="b"/>
          <a:p>
            <a:pPr eaLnBrk="1" hangingPunct="1"/>
            <a:r>
              <a:rPr lang="en-US" altLang="zh-CN" dirty="0"/>
              <a:t>8.3.1 </a:t>
            </a:r>
            <a:r>
              <a:rPr lang="zh-CN" altLang="en-US" dirty="0"/>
              <a:t>中断的基本概念</a:t>
            </a:r>
            <a:endParaRPr lang="zh-CN" altLang="en-US" dirty="0"/>
          </a:p>
        </p:txBody>
      </p:sp>
      <p:sp>
        <p:nvSpPr>
          <p:cNvPr id="10244" name="Rectangle 3"/>
          <p:cNvSpPr>
            <a:spLocks noGrp="1"/>
          </p:cNvSpPr>
          <p:nvPr>
            <p:ph idx="1"/>
          </p:nvPr>
        </p:nvSpPr>
        <p:spPr>
          <a:xfrm>
            <a:off x="179070" y="908685"/>
            <a:ext cx="8940800" cy="5885180"/>
          </a:xfrm>
        </p:spPr>
        <p:txBody>
          <a:bodyPr vert="horz" wrap="square" lIns="91440" tIns="45720" rIns="91440" bIns="45720" anchor="t"/>
          <a:p>
            <a:pPr>
              <a:lnSpc>
                <a:spcPct val="140000"/>
              </a:lnSpc>
            </a:pPr>
            <a:r>
              <a:rPr lang="zh-CN" altLang="en-US" dirty="0"/>
              <a:t>中断处理过程注意几个问题： </a:t>
            </a:r>
            <a:endParaRPr lang="zh-CN" altLang="en-US" dirty="0"/>
          </a:p>
          <a:p>
            <a:pPr lvl="1">
              <a:lnSpc>
                <a:spcPct val="140000"/>
              </a:lnSpc>
            </a:pPr>
            <a:r>
              <a:rPr lang="zh-CN" altLang="en-US" b="1" dirty="0">
                <a:solidFill>
                  <a:srgbClr val="FF00FF"/>
                </a:solidFill>
              </a:rPr>
              <a:t>响应中断时机：</a:t>
            </a:r>
            <a:r>
              <a:rPr lang="zh-CN" altLang="en-US" dirty="0"/>
              <a:t>外界中断请求时随机的，但</a:t>
            </a:r>
            <a:r>
              <a:rPr lang="en-US" altLang="zh-CN" dirty="0"/>
              <a:t>CPU</a:t>
            </a:r>
            <a:r>
              <a:rPr lang="zh-CN" altLang="en-US" dirty="0"/>
              <a:t>只有在</a:t>
            </a:r>
            <a:r>
              <a:rPr lang="zh-CN" altLang="en-US" dirty="0">
                <a:solidFill>
                  <a:srgbClr val="0000FF"/>
                </a:solidFill>
              </a:rPr>
              <a:t>当前指令执行完毕后</a:t>
            </a:r>
            <a:r>
              <a:rPr lang="zh-CN" altLang="en-US" dirty="0"/>
              <a:t>，才转至公操作 </a:t>
            </a:r>
            <a:endParaRPr lang="zh-CN" altLang="en-US" dirty="0"/>
          </a:p>
          <a:p>
            <a:pPr lvl="1">
              <a:lnSpc>
                <a:spcPct val="140000"/>
              </a:lnSpc>
            </a:pPr>
            <a:r>
              <a:rPr lang="zh-CN" altLang="en-US" b="1" dirty="0">
                <a:solidFill>
                  <a:srgbClr val="FF00FF"/>
                </a:solidFill>
              </a:rPr>
              <a:t>断点保护</a:t>
            </a:r>
            <a:r>
              <a:rPr lang="zh-CN" altLang="en-US" b="1" dirty="0"/>
              <a:t>问题</a:t>
            </a:r>
            <a:r>
              <a:rPr lang="zh-CN" altLang="en-US" dirty="0"/>
              <a:t>（</a:t>
            </a:r>
            <a:r>
              <a:rPr lang="en-US" altLang="zh-CN" dirty="0">
                <a:solidFill>
                  <a:srgbClr val="0000FF"/>
                </a:solidFill>
              </a:rPr>
              <a:t>PC</a:t>
            </a:r>
            <a:r>
              <a:rPr lang="en-US" altLang="zh-CN" dirty="0"/>
              <a:t>，寄存器内容和状态</a:t>
            </a:r>
            <a:r>
              <a:rPr lang="zh-CN" altLang="en-US" dirty="0"/>
              <a:t>标志位</a:t>
            </a:r>
            <a:endParaRPr lang="zh-CN" altLang="en-US" dirty="0"/>
          </a:p>
          <a:p>
            <a:pPr marL="344170" lvl="1" indent="0">
              <a:lnSpc>
                <a:spcPct val="140000"/>
              </a:lnSpc>
              <a:buNone/>
            </a:pPr>
            <a:r>
              <a:rPr lang="en-US" altLang="zh-CN" dirty="0"/>
              <a:t>                保存</a:t>
            </a:r>
            <a:r>
              <a:rPr lang="zh-CN" altLang="en-US" dirty="0"/>
              <a:t>在</a:t>
            </a:r>
            <a:r>
              <a:rPr lang="zh-CN" altLang="en-US" dirty="0">
                <a:solidFill>
                  <a:srgbClr val="FF0000"/>
                </a:solidFill>
              </a:rPr>
              <a:t>堆栈</a:t>
            </a:r>
            <a:r>
              <a:rPr lang="zh-CN" altLang="en-US" dirty="0"/>
              <a:t>中</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r>
              <a:rPr lang="zh-CN" altLang="en-US" dirty="0">
                <a:solidFill>
                  <a:srgbClr val="FF0000"/>
                </a:solidFill>
              </a:rPr>
              <a:t>保存现场</a:t>
            </a:r>
            <a:r>
              <a:rPr lang="en-US" altLang="zh-CN" dirty="0"/>
              <a:t>） </a:t>
            </a:r>
            <a:endParaRPr lang="zh-CN" altLang="en-US" dirty="0"/>
          </a:p>
          <a:p>
            <a:pPr lvl="1">
              <a:lnSpc>
                <a:spcPct val="140000"/>
              </a:lnSpc>
            </a:pPr>
            <a:r>
              <a:rPr lang="zh-CN" altLang="en-US" dirty="0">
                <a:solidFill>
                  <a:srgbClr val="0000FF"/>
                </a:solidFill>
              </a:rPr>
              <a:t>开中断</a:t>
            </a:r>
            <a:r>
              <a:rPr lang="zh-CN" altLang="en-US" dirty="0">
                <a:solidFill>
                  <a:schemeClr val="tx1"/>
                </a:solidFill>
              </a:rPr>
              <a:t>和</a:t>
            </a:r>
            <a:r>
              <a:rPr lang="zh-CN" altLang="en-US" dirty="0">
                <a:solidFill>
                  <a:srgbClr val="0000FF"/>
                </a:solidFill>
              </a:rPr>
              <a:t>关中断</a:t>
            </a:r>
            <a:r>
              <a:rPr lang="zh-CN" altLang="en-US" dirty="0">
                <a:solidFill>
                  <a:schemeClr val="tx1"/>
                </a:solidFill>
              </a:rPr>
              <a:t>问题：中断屏蔽触发器 </a:t>
            </a:r>
            <a:endParaRPr lang="zh-CN" altLang="en-US" dirty="0">
              <a:solidFill>
                <a:srgbClr val="FF00FF"/>
              </a:solidFill>
            </a:endParaRPr>
          </a:p>
          <a:p>
            <a:pPr lvl="1">
              <a:lnSpc>
                <a:spcPct val="140000"/>
              </a:lnSpc>
            </a:pPr>
            <a:r>
              <a:rPr lang="zh-CN" altLang="en-US" dirty="0">
                <a:solidFill>
                  <a:srgbClr val="FF00FF"/>
                </a:solidFill>
              </a:rPr>
              <a:t>中断实现：</a:t>
            </a:r>
            <a:r>
              <a:rPr lang="zh-CN" altLang="en-US" dirty="0"/>
              <a:t>是由</a:t>
            </a:r>
            <a:r>
              <a:rPr lang="zh-CN" altLang="en-US" b="1" dirty="0">
                <a:solidFill>
                  <a:srgbClr val="0000FF"/>
                </a:solidFill>
              </a:rPr>
              <a:t>软硬件</a:t>
            </a:r>
            <a:r>
              <a:rPr lang="zh-CN" altLang="en-US" b="1" dirty="0"/>
              <a:t>结合</a:t>
            </a:r>
            <a:r>
              <a:rPr lang="zh-CN" altLang="en-US" dirty="0"/>
              <a:t>起来实现的</a:t>
            </a:r>
            <a:endParaRPr lang="zh-CN" altLang="en-US" dirty="0"/>
          </a:p>
          <a:p>
            <a:pPr lvl="1">
              <a:lnSpc>
                <a:spcPct val="140000"/>
              </a:lnSpc>
            </a:pPr>
            <a:r>
              <a:rPr lang="zh-CN" altLang="en-US" dirty="0">
                <a:solidFill>
                  <a:srgbClr val="FF00FF"/>
                </a:solidFill>
              </a:rPr>
              <a:t>中断分类：</a:t>
            </a:r>
            <a:r>
              <a:rPr lang="zh-CN" altLang="en-US" b="1" dirty="0">
                <a:solidFill>
                  <a:srgbClr val="0000FF"/>
                </a:solidFill>
              </a:rPr>
              <a:t>内中断</a:t>
            </a:r>
            <a:r>
              <a:rPr lang="zh-CN" altLang="en-US" dirty="0"/>
              <a:t>（</a:t>
            </a:r>
            <a:r>
              <a:rPr lang="zh-CN" altLang="en-US" b="1" dirty="0"/>
              <a:t>异常</a:t>
            </a:r>
            <a:r>
              <a:rPr lang="zh-CN" altLang="en-US" dirty="0"/>
              <a:t>）：机器内部原因导致出错</a:t>
            </a:r>
            <a:endParaRPr lang="zh-CN" altLang="en-US" dirty="0"/>
          </a:p>
          <a:p>
            <a:pPr marL="344170" lvl="1" indent="0">
              <a:lnSpc>
                <a:spcPct val="140000"/>
              </a:lnSpc>
              <a:buNone/>
            </a:pPr>
            <a:r>
              <a:rPr lang="en-US" altLang="zh-CN" dirty="0"/>
              <a:t>            </a:t>
            </a:r>
            <a:r>
              <a:rPr lang="zh-CN" altLang="en-US" b="1" dirty="0">
                <a:solidFill>
                  <a:srgbClr val="0000FF"/>
                </a:solidFill>
              </a:rPr>
              <a:t>外中断：</a:t>
            </a:r>
            <a:r>
              <a:rPr lang="zh-CN" altLang="en-US" b="1" dirty="0">
                <a:solidFill>
                  <a:schemeClr val="tx1"/>
                </a:solidFill>
              </a:rPr>
              <a:t>外部设备请求服务</a:t>
            </a:r>
            <a:endParaRPr lang="zh-CN" altLang="en-US" dirty="0">
              <a:solidFill>
                <a:schemeClr val="tx1"/>
              </a:solidFill>
            </a:endParaRPr>
          </a:p>
          <a:p>
            <a:pPr lvl="1" eaLnBrk="1" hangingPunct="1">
              <a:buNone/>
            </a:pPr>
            <a:endParaRPr lang="zh-CN" altLang="en-US"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1267" name="Rectangle 2"/>
          <p:cNvSpPr>
            <a:spLocks noGrp="1"/>
          </p:cNvSpPr>
          <p:nvPr>
            <p:ph type="title"/>
          </p:nvPr>
        </p:nvSpPr>
        <p:spPr/>
        <p:txBody>
          <a:bodyPr vert="horz" wrap="square" lIns="91440" tIns="45720" rIns="91440" bIns="45720" anchor="b"/>
          <a:p>
            <a:pPr eaLnBrk="1" hangingPunct="1"/>
            <a:r>
              <a:rPr lang="en-US" altLang="zh-CN" dirty="0"/>
              <a:t>8.3.1 </a:t>
            </a:r>
            <a:r>
              <a:rPr lang="zh-CN" altLang="en-US" dirty="0"/>
              <a:t>中断的基本概念</a:t>
            </a:r>
            <a:endParaRPr lang="zh-CN" altLang="en-US" dirty="0"/>
          </a:p>
        </p:txBody>
      </p:sp>
      <p:pic>
        <p:nvPicPr>
          <p:cNvPr id="14340" name="Picture 4" descr="8a5">
            <a:hlinkClick r:id="rId1" action="ppaction://hlinkfile"/>
          </p:cNvPr>
          <p:cNvPicPr>
            <a:picLocks noChangeAspect="1"/>
          </p:cNvPicPr>
          <p:nvPr/>
        </p:nvPicPr>
        <p:blipFill>
          <a:blip r:embed="rId2"/>
          <a:stretch>
            <a:fillRect/>
          </a:stretch>
        </p:blipFill>
        <p:spPr>
          <a:xfrm>
            <a:off x="1517015" y="122555"/>
            <a:ext cx="6875145" cy="6557010"/>
          </a:xfrm>
          <a:prstGeom prst="rect">
            <a:avLst/>
          </a:prstGeom>
          <a:noFill/>
          <a:ln w="9525">
            <a:noFill/>
          </a:ln>
        </p:spPr>
      </p:pic>
      <p:sp>
        <p:nvSpPr>
          <p:cNvPr id="2" name="文本框 1"/>
          <p:cNvSpPr txBox="1"/>
          <p:nvPr/>
        </p:nvSpPr>
        <p:spPr>
          <a:xfrm>
            <a:off x="5292090" y="1988820"/>
            <a:ext cx="1859280" cy="429895"/>
          </a:xfrm>
          <a:prstGeom prst="rect">
            <a:avLst/>
          </a:prstGeom>
          <a:noFill/>
        </p:spPr>
        <p:txBody>
          <a:bodyPr wrap="none" rtlCol="0">
            <a:spAutoFit/>
          </a:bodyPr>
          <a:p>
            <a:r>
              <a:rPr lang="zh-CN" altLang="en-US" sz="2200">
                <a:solidFill>
                  <a:srgbClr val="0000FF"/>
                </a:solidFill>
                <a:latin typeface="方正粗黑宋简体" panose="02000000000000000000" charset="-122"/>
                <a:ea typeface="方正粗黑宋简体" panose="02000000000000000000" charset="-122"/>
              </a:rPr>
              <a:t>中断响应时机</a:t>
            </a:r>
            <a:endParaRPr lang="zh-CN" altLang="en-US" sz="2200">
              <a:solidFill>
                <a:srgbClr val="0000FF"/>
              </a:solidFill>
              <a:latin typeface="方正粗黑宋简体" panose="02000000000000000000" charset="-122"/>
              <a:ea typeface="方正粗黑宋简体" panose="02000000000000000000" charset="-122"/>
            </a:endParaRPr>
          </a:p>
        </p:txBody>
      </p:sp>
      <p:sp>
        <p:nvSpPr>
          <p:cNvPr id="3" name="文本框 2"/>
          <p:cNvSpPr txBox="1"/>
          <p:nvPr/>
        </p:nvSpPr>
        <p:spPr>
          <a:xfrm>
            <a:off x="4211955" y="5085080"/>
            <a:ext cx="1300480" cy="429895"/>
          </a:xfrm>
          <a:prstGeom prst="rect">
            <a:avLst/>
          </a:prstGeom>
          <a:noFill/>
        </p:spPr>
        <p:txBody>
          <a:bodyPr wrap="none" rtlCol="0">
            <a:spAutoFit/>
          </a:bodyPr>
          <a:p>
            <a:r>
              <a:rPr lang="zh-CN" altLang="en-US" sz="2200">
                <a:solidFill>
                  <a:srgbClr val="FF0000"/>
                </a:solidFill>
                <a:latin typeface="方正粗黑宋简体" panose="02000000000000000000" charset="-122"/>
                <a:ea typeface="方正粗黑宋简体" panose="02000000000000000000" charset="-122"/>
              </a:rPr>
              <a:t>断点保护</a:t>
            </a:r>
            <a:endParaRPr lang="zh-CN" altLang="en-US" sz="2200">
              <a:solidFill>
                <a:srgbClr val="FF0000"/>
              </a:solidFill>
              <a:latin typeface="方正粗黑宋简体" panose="02000000000000000000" charset="-122"/>
              <a:ea typeface="方正粗黑宋简体" panose="02000000000000000000" charset="-122"/>
            </a:endParaRPr>
          </a:p>
        </p:txBody>
      </p:sp>
      <p:sp>
        <p:nvSpPr>
          <p:cNvPr id="4" name="文本框 3"/>
          <p:cNvSpPr txBox="1"/>
          <p:nvPr/>
        </p:nvSpPr>
        <p:spPr>
          <a:xfrm>
            <a:off x="7596505" y="3644900"/>
            <a:ext cx="1300480" cy="429895"/>
          </a:xfrm>
          <a:prstGeom prst="rect">
            <a:avLst/>
          </a:prstGeom>
          <a:noFill/>
        </p:spPr>
        <p:txBody>
          <a:bodyPr wrap="none" rtlCol="0">
            <a:spAutoFit/>
          </a:bodyPr>
          <a:p>
            <a:r>
              <a:rPr lang="zh-CN" altLang="en-US" sz="2200">
                <a:solidFill>
                  <a:srgbClr val="FF0000"/>
                </a:solidFill>
                <a:latin typeface="方正粗黑宋简体" panose="02000000000000000000" charset="-122"/>
                <a:ea typeface="方正粗黑宋简体" panose="02000000000000000000" charset="-122"/>
              </a:rPr>
              <a:t>断点保护</a:t>
            </a:r>
            <a:endParaRPr lang="zh-CN" altLang="en-US" sz="2200">
              <a:solidFill>
                <a:srgbClr val="FF0000"/>
              </a:solidFill>
              <a:latin typeface="方正粗黑宋简体" panose="02000000000000000000" charset="-122"/>
              <a:ea typeface="方正粗黑宋简体" panose="02000000000000000000" charset="-122"/>
            </a:endParaRPr>
          </a:p>
        </p:txBody>
      </p:sp>
      <p:sp>
        <p:nvSpPr>
          <p:cNvPr id="5" name="文本框 4"/>
          <p:cNvSpPr txBox="1"/>
          <p:nvPr/>
        </p:nvSpPr>
        <p:spPr>
          <a:xfrm>
            <a:off x="4443730" y="4364990"/>
            <a:ext cx="1021080" cy="429895"/>
          </a:xfrm>
          <a:prstGeom prst="rect">
            <a:avLst/>
          </a:prstGeom>
          <a:noFill/>
        </p:spPr>
        <p:txBody>
          <a:bodyPr wrap="none" rtlCol="0">
            <a:spAutoFit/>
          </a:bodyPr>
          <a:p>
            <a:r>
              <a:rPr lang="zh-CN" altLang="en-US" sz="2200">
                <a:solidFill>
                  <a:srgbClr val="FF00FF"/>
                </a:solidFill>
                <a:latin typeface="方正粗黑宋简体" panose="02000000000000000000" charset="-122"/>
                <a:ea typeface="方正粗黑宋简体" panose="02000000000000000000" charset="-122"/>
              </a:rPr>
              <a:t>关中断</a:t>
            </a:r>
            <a:endParaRPr lang="zh-CN" altLang="en-US" sz="2200">
              <a:solidFill>
                <a:srgbClr val="FF00FF"/>
              </a:solidFill>
              <a:latin typeface="方正粗黑宋简体" panose="02000000000000000000" charset="-122"/>
              <a:ea typeface="方正粗黑宋简体" panose="02000000000000000000" charset="-122"/>
            </a:endParaRPr>
          </a:p>
        </p:txBody>
      </p:sp>
      <p:sp>
        <p:nvSpPr>
          <p:cNvPr id="6" name="文本框 5"/>
          <p:cNvSpPr txBox="1"/>
          <p:nvPr/>
        </p:nvSpPr>
        <p:spPr>
          <a:xfrm>
            <a:off x="7371080" y="5876925"/>
            <a:ext cx="1021080" cy="429895"/>
          </a:xfrm>
          <a:prstGeom prst="rect">
            <a:avLst/>
          </a:prstGeom>
          <a:noFill/>
        </p:spPr>
        <p:txBody>
          <a:bodyPr wrap="none" rtlCol="0">
            <a:spAutoFit/>
          </a:bodyPr>
          <a:p>
            <a:r>
              <a:rPr lang="zh-CN" altLang="en-US" sz="2200">
                <a:solidFill>
                  <a:srgbClr val="FF00FF"/>
                </a:solidFill>
                <a:latin typeface="方正粗黑宋简体" panose="02000000000000000000" charset="-122"/>
                <a:ea typeface="方正粗黑宋简体" panose="02000000000000000000" charset="-122"/>
              </a:rPr>
              <a:t>开中断</a:t>
            </a:r>
            <a:endParaRPr lang="zh-CN" altLang="en-US" sz="2200">
              <a:solidFill>
                <a:srgbClr val="FF00FF"/>
              </a:solidFill>
              <a:latin typeface="方正粗黑宋简体" panose="02000000000000000000" charset="-122"/>
              <a:ea typeface="方正粗黑宋简体" panose="02000000000000000000" charset="-122"/>
            </a:endParaRPr>
          </a:p>
        </p:txBody>
      </p:sp>
      <p:sp>
        <p:nvSpPr>
          <p:cNvPr id="7" name="文本框 6"/>
          <p:cNvSpPr txBox="1"/>
          <p:nvPr/>
        </p:nvSpPr>
        <p:spPr>
          <a:xfrm>
            <a:off x="1259205" y="4220845"/>
            <a:ext cx="462280" cy="1445260"/>
          </a:xfrm>
          <a:prstGeom prst="rect">
            <a:avLst/>
          </a:prstGeom>
          <a:noFill/>
        </p:spPr>
        <p:txBody>
          <a:bodyPr wrap="none" rtlCol="0">
            <a:spAutoFit/>
          </a:bodyPr>
          <a:p>
            <a:r>
              <a:rPr lang="zh-CN" altLang="en-US" sz="2200">
                <a:solidFill>
                  <a:srgbClr val="00B050"/>
                </a:solidFill>
                <a:latin typeface="方正粗黑宋简体" panose="02000000000000000000" charset="-122"/>
                <a:ea typeface="方正粗黑宋简体" panose="02000000000000000000" charset="-122"/>
              </a:rPr>
              <a:t>硬</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件</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实</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现</a:t>
            </a:r>
            <a:endParaRPr lang="zh-CN" altLang="en-US" sz="2200">
              <a:solidFill>
                <a:srgbClr val="00B050"/>
              </a:solidFill>
              <a:latin typeface="方正粗黑宋简体" panose="02000000000000000000" charset="-122"/>
              <a:ea typeface="方正粗黑宋简体" panose="02000000000000000000" charset="-122"/>
            </a:endParaRPr>
          </a:p>
        </p:txBody>
      </p:sp>
      <p:sp>
        <p:nvSpPr>
          <p:cNvPr id="8" name="文本框 7"/>
          <p:cNvSpPr txBox="1"/>
          <p:nvPr/>
        </p:nvSpPr>
        <p:spPr>
          <a:xfrm>
            <a:off x="5464810" y="4364990"/>
            <a:ext cx="462280" cy="1445260"/>
          </a:xfrm>
          <a:prstGeom prst="rect">
            <a:avLst/>
          </a:prstGeom>
          <a:noFill/>
        </p:spPr>
        <p:txBody>
          <a:bodyPr wrap="none" rtlCol="0">
            <a:spAutoFit/>
          </a:bodyPr>
          <a:p>
            <a:r>
              <a:rPr lang="zh-CN" altLang="en-US" sz="2200">
                <a:solidFill>
                  <a:srgbClr val="00B050"/>
                </a:solidFill>
                <a:latin typeface="方正粗黑宋简体" panose="02000000000000000000" charset="-122"/>
                <a:ea typeface="方正粗黑宋简体" panose="02000000000000000000" charset="-122"/>
              </a:rPr>
              <a:t>软</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件</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实</a:t>
            </a:r>
            <a:endParaRPr lang="zh-CN" altLang="en-US" sz="2200">
              <a:solidFill>
                <a:srgbClr val="00B050"/>
              </a:solidFill>
              <a:latin typeface="方正粗黑宋简体" panose="02000000000000000000" charset="-122"/>
              <a:ea typeface="方正粗黑宋简体" panose="02000000000000000000" charset="-122"/>
            </a:endParaRPr>
          </a:p>
          <a:p>
            <a:r>
              <a:rPr lang="zh-CN" altLang="en-US" sz="2200">
                <a:solidFill>
                  <a:srgbClr val="00B050"/>
                </a:solidFill>
                <a:latin typeface="方正粗黑宋简体" panose="02000000000000000000" charset="-122"/>
                <a:ea typeface="方正粗黑宋简体" panose="02000000000000000000" charset="-122"/>
              </a:rPr>
              <a:t>现</a:t>
            </a:r>
            <a:endParaRPr lang="zh-CN" altLang="en-US" sz="2200">
              <a:solidFill>
                <a:srgbClr val="00B050"/>
              </a:solidFill>
              <a:latin typeface="方正粗黑宋简体" panose="02000000000000000000" charset="-122"/>
              <a:ea typeface="方正粗黑宋简体"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0243" name="Rectangle 2"/>
          <p:cNvSpPr>
            <a:spLocks noGrp="1"/>
          </p:cNvSpPr>
          <p:nvPr>
            <p:ph type="title"/>
          </p:nvPr>
        </p:nvSpPr>
        <p:spPr>
          <a:xfrm>
            <a:off x="457200" y="122555"/>
            <a:ext cx="8464550" cy="659765"/>
          </a:xfrm>
        </p:spPr>
        <p:txBody>
          <a:bodyPr vert="horz" wrap="square" lIns="91440" tIns="45720" rIns="91440" bIns="45720" anchor="b"/>
          <a:p>
            <a:pPr eaLnBrk="1" hangingPunct="1"/>
            <a:r>
              <a:rPr lang="en-US" altLang="zh-CN" sz="3600" dirty="0"/>
              <a:t>8.3.2 </a:t>
            </a:r>
            <a:r>
              <a:rPr lang="zh-CN" altLang="en-US" sz="3600" dirty="0"/>
              <a:t>中断服务程序入口地址的获取</a:t>
            </a:r>
            <a:endParaRPr lang="zh-CN" altLang="en-US" sz="3600" dirty="0"/>
          </a:p>
        </p:txBody>
      </p:sp>
      <p:sp>
        <p:nvSpPr>
          <p:cNvPr id="10244" name="Rectangle 3"/>
          <p:cNvSpPr>
            <a:spLocks noGrp="1"/>
          </p:cNvSpPr>
          <p:nvPr>
            <p:ph idx="1"/>
          </p:nvPr>
        </p:nvSpPr>
        <p:spPr>
          <a:xfrm>
            <a:off x="179070" y="908685"/>
            <a:ext cx="8940800" cy="5885180"/>
          </a:xfrm>
        </p:spPr>
        <p:txBody>
          <a:bodyPr vert="horz" wrap="square" lIns="91440" tIns="45720" rIns="91440" bIns="45720" anchor="t"/>
          <a:p>
            <a:pPr>
              <a:lnSpc>
                <a:spcPct val="140000"/>
              </a:lnSpc>
            </a:pPr>
            <a:r>
              <a:rPr lang="zh-CN" altLang="en-US" sz="2400" dirty="0"/>
              <a:t>中断源：</a:t>
            </a:r>
            <a:r>
              <a:rPr lang="zh-CN" altLang="en-US" sz="2400" dirty="0">
                <a:solidFill>
                  <a:schemeClr val="tx1"/>
                </a:solidFill>
              </a:rPr>
              <a:t>引起中断的事件 </a:t>
            </a:r>
            <a:endParaRPr lang="zh-CN" altLang="en-US" sz="2400" dirty="0">
              <a:solidFill>
                <a:schemeClr val="tx1"/>
              </a:solidFill>
            </a:endParaRPr>
          </a:p>
          <a:p>
            <a:pPr>
              <a:lnSpc>
                <a:spcPct val="140000"/>
              </a:lnSpc>
            </a:pPr>
            <a:r>
              <a:rPr lang="zh-CN" altLang="en-US" sz="2400" dirty="0">
                <a:solidFill>
                  <a:srgbClr val="FF0000"/>
                </a:solidFill>
              </a:rPr>
              <a:t>中断处理过程：</a:t>
            </a:r>
            <a:endParaRPr lang="zh-CN" altLang="en-US" sz="2400" dirty="0">
              <a:solidFill>
                <a:srgbClr val="FF0000"/>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① </a:t>
            </a:r>
            <a:r>
              <a:rPr lang="en-US" altLang="zh-CN" sz="2400" dirty="0">
                <a:solidFill>
                  <a:schemeClr val="tx1"/>
                </a:solidFill>
              </a:rPr>
              <a:t>CPU</a:t>
            </a:r>
            <a:r>
              <a:rPr lang="zh-CN" altLang="en-US" sz="2400" dirty="0">
                <a:solidFill>
                  <a:schemeClr val="tx1"/>
                </a:solidFill>
              </a:rPr>
              <a:t>在中断响应时需要</a:t>
            </a:r>
            <a:r>
              <a:rPr lang="zh-CN" altLang="en-US" sz="2400" dirty="0">
                <a:solidFill>
                  <a:srgbClr val="0000FF"/>
                </a:solidFill>
              </a:rPr>
              <a:t>确定中断源</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② </a:t>
            </a:r>
            <a:r>
              <a:rPr lang="zh-CN" altLang="en-US" sz="2400" dirty="0">
                <a:solidFill>
                  <a:schemeClr val="tx1"/>
                </a:solidFill>
              </a:rPr>
              <a:t>有多个中断源时需要</a:t>
            </a:r>
            <a:r>
              <a:rPr lang="zh-CN" altLang="en-US" sz="2400" dirty="0">
                <a:solidFill>
                  <a:srgbClr val="0000FF"/>
                </a:solidFill>
              </a:rPr>
              <a:t>优先级判别</a:t>
            </a:r>
            <a:r>
              <a:rPr lang="zh-CN" altLang="en-US" sz="2400" dirty="0">
                <a:solidFill>
                  <a:schemeClr val="tx1"/>
                </a:solidFill>
              </a:rPr>
              <a:t>和排队，确定先响应谁</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③ </a:t>
            </a:r>
            <a:r>
              <a:rPr lang="zh-CN" altLang="en-US" sz="2400" dirty="0">
                <a:solidFill>
                  <a:schemeClr val="tx1"/>
                </a:solidFill>
              </a:rPr>
              <a:t>获取中断服务程序</a:t>
            </a:r>
            <a:r>
              <a:rPr lang="zh-CN" altLang="en-US" sz="2400" dirty="0">
                <a:solidFill>
                  <a:srgbClr val="0000FF"/>
                </a:solidFill>
              </a:rPr>
              <a:t>入口地址</a:t>
            </a:r>
            <a:r>
              <a:rPr lang="zh-CN" altLang="en-US" sz="2400" dirty="0">
                <a:solidFill>
                  <a:schemeClr val="tx1"/>
                </a:solidFill>
              </a:rPr>
              <a:t>，转相应中断服务程序执行</a:t>
            </a:r>
            <a:endParaRPr lang="zh-CN" altLang="en-US" sz="2400" dirty="0">
              <a:solidFill>
                <a:schemeClr val="tx1"/>
              </a:solidFill>
            </a:endParaRPr>
          </a:p>
          <a:p>
            <a:pPr>
              <a:lnSpc>
                <a:spcPct val="140000"/>
              </a:lnSpc>
            </a:pPr>
            <a:r>
              <a:rPr lang="en-US" altLang="zh-CN" sz="2400" dirty="0">
                <a:solidFill>
                  <a:srgbClr val="FF0000"/>
                </a:solidFill>
              </a:rPr>
              <a:t>2</a:t>
            </a:r>
            <a:r>
              <a:rPr lang="zh-CN" altLang="en-US" sz="2400" dirty="0">
                <a:solidFill>
                  <a:srgbClr val="FF0000"/>
                </a:solidFill>
              </a:rPr>
              <a:t>种确定中断服务程序入口地址方式</a:t>
            </a:r>
            <a:r>
              <a:rPr lang="zh-CN" altLang="en-US" sz="2400" dirty="0">
                <a:solidFill>
                  <a:schemeClr val="tx1"/>
                </a:solidFill>
              </a:rPr>
              <a:t>：</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sym typeface="+mn-ea"/>
              </a:rPr>
              <a:t>① </a:t>
            </a:r>
            <a:r>
              <a:rPr lang="zh-CN" altLang="en-US" sz="2400" dirty="0">
                <a:solidFill>
                  <a:srgbClr val="0000FF"/>
                </a:solidFill>
              </a:rPr>
              <a:t>中断向量</a:t>
            </a:r>
            <a:endParaRPr lang="zh-CN" altLang="en-US" sz="2400" dirty="0">
              <a:solidFill>
                <a:schemeClr val="tx1"/>
              </a:solidFill>
            </a:endParaRPr>
          </a:p>
          <a:p>
            <a:pPr marL="0" indent="0">
              <a:lnSpc>
                <a:spcPct val="140000"/>
              </a:lnSpc>
              <a:buNone/>
            </a:pPr>
            <a:r>
              <a:rPr lang="zh-CN" altLang="en-US" sz="2400" dirty="0">
                <a:solidFill>
                  <a:schemeClr val="tx1"/>
                </a:solidFill>
              </a:rPr>
              <a:t> </a:t>
            </a: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sym typeface="+mn-ea"/>
              </a:rPr>
              <a:t>②</a:t>
            </a:r>
            <a:r>
              <a:rPr lang="en-US" altLang="zh-CN" sz="2400" dirty="0">
                <a:solidFill>
                  <a:srgbClr val="0000FF"/>
                </a:solidFill>
                <a:latin typeface="方正粗黑宋简体" panose="02000000000000000000" charset="-122"/>
                <a:ea typeface="方正粗黑宋简体" panose="02000000000000000000" charset="-122"/>
                <a:sym typeface="+mn-ea"/>
              </a:rPr>
              <a:t> </a:t>
            </a:r>
            <a:r>
              <a:rPr lang="zh-CN" altLang="en-US" sz="2400" dirty="0">
                <a:solidFill>
                  <a:srgbClr val="0000FF"/>
                </a:solidFill>
              </a:rPr>
              <a:t>查询中断</a:t>
            </a:r>
            <a:endParaRPr lang="zh-CN" altLang="en-US" sz="2400" dirty="0">
              <a:solidFill>
                <a:schemeClr val="tx1"/>
              </a:solidFill>
            </a:endParaRPr>
          </a:p>
          <a:p>
            <a:pPr marL="0" indent="0">
              <a:lnSpc>
                <a:spcPct val="140000"/>
              </a:lnSpc>
              <a:buNone/>
            </a:pPr>
            <a:endParaRPr lang="zh-CN" altLang="en-US" sz="24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0243" name="Rectangle 2"/>
          <p:cNvSpPr>
            <a:spLocks noGrp="1"/>
          </p:cNvSpPr>
          <p:nvPr>
            <p:ph type="title"/>
          </p:nvPr>
        </p:nvSpPr>
        <p:spPr>
          <a:xfrm>
            <a:off x="457200" y="122555"/>
            <a:ext cx="8464550" cy="659765"/>
          </a:xfrm>
        </p:spPr>
        <p:txBody>
          <a:bodyPr vert="horz" wrap="square" lIns="91440" tIns="45720" rIns="91440" bIns="45720" anchor="b"/>
          <a:p>
            <a:pPr eaLnBrk="1" hangingPunct="1"/>
            <a:r>
              <a:rPr lang="en-US" altLang="zh-CN" sz="3600" dirty="0"/>
              <a:t>8.3.2 </a:t>
            </a:r>
            <a:r>
              <a:rPr lang="zh-CN" altLang="en-US" sz="3600" dirty="0"/>
              <a:t>中断服务程序入口地址的获取</a:t>
            </a:r>
            <a:endParaRPr lang="zh-CN" altLang="en-US" sz="3600" dirty="0"/>
          </a:p>
        </p:txBody>
      </p:sp>
      <p:sp>
        <p:nvSpPr>
          <p:cNvPr id="10244" name="Rectangle 3"/>
          <p:cNvSpPr>
            <a:spLocks noGrp="1"/>
          </p:cNvSpPr>
          <p:nvPr>
            <p:ph idx="1"/>
          </p:nvPr>
        </p:nvSpPr>
        <p:spPr>
          <a:xfrm>
            <a:off x="179070" y="908685"/>
            <a:ext cx="8940800" cy="5885180"/>
          </a:xfrm>
        </p:spPr>
        <p:txBody>
          <a:bodyPr vert="horz" wrap="square" lIns="91440" tIns="45720" rIns="91440" bIns="45720" anchor="t"/>
          <a:p>
            <a:pPr>
              <a:lnSpc>
                <a:spcPct val="140000"/>
              </a:lnSpc>
            </a:pPr>
            <a:r>
              <a:rPr lang="zh-CN" altLang="en-US" sz="2400" dirty="0"/>
              <a:t>中断源：</a:t>
            </a:r>
            <a:r>
              <a:rPr lang="zh-CN" altLang="en-US" sz="2400" dirty="0">
                <a:solidFill>
                  <a:schemeClr val="tx1"/>
                </a:solidFill>
              </a:rPr>
              <a:t>引起中断的事件 </a:t>
            </a:r>
            <a:endParaRPr lang="zh-CN" altLang="en-US" sz="2400" dirty="0">
              <a:solidFill>
                <a:schemeClr val="tx1"/>
              </a:solidFill>
            </a:endParaRPr>
          </a:p>
          <a:p>
            <a:pPr>
              <a:lnSpc>
                <a:spcPct val="140000"/>
              </a:lnSpc>
            </a:pPr>
            <a:r>
              <a:rPr lang="zh-CN" altLang="en-US" sz="2400" dirty="0">
                <a:solidFill>
                  <a:srgbClr val="FF0000"/>
                </a:solidFill>
              </a:rPr>
              <a:t>中断处理过程：</a:t>
            </a:r>
            <a:endParaRPr lang="zh-CN" altLang="en-US" sz="2400" dirty="0">
              <a:solidFill>
                <a:srgbClr val="FF0000"/>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① </a:t>
            </a:r>
            <a:r>
              <a:rPr lang="en-US" altLang="zh-CN" sz="2400" dirty="0">
                <a:solidFill>
                  <a:schemeClr val="tx1"/>
                </a:solidFill>
              </a:rPr>
              <a:t>CPU</a:t>
            </a:r>
            <a:r>
              <a:rPr lang="zh-CN" altLang="en-US" sz="2400" dirty="0">
                <a:solidFill>
                  <a:schemeClr val="tx1"/>
                </a:solidFill>
              </a:rPr>
              <a:t>在中断响应时需要</a:t>
            </a:r>
            <a:r>
              <a:rPr lang="zh-CN" altLang="en-US" sz="2400" dirty="0">
                <a:solidFill>
                  <a:srgbClr val="0000FF"/>
                </a:solidFill>
              </a:rPr>
              <a:t>确定中断源</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② </a:t>
            </a:r>
            <a:r>
              <a:rPr lang="zh-CN" altLang="en-US" sz="2400" dirty="0">
                <a:solidFill>
                  <a:schemeClr val="tx1"/>
                </a:solidFill>
              </a:rPr>
              <a:t>有多个中断源时需要</a:t>
            </a:r>
            <a:r>
              <a:rPr lang="zh-CN" altLang="en-US" sz="2400" dirty="0">
                <a:solidFill>
                  <a:srgbClr val="0000FF"/>
                </a:solidFill>
              </a:rPr>
              <a:t>优先级判别</a:t>
            </a:r>
            <a:r>
              <a:rPr lang="zh-CN" altLang="en-US" sz="2400" dirty="0">
                <a:solidFill>
                  <a:schemeClr val="tx1"/>
                </a:solidFill>
              </a:rPr>
              <a:t>和排队，确定先响应谁</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rPr>
              <a:t>③ </a:t>
            </a:r>
            <a:r>
              <a:rPr lang="zh-CN" altLang="en-US" sz="2400" dirty="0">
                <a:solidFill>
                  <a:schemeClr val="tx1"/>
                </a:solidFill>
              </a:rPr>
              <a:t>获取中断服务程序</a:t>
            </a:r>
            <a:r>
              <a:rPr lang="zh-CN" altLang="en-US" sz="2400" dirty="0">
                <a:solidFill>
                  <a:srgbClr val="0000FF"/>
                </a:solidFill>
              </a:rPr>
              <a:t>入口地址</a:t>
            </a:r>
            <a:r>
              <a:rPr lang="zh-CN" altLang="en-US" sz="2400" dirty="0">
                <a:solidFill>
                  <a:schemeClr val="tx1"/>
                </a:solidFill>
              </a:rPr>
              <a:t>，转相应中断服务程序执行</a:t>
            </a:r>
            <a:endParaRPr lang="zh-CN" altLang="en-US" sz="2400" dirty="0">
              <a:solidFill>
                <a:schemeClr val="tx1"/>
              </a:solidFill>
            </a:endParaRPr>
          </a:p>
          <a:p>
            <a:pPr>
              <a:lnSpc>
                <a:spcPct val="140000"/>
              </a:lnSpc>
            </a:pPr>
            <a:r>
              <a:rPr lang="en-US" altLang="zh-CN" sz="2400" dirty="0">
                <a:solidFill>
                  <a:srgbClr val="FF0000"/>
                </a:solidFill>
              </a:rPr>
              <a:t>2</a:t>
            </a:r>
            <a:r>
              <a:rPr lang="zh-CN" altLang="en-US" sz="2400" dirty="0">
                <a:solidFill>
                  <a:srgbClr val="FF0000"/>
                </a:solidFill>
              </a:rPr>
              <a:t>种确定中断服务程序入口地址方式</a:t>
            </a:r>
            <a:r>
              <a:rPr lang="zh-CN" altLang="en-US" sz="2400" dirty="0">
                <a:solidFill>
                  <a:schemeClr val="tx1"/>
                </a:solidFill>
              </a:rPr>
              <a:t>：</a:t>
            </a:r>
            <a:endParaRPr lang="zh-CN" altLang="en-US" sz="2400" dirty="0">
              <a:solidFill>
                <a:schemeClr val="tx1"/>
              </a:solidFill>
            </a:endParaRPr>
          </a:p>
          <a:p>
            <a:pPr marL="0" indent="0">
              <a:lnSpc>
                <a:spcPct val="140000"/>
              </a:lnSpc>
              <a:buNone/>
            </a:pP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sym typeface="+mn-ea"/>
              </a:rPr>
              <a:t>① </a:t>
            </a:r>
            <a:r>
              <a:rPr lang="zh-CN" altLang="en-US" sz="2400" dirty="0">
                <a:solidFill>
                  <a:srgbClr val="0000FF"/>
                </a:solidFill>
              </a:rPr>
              <a:t>中断向量</a:t>
            </a:r>
            <a:endParaRPr lang="zh-CN" altLang="en-US" sz="2400" dirty="0">
              <a:solidFill>
                <a:schemeClr val="tx1"/>
              </a:solidFill>
            </a:endParaRPr>
          </a:p>
          <a:p>
            <a:pPr marL="0" indent="0">
              <a:lnSpc>
                <a:spcPct val="140000"/>
              </a:lnSpc>
              <a:buNone/>
            </a:pPr>
            <a:r>
              <a:rPr lang="zh-CN" altLang="en-US" sz="2400" dirty="0">
                <a:solidFill>
                  <a:schemeClr val="tx1"/>
                </a:solidFill>
              </a:rPr>
              <a:t> </a:t>
            </a:r>
            <a:r>
              <a:rPr lang="en-US" altLang="zh-CN" sz="2400" dirty="0">
                <a:solidFill>
                  <a:schemeClr val="tx1"/>
                </a:solidFill>
              </a:rPr>
              <a:t> </a:t>
            </a:r>
            <a:r>
              <a:rPr lang="en-US" altLang="zh-CN" sz="2400" dirty="0">
                <a:solidFill>
                  <a:schemeClr val="tx1"/>
                </a:solidFill>
                <a:latin typeface="方正粗黑宋简体" panose="02000000000000000000" charset="-122"/>
                <a:ea typeface="方正粗黑宋简体" panose="02000000000000000000" charset="-122"/>
                <a:sym typeface="+mn-ea"/>
              </a:rPr>
              <a:t>②</a:t>
            </a:r>
            <a:r>
              <a:rPr lang="en-US" altLang="zh-CN" sz="2400" dirty="0">
                <a:solidFill>
                  <a:srgbClr val="0000FF"/>
                </a:solidFill>
                <a:latin typeface="方正粗黑宋简体" panose="02000000000000000000" charset="-122"/>
                <a:ea typeface="方正粗黑宋简体" panose="02000000000000000000" charset="-122"/>
                <a:sym typeface="+mn-ea"/>
              </a:rPr>
              <a:t> </a:t>
            </a:r>
            <a:r>
              <a:rPr lang="zh-CN" altLang="en-US" sz="2400" dirty="0">
                <a:solidFill>
                  <a:srgbClr val="0000FF"/>
                </a:solidFill>
              </a:rPr>
              <a:t>查询中断</a:t>
            </a:r>
            <a:endParaRPr lang="zh-CN" altLang="en-US" sz="2400" dirty="0">
              <a:solidFill>
                <a:schemeClr val="tx1"/>
              </a:solidFill>
            </a:endParaRPr>
          </a:p>
          <a:p>
            <a:pPr marL="0" indent="0">
              <a:lnSpc>
                <a:spcPct val="140000"/>
              </a:lnSpc>
              <a:buNone/>
            </a:pPr>
            <a:endParaRPr lang="zh-CN" altLang="en-US" sz="24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 name="对象 8"/>
          <p:cNvGraphicFramePr/>
          <p:nvPr/>
        </p:nvGraphicFramePr>
        <p:xfrm>
          <a:off x="5966460" y="116840"/>
          <a:ext cx="2981325" cy="5917565"/>
        </p:xfrm>
        <a:graphic>
          <a:graphicData uri="http://schemas.openxmlformats.org/presentationml/2006/ole">
            <mc:AlternateContent xmlns:mc="http://schemas.openxmlformats.org/markup-compatibility/2006">
              <mc:Choice xmlns:v="urn:schemas-microsoft-com:vml" Requires="v">
                <p:oleObj spid="_x0000_s10" name="" r:id="rId1" imgW="1638300" imgH="3784600" progId="Paint.Picture">
                  <p:embed/>
                </p:oleObj>
              </mc:Choice>
              <mc:Fallback>
                <p:oleObj name="" r:id="rId1" imgW="1638300" imgH="3784600" progId="Paint.Picture">
                  <p:embed/>
                  <p:pic>
                    <p:nvPicPr>
                      <p:cNvPr id="0" name="图片 9"/>
                      <p:cNvPicPr/>
                      <p:nvPr/>
                    </p:nvPicPr>
                    <p:blipFill>
                      <a:blip r:embed="rId2"/>
                      <a:stretch>
                        <a:fillRect/>
                      </a:stretch>
                    </p:blipFill>
                    <p:spPr>
                      <a:xfrm>
                        <a:off x="5966460" y="116840"/>
                        <a:ext cx="2981325" cy="5917565"/>
                      </a:xfrm>
                      <a:prstGeom prst="rect">
                        <a:avLst/>
                      </a:prstGeom>
                    </p:spPr>
                  </p:pic>
                </p:oleObj>
              </mc:Fallback>
            </mc:AlternateContent>
          </a:graphicData>
        </a:graphic>
      </p:graphicFrame>
      <p:sp>
        <p:nvSpPr>
          <p:cNvPr id="10244" name="Rectangle 3"/>
          <p:cNvSpPr>
            <a:spLocks noGrp="1"/>
          </p:cNvSpPr>
          <p:nvPr>
            <p:ph idx="1"/>
          </p:nvPr>
        </p:nvSpPr>
        <p:spPr>
          <a:xfrm>
            <a:off x="107315" y="149225"/>
            <a:ext cx="5996940" cy="5885180"/>
          </a:xfrm>
        </p:spPr>
        <p:txBody>
          <a:bodyPr vert="horz" wrap="square" lIns="91440" tIns="45720" rIns="91440" bIns="45720" anchor="t"/>
          <a:p>
            <a:pPr marL="0" indent="0">
              <a:lnSpc>
                <a:spcPct val="130000"/>
              </a:lnSpc>
              <a:buNone/>
            </a:pPr>
            <a:r>
              <a:rPr lang="zh-CN" altLang="en-US" sz="3200" dirty="0">
                <a:solidFill>
                  <a:srgbClr val="FF00FF"/>
                </a:solidFill>
                <a:latin typeface="方正粗黑宋简体" panose="02000000000000000000" charset="-122"/>
                <a:ea typeface="方正粗黑宋简体" panose="02000000000000000000" charset="-122"/>
                <a:sym typeface="+mn-ea"/>
              </a:rPr>
              <a:t>中断向量：</a:t>
            </a:r>
            <a:endParaRPr lang="en-US" altLang="zh-CN" sz="3200" dirty="0">
              <a:solidFill>
                <a:srgbClr val="FF00FF"/>
              </a:solidFill>
              <a:latin typeface="方正粗黑宋简体" panose="02000000000000000000" charset="-122"/>
              <a:ea typeface="方正粗黑宋简体" panose="02000000000000000000" charset="-122"/>
              <a:sym typeface="+mn-ea"/>
            </a:endParaRPr>
          </a:p>
          <a:p>
            <a:pPr>
              <a:lnSpc>
                <a:spcPct val="130000"/>
              </a:lnSpc>
            </a:pPr>
            <a:r>
              <a:rPr lang="en-US" altLang="zh-CN" sz="2400" dirty="0">
                <a:solidFill>
                  <a:schemeClr val="tx1"/>
                </a:solidFill>
                <a:latin typeface="方正粗黑宋简体" panose="02000000000000000000" charset="-122"/>
                <a:ea typeface="方正粗黑宋简体" panose="02000000000000000000" charset="-122"/>
                <a:sym typeface="+mn-ea"/>
              </a:rPr>
              <a:t> </a:t>
            </a:r>
            <a:r>
              <a:rPr lang="zh-CN" altLang="en-US" sz="2400" dirty="0">
                <a:solidFill>
                  <a:schemeClr val="tx1"/>
                </a:solidFill>
              </a:rPr>
              <a:t>每个</a:t>
            </a:r>
            <a:r>
              <a:rPr lang="zh-CN" altLang="en-US" sz="2400" dirty="0">
                <a:solidFill>
                  <a:srgbClr val="FF0000"/>
                </a:solidFill>
              </a:rPr>
              <a:t>中断源</a:t>
            </a:r>
            <a:r>
              <a:rPr lang="zh-CN" altLang="en-US" sz="2400" dirty="0">
                <a:solidFill>
                  <a:schemeClr val="tx1"/>
                </a:solidFill>
              </a:rPr>
              <a:t>对应一个</a:t>
            </a:r>
            <a:r>
              <a:rPr lang="zh-CN" altLang="en-US" sz="2400" dirty="0">
                <a:solidFill>
                  <a:srgbClr val="FF0000"/>
                </a:solidFill>
              </a:rPr>
              <a:t>中断服务程序</a:t>
            </a:r>
            <a:endParaRPr lang="zh-CN" altLang="en-US" sz="2400" dirty="0">
              <a:solidFill>
                <a:schemeClr val="tx1"/>
              </a:solidFill>
            </a:endParaRPr>
          </a:p>
          <a:p>
            <a:pPr>
              <a:lnSpc>
                <a:spcPct val="130000"/>
              </a:lnSpc>
            </a:pPr>
            <a:r>
              <a:rPr lang="zh-CN" altLang="en-US" sz="2400" dirty="0">
                <a:solidFill>
                  <a:srgbClr val="FF00FF"/>
                </a:solidFill>
                <a:sym typeface="+mn-ea"/>
              </a:rPr>
              <a:t>中断向量：</a:t>
            </a:r>
            <a:r>
              <a:rPr lang="zh-CN" altLang="en-US" sz="2400" dirty="0">
                <a:solidFill>
                  <a:schemeClr val="tx1"/>
                </a:solidFill>
              </a:rPr>
              <a:t>中断服务程序的</a:t>
            </a:r>
            <a:r>
              <a:rPr lang="zh-CN" altLang="en-US" sz="2400" dirty="0">
                <a:solidFill>
                  <a:srgbClr val="FF0000"/>
                </a:solidFill>
              </a:rPr>
              <a:t>入口地址</a:t>
            </a:r>
            <a:r>
              <a:rPr lang="en-US" altLang="zh-CN" sz="2400" dirty="0">
                <a:solidFill>
                  <a:srgbClr val="FF0000"/>
                </a:solidFill>
              </a:rPr>
              <a:t>PC</a:t>
            </a:r>
            <a:endParaRPr lang="zh-CN" altLang="en-US" sz="2400" dirty="0">
              <a:solidFill>
                <a:schemeClr val="tx1"/>
              </a:solidFill>
            </a:endParaRPr>
          </a:p>
          <a:p>
            <a:pPr>
              <a:lnSpc>
                <a:spcPct val="130000"/>
              </a:lnSpc>
            </a:pPr>
            <a:r>
              <a:rPr lang="zh-CN" altLang="en-US" sz="2400" dirty="0">
                <a:solidFill>
                  <a:schemeClr val="tx1"/>
                </a:solidFill>
              </a:rPr>
              <a:t>有的还包括</a:t>
            </a:r>
            <a:r>
              <a:rPr lang="zh-CN" altLang="en-US" sz="2400" dirty="0">
                <a:solidFill>
                  <a:srgbClr val="FF0000"/>
                </a:solidFill>
              </a:rPr>
              <a:t>程序状态字</a:t>
            </a:r>
            <a:r>
              <a:rPr lang="en-US" altLang="zh-CN" sz="2400" dirty="0">
                <a:solidFill>
                  <a:srgbClr val="FF0000"/>
                </a:solidFill>
              </a:rPr>
              <a:t>PSW</a:t>
            </a:r>
            <a:r>
              <a:rPr lang="zh-CN" altLang="en-US" sz="2400" dirty="0">
                <a:solidFill>
                  <a:schemeClr val="tx1"/>
                </a:solidFill>
              </a:rPr>
              <a:t>的初始值</a:t>
            </a:r>
            <a:endParaRPr lang="zh-CN" altLang="en-US" sz="2400" dirty="0">
              <a:solidFill>
                <a:schemeClr val="tx1"/>
              </a:solidFill>
            </a:endParaRPr>
          </a:p>
          <a:p>
            <a:pPr>
              <a:lnSpc>
                <a:spcPct val="130000"/>
              </a:lnSpc>
            </a:pPr>
            <a:r>
              <a:rPr lang="zh-CN" altLang="en-US" sz="2400" dirty="0">
                <a:solidFill>
                  <a:schemeClr val="tx1"/>
                </a:solidFill>
              </a:rPr>
              <a:t>系统中所有的中断向量按顺序存放在内存指定位置的一张</a:t>
            </a:r>
            <a:r>
              <a:rPr lang="zh-CN" altLang="en-US" sz="2400" dirty="0">
                <a:solidFill>
                  <a:srgbClr val="FF0000"/>
                </a:solidFill>
              </a:rPr>
              <a:t>中断向量表</a:t>
            </a:r>
            <a:r>
              <a:rPr lang="zh-CN" altLang="en-US" sz="2400" dirty="0">
                <a:solidFill>
                  <a:schemeClr val="tx1"/>
                </a:solidFill>
              </a:rPr>
              <a:t>中</a:t>
            </a:r>
            <a:endParaRPr lang="zh-CN" altLang="en-US" sz="2400" dirty="0">
              <a:solidFill>
                <a:schemeClr val="tx1"/>
              </a:solidFill>
            </a:endParaRPr>
          </a:p>
          <a:p>
            <a:pPr>
              <a:lnSpc>
                <a:spcPct val="130000"/>
              </a:lnSpc>
            </a:pPr>
            <a:r>
              <a:rPr lang="zh-CN" altLang="en-US" sz="2400" dirty="0">
                <a:solidFill>
                  <a:schemeClr val="tx1"/>
                </a:solidFill>
              </a:rPr>
              <a:t>当</a:t>
            </a:r>
            <a:r>
              <a:rPr lang="en-US" altLang="zh-CN" sz="2400" dirty="0">
                <a:solidFill>
                  <a:schemeClr val="tx1"/>
                </a:solidFill>
              </a:rPr>
              <a:t>CPU</a:t>
            </a:r>
            <a:r>
              <a:rPr lang="zh-CN" altLang="en-US" sz="2400" dirty="0">
                <a:solidFill>
                  <a:schemeClr val="tx1"/>
                </a:solidFill>
              </a:rPr>
              <a:t>识别出某中断源时，由</a:t>
            </a:r>
            <a:r>
              <a:rPr lang="zh-CN" altLang="en-US" sz="2400" dirty="0">
                <a:solidFill>
                  <a:srgbClr val="FF0000"/>
                </a:solidFill>
              </a:rPr>
              <a:t>硬件</a:t>
            </a:r>
            <a:r>
              <a:rPr lang="zh-CN" altLang="en-US" sz="2400" dirty="0">
                <a:solidFill>
                  <a:schemeClr val="tx1"/>
                </a:solidFill>
              </a:rPr>
              <a:t>直接产生对应的中断向量地址，可快速在中断向量表中找到中断入口地址</a:t>
            </a:r>
            <a:endParaRPr lang="zh-CN" altLang="en-US" sz="2400" dirty="0">
              <a:solidFill>
                <a:schemeClr val="tx1"/>
              </a:solidFill>
            </a:endParaRPr>
          </a:p>
          <a:p>
            <a:pPr>
              <a:lnSpc>
                <a:spcPct val="130000"/>
              </a:lnSpc>
            </a:pPr>
            <a:r>
              <a:rPr lang="zh-CN" altLang="en-US" sz="2400" dirty="0">
                <a:solidFill>
                  <a:srgbClr val="0000FF"/>
                </a:solidFill>
              </a:rPr>
              <a:t>查找中断源</a:t>
            </a:r>
            <a:r>
              <a:rPr lang="zh-CN" altLang="en-US" sz="2400" dirty="0">
                <a:solidFill>
                  <a:schemeClr val="tx1"/>
                </a:solidFill>
              </a:rPr>
              <a:t>、</a:t>
            </a:r>
            <a:r>
              <a:rPr lang="zh-CN" altLang="en-US" sz="2400" dirty="0">
                <a:solidFill>
                  <a:srgbClr val="0000FF"/>
                </a:solidFill>
              </a:rPr>
              <a:t>中断排队和判优</a:t>
            </a:r>
            <a:r>
              <a:rPr lang="zh-CN" altLang="en-US" sz="2400" dirty="0">
                <a:solidFill>
                  <a:schemeClr val="tx1"/>
                </a:solidFill>
              </a:rPr>
              <a:t>、</a:t>
            </a:r>
            <a:r>
              <a:rPr lang="zh-CN" altLang="en-US" sz="2400" dirty="0">
                <a:solidFill>
                  <a:srgbClr val="0000FF"/>
                </a:solidFill>
              </a:rPr>
              <a:t>获取中断服务程序入口地址</a:t>
            </a:r>
            <a:r>
              <a:rPr lang="zh-CN" altLang="en-US" sz="2400" dirty="0">
                <a:solidFill>
                  <a:schemeClr val="tx1"/>
                </a:solidFill>
              </a:rPr>
              <a:t>都由</a:t>
            </a:r>
            <a:r>
              <a:rPr lang="zh-CN" altLang="en-US" sz="2400" dirty="0">
                <a:solidFill>
                  <a:srgbClr val="FF0000"/>
                </a:solidFill>
              </a:rPr>
              <a:t>硬件</a:t>
            </a:r>
            <a:r>
              <a:rPr lang="zh-CN" altLang="en-US" sz="2400" dirty="0">
                <a:solidFill>
                  <a:schemeClr val="tx1"/>
                </a:solidFill>
              </a:rPr>
              <a:t>在中断中期自动完成。</a:t>
            </a:r>
            <a:endParaRPr lang="zh-CN" altLang="en-US" sz="24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3131185" y="44450"/>
          <a:ext cx="5962015" cy="6242685"/>
        </p:xfrm>
        <a:graphic>
          <a:graphicData uri="http://schemas.openxmlformats.org/presentationml/2006/ole">
            <mc:AlternateContent xmlns:mc="http://schemas.openxmlformats.org/markup-compatibility/2006">
              <mc:Choice xmlns:v="urn:schemas-microsoft-com:vml" Requires="v">
                <p:oleObj spid="_x0000_s5" name="" r:id="rId1" imgW="4229100" imgH="4438650" progId="Paint.Picture">
                  <p:embed/>
                </p:oleObj>
              </mc:Choice>
              <mc:Fallback>
                <p:oleObj name="" r:id="rId1" imgW="4229100" imgH="4438650" progId="Paint.Picture">
                  <p:embed/>
                  <p:pic>
                    <p:nvPicPr>
                      <p:cNvPr id="0" name="图片 4"/>
                      <p:cNvPicPr/>
                      <p:nvPr/>
                    </p:nvPicPr>
                    <p:blipFill>
                      <a:blip r:embed="rId2"/>
                      <a:stretch>
                        <a:fillRect/>
                      </a:stretch>
                    </p:blipFill>
                    <p:spPr>
                      <a:xfrm>
                        <a:off x="3131185" y="44450"/>
                        <a:ext cx="5962015" cy="6242685"/>
                      </a:xfrm>
                      <a:prstGeom prst="rect">
                        <a:avLst/>
                      </a:prstGeom>
                    </p:spPr>
                  </p:pic>
                </p:oleObj>
              </mc:Fallback>
            </mc:AlternateContent>
          </a:graphicData>
        </a:graphic>
      </p:graphicFrame>
      <p:sp>
        <p:nvSpPr>
          <p:cNvPr id="10244" name="Rectangle 3"/>
          <p:cNvSpPr>
            <a:spLocks noGrp="1"/>
          </p:cNvSpPr>
          <p:nvPr>
            <p:ph idx="1"/>
          </p:nvPr>
        </p:nvSpPr>
        <p:spPr>
          <a:xfrm>
            <a:off x="0" y="332740"/>
            <a:ext cx="2985770" cy="5885180"/>
          </a:xfrm>
        </p:spPr>
        <p:txBody>
          <a:bodyPr vert="horz" wrap="square" lIns="91440" tIns="45720" rIns="91440" bIns="45720" anchor="t"/>
          <a:p>
            <a:pPr marL="0" indent="0">
              <a:lnSpc>
                <a:spcPct val="140000"/>
              </a:lnSpc>
              <a:buNone/>
            </a:pPr>
            <a:r>
              <a:rPr lang="zh-CN" altLang="en-US" sz="3200" dirty="0">
                <a:solidFill>
                  <a:srgbClr val="FF00FF"/>
                </a:solidFill>
                <a:latin typeface="方正粗黑宋简体" panose="02000000000000000000" charset="-122"/>
                <a:ea typeface="方正粗黑宋简体" panose="02000000000000000000" charset="-122"/>
                <a:sym typeface="+mn-ea"/>
              </a:rPr>
              <a:t>中断查询：</a:t>
            </a:r>
            <a:endParaRPr lang="en-US" altLang="zh-CN" sz="3200" dirty="0">
              <a:solidFill>
                <a:srgbClr val="FF00FF"/>
              </a:solidFill>
              <a:latin typeface="方正粗黑宋简体" panose="02000000000000000000" charset="-122"/>
              <a:ea typeface="方正粗黑宋简体" panose="02000000000000000000" charset="-122"/>
              <a:sym typeface="+mn-ea"/>
            </a:endParaRPr>
          </a:p>
          <a:p>
            <a:pPr>
              <a:lnSpc>
                <a:spcPct val="140000"/>
              </a:lnSpc>
            </a:pPr>
            <a:r>
              <a:rPr lang="en-US" altLang="zh-CN" sz="2400" dirty="0">
                <a:solidFill>
                  <a:schemeClr val="tx1"/>
                </a:solidFill>
                <a:latin typeface="方正粗黑宋简体" panose="02000000000000000000" charset="-122"/>
                <a:ea typeface="方正粗黑宋简体" panose="02000000000000000000" charset="-122"/>
                <a:sym typeface="+mn-ea"/>
              </a:rPr>
              <a:t> </a:t>
            </a:r>
            <a:r>
              <a:rPr lang="zh-CN" sz="2400" dirty="0">
                <a:solidFill>
                  <a:schemeClr val="tx1"/>
                </a:solidFill>
              </a:rPr>
              <a:t>为所有中断服务程序安排一个</a:t>
            </a:r>
            <a:r>
              <a:rPr lang="zh-CN" sz="2400" dirty="0">
                <a:solidFill>
                  <a:srgbClr val="FF0000"/>
                </a:solidFill>
              </a:rPr>
              <a:t>公共的中断服务程序</a:t>
            </a:r>
            <a:endParaRPr lang="zh-CN" sz="2400" dirty="0">
              <a:solidFill>
                <a:schemeClr val="tx1"/>
              </a:solidFill>
            </a:endParaRPr>
          </a:p>
          <a:p>
            <a:pPr>
              <a:lnSpc>
                <a:spcPct val="140000"/>
              </a:lnSpc>
            </a:pPr>
            <a:r>
              <a:rPr lang="zh-CN" sz="2400" dirty="0">
                <a:solidFill>
                  <a:schemeClr val="tx1"/>
                </a:solidFill>
              </a:rPr>
              <a:t>由它查询中断源，并跳转到相应中断服务程序去执行</a:t>
            </a:r>
            <a:endParaRPr lang="zh-CN" sz="2400" dirty="0">
              <a:solidFill>
                <a:schemeClr val="tx1"/>
              </a:solidFill>
            </a:endParaRPr>
          </a:p>
          <a:p>
            <a:pPr>
              <a:lnSpc>
                <a:spcPct val="140000"/>
              </a:lnSpc>
            </a:pPr>
            <a:r>
              <a:rPr lang="zh-CN" sz="2400" dirty="0">
                <a:solidFill>
                  <a:srgbClr val="FF0000"/>
                </a:solidFill>
              </a:rPr>
              <a:t>中断优先级</a:t>
            </a:r>
            <a:r>
              <a:rPr lang="zh-CN" sz="2400" dirty="0">
                <a:solidFill>
                  <a:schemeClr val="tx1"/>
                </a:solidFill>
              </a:rPr>
              <a:t>与软件查询中断源的顺序有关</a:t>
            </a:r>
            <a:endParaRPr lang="zh-CN" sz="24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47625" y="476250"/>
            <a:ext cx="9131935" cy="635000"/>
          </a:xfrm>
        </p:spPr>
        <p:txBody>
          <a:bodyPr vert="horz" wrap="square" lIns="91440" tIns="45720" rIns="91440" bIns="45720" anchor="b"/>
          <a:p>
            <a:pPr eaLnBrk="1" hangingPunct="1"/>
            <a:r>
              <a:rPr lang="en-US" altLang="zh-CN" dirty="0"/>
              <a:t>8.3.3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5560" y="980440"/>
            <a:ext cx="9295130" cy="5138420"/>
          </a:xfrm>
          <a:prstGeom prst="rect">
            <a:avLst/>
          </a:prstGeom>
          <a:noFill/>
          <a:ln w="9525">
            <a:noFill/>
          </a:ln>
        </p:spPr>
      </p:pic>
      <p:sp>
        <p:nvSpPr>
          <p:cNvPr id="2" name="文本框 1"/>
          <p:cNvSpPr txBox="1"/>
          <p:nvPr/>
        </p:nvSpPr>
        <p:spPr>
          <a:xfrm>
            <a:off x="4275455" y="1362710"/>
            <a:ext cx="2462530" cy="398780"/>
          </a:xfrm>
          <a:prstGeom prst="rect">
            <a:avLst/>
          </a:prstGeom>
          <a:noFill/>
        </p:spPr>
        <p:txBody>
          <a:bodyPr wrap="square" rtlCol="0" anchor="t">
            <a:spAutoFit/>
          </a:bodyPr>
          <a:p>
            <a:r>
              <a:rPr lang="en-US" altLang="zh-CN" sz="2000" b="1" dirty="0">
                <a:solidFill>
                  <a:srgbClr val="FF0000"/>
                </a:solidFill>
                <a:latin typeface="黑体" panose="02010609060101010101" charset="-122"/>
                <a:ea typeface="黑体" panose="02010609060101010101" charset="-122"/>
                <a:sym typeface="+mn-ea"/>
              </a:rPr>
              <a:t>BS</a:t>
            </a:r>
            <a:r>
              <a:rPr lang="zh-CN" altLang="en-US" sz="2000" b="1" dirty="0">
                <a:solidFill>
                  <a:srgbClr val="FF0000"/>
                </a:solidFill>
                <a:latin typeface="黑体" panose="02010609060101010101" charset="-122"/>
                <a:ea typeface="黑体" panose="02010609060101010101" charset="-122"/>
                <a:sym typeface="+mn-ea"/>
              </a:rPr>
              <a:t>工作标志</a:t>
            </a:r>
            <a:r>
              <a:rPr lang="en-US" altLang="zh-CN" sz="2000" b="1" dirty="0">
                <a:solidFill>
                  <a:srgbClr val="FF0000"/>
                </a:solidFill>
                <a:latin typeface="黑体" panose="02010609060101010101" charset="-122"/>
                <a:ea typeface="黑体" panose="02010609060101010101" charset="-122"/>
                <a:sym typeface="+mn-ea"/>
              </a:rPr>
              <a:t>(</a:t>
            </a:r>
            <a:r>
              <a:rPr lang="zh-CN" altLang="en-US" sz="2000" b="1" dirty="0">
                <a:solidFill>
                  <a:srgbClr val="FF0000"/>
                </a:solidFill>
                <a:latin typeface="黑体" panose="02010609060101010101" charset="-122"/>
                <a:ea typeface="黑体" panose="02010609060101010101" charset="-122"/>
                <a:sym typeface="+mn-ea"/>
              </a:rPr>
              <a:t>外设忙</a:t>
            </a:r>
            <a:r>
              <a:rPr lang="en-US" altLang="zh-CN" sz="2000" b="1" dirty="0">
                <a:solidFill>
                  <a:srgbClr val="FF0000"/>
                </a:solidFill>
                <a:latin typeface="黑体" panose="02010609060101010101" charset="-122"/>
                <a:ea typeface="黑体" panose="02010609060101010101" charset="-122"/>
                <a:sym typeface="+mn-ea"/>
              </a:rPr>
              <a:t>)</a:t>
            </a:r>
            <a:endParaRPr lang="en-US" altLang="zh-CN" sz="2000" b="1" dirty="0">
              <a:solidFill>
                <a:srgbClr val="FF0000"/>
              </a:solidFill>
              <a:latin typeface="黑体" panose="02010609060101010101" charset="-122"/>
              <a:ea typeface="黑体" panose="02010609060101010101" charset="-122"/>
              <a:sym typeface="+mn-ea"/>
            </a:endParaRPr>
          </a:p>
        </p:txBody>
      </p:sp>
      <p:sp>
        <p:nvSpPr>
          <p:cNvPr id="3" name="文本框 2"/>
          <p:cNvSpPr txBox="1"/>
          <p:nvPr/>
        </p:nvSpPr>
        <p:spPr>
          <a:xfrm>
            <a:off x="4831080" y="3282950"/>
            <a:ext cx="3769995" cy="398780"/>
          </a:xfrm>
          <a:prstGeom prst="rect">
            <a:avLst/>
          </a:prstGeom>
          <a:noFill/>
        </p:spPr>
        <p:txBody>
          <a:bodyPr wrap="square" rtlCol="0" anchor="t">
            <a:spAutoFit/>
          </a:bodyPr>
          <a:p>
            <a:r>
              <a:rPr lang="en-US" altLang="zh-CN" sz="2000" b="1" dirty="0">
                <a:solidFill>
                  <a:srgbClr val="FF0000"/>
                </a:solidFill>
                <a:latin typeface="黑体" panose="02010609060101010101" charset="-122"/>
                <a:ea typeface="黑体" panose="02010609060101010101" charset="-122"/>
                <a:sym typeface="+mn-ea"/>
              </a:rPr>
              <a:t>RD </a:t>
            </a:r>
            <a:r>
              <a:rPr lang="zh-CN" altLang="en-US" sz="2000" b="1" dirty="0">
                <a:solidFill>
                  <a:srgbClr val="FF0000"/>
                </a:solidFill>
                <a:latin typeface="黑体" panose="02010609060101010101" charset="-122"/>
                <a:ea typeface="黑体" panose="02010609060101010101" charset="-122"/>
                <a:sym typeface="+mn-ea"/>
              </a:rPr>
              <a:t>准备就绪</a:t>
            </a:r>
            <a:endParaRPr lang="en-US" altLang="zh-CN" sz="2000" b="1" dirty="0">
              <a:solidFill>
                <a:srgbClr val="FF0000"/>
              </a:solidFill>
              <a:latin typeface="黑体" panose="02010609060101010101" charset="-122"/>
              <a:ea typeface="黑体" panose="02010609060101010101" charset="-122"/>
              <a:sym typeface="+mn-ea"/>
            </a:endParaRPr>
          </a:p>
        </p:txBody>
      </p:sp>
      <p:sp>
        <p:nvSpPr>
          <p:cNvPr id="4" name="文本框 3"/>
          <p:cNvSpPr txBox="1"/>
          <p:nvPr/>
        </p:nvSpPr>
        <p:spPr>
          <a:xfrm>
            <a:off x="2631440" y="2276475"/>
            <a:ext cx="3007360" cy="398780"/>
          </a:xfrm>
          <a:prstGeom prst="rect">
            <a:avLst/>
          </a:prstGeom>
          <a:noFill/>
        </p:spPr>
        <p:txBody>
          <a:bodyPr wrap="square" rtlCol="0" anchor="t">
            <a:spAutoFit/>
          </a:bodyPr>
          <a:p>
            <a:r>
              <a:rPr lang="zh-CN" altLang="en-US" sz="2000" b="1" dirty="0">
                <a:solidFill>
                  <a:srgbClr val="FF0000"/>
                </a:solidFill>
                <a:latin typeface="黑体" panose="02010609060101010101" charset="-122"/>
                <a:ea typeface="黑体" panose="02010609060101010101" charset="-122"/>
                <a:sym typeface="+mn-ea"/>
              </a:rPr>
              <a:t>EI</a:t>
            </a:r>
            <a:r>
              <a:rPr lang="zh-CN" altLang="en-US" sz="2000" b="1" dirty="0">
                <a:solidFill>
                  <a:srgbClr val="FF0000"/>
                </a:solidFill>
                <a:latin typeface="黑体" panose="02010609060101010101" charset="-122"/>
                <a:ea typeface="黑体" panose="02010609060101010101" charset="-122"/>
                <a:sym typeface="+mn-ea"/>
              </a:rPr>
              <a:t>允许</a:t>
            </a:r>
            <a:r>
              <a:rPr lang="zh-CN" altLang="en-US" sz="2000" b="1" dirty="0">
                <a:solidFill>
                  <a:srgbClr val="FF0000"/>
                </a:solidFill>
                <a:latin typeface="黑体" panose="02010609060101010101" charset="-122"/>
                <a:ea typeface="黑体" panose="02010609060101010101" charset="-122"/>
                <a:sym typeface="+mn-ea"/>
              </a:rPr>
              <a:t>中断触发器</a:t>
            </a:r>
            <a:endParaRPr lang="zh-CN" altLang="en-US" sz="2000" b="1" dirty="0">
              <a:solidFill>
                <a:srgbClr val="FF0000"/>
              </a:solidFill>
              <a:latin typeface="黑体" panose="02010609060101010101" charset="-122"/>
              <a:ea typeface="黑体" panose="02010609060101010101" charset="-122"/>
              <a:sym typeface="+mn-ea"/>
            </a:endParaRPr>
          </a:p>
        </p:txBody>
      </p:sp>
      <p:sp>
        <p:nvSpPr>
          <p:cNvPr id="6" name="文本框 5"/>
          <p:cNvSpPr txBox="1"/>
          <p:nvPr/>
        </p:nvSpPr>
        <p:spPr>
          <a:xfrm>
            <a:off x="1478915" y="2760980"/>
            <a:ext cx="2378075" cy="398780"/>
          </a:xfrm>
          <a:prstGeom prst="rect">
            <a:avLst/>
          </a:prstGeom>
          <a:noFill/>
        </p:spPr>
        <p:txBody>
          <a:bodyPr wrap="square" rtlCol="0" anchor="t">
            <a:spAutoFit/>
          </a:bodyPr>
          <a:p>
            <a:r>
              <a:rPr lang="zh-CN" altLang="en-US" sz="2000" b="1" dirty="0">
                <a:solidFill>
                  <a:srgbClr val="FF0000"/>
                </a:solidFill>
                <a:latin typeface="黑体" panose="02010609060101010101" charset="-122"/>
                <a:ea typeface="黑体" panose="02010609060101010101" charset="-122"/>
                <a:sym typeface="+mn-ea"/>
              </a:rPr>
              <a:t>IR中断请求触发器</a:t>
            </a:r>
            <a:endParaRPr lang="zh-CN" altLang="en-US" sz="2000" b="1" dirty="0">
              <a:solidFill>
                <a:srgbClr val="FF0000"/>
              </a:solidFill>
              <a:latin typeface="黑体" panose="02010609060101010101" charset="-122"/>
              <a:ea typeface="黑体" panose="02010609060101010101" charset="-122"/>
              <a:sym typeface="+mn-ea"/>
            </a:endParaRPr>
          </a:p>
        </p:txBody>
      </p:sp>
      <p:sp>
        <p:nvSpPr>
          <p:cNvPr id="7" name="文本框 6"/>
          <p:cNvSpPr txBox="1"/>
          <p:nvPr/>
        </p:nvSpPr>
        <p:spPr>
          <a:xfrm>
            <a:off x="253365" y="3915410"/>
            <a:ext cx="2378075" cy="398780"/>
          </a:xfrm>
          <a:prstGeom prst="rect">
            <a:avLst/>
          </a:prstGeom>
          <a:noFill/>
        </p:spPr>
        <p:txBody>
          <a:bodyPr wrap="square" rtlCol="0" anchor="t">
            <a:spAutoFit/>
          </a:bodyPr>
          <a:p>
            <a:r>
              <a:rPr lang="zh-CN" altLang="en-US" sz="2000" b="1" dirty="0">
                <a:solidFill>
                  <a:srgbClr val="FF0000"/>
                </a:solidFill>
                <a:latin typeface="黑体" panose="02010609060101010101" charset="-122"/>
                <a:ea typeface="黑体" panose="02010609060101010101" charset="-122"/>
                <a:sym typeface="+mn-ea"/>
              </a:rPr>
              <a:t>IM中断屏蔽触发器</a:t>
            </a:r>
            <a:endParaRPr lang="zh-CN" altLang="en-US" sz="2000" b="1" dirty="0">
              <a:solidFill>
                <a:srgbClr val="FF0000"/>
              </a:solidFill>
              <a:latin typeface="黑体" panose="02010609060101010101" charset="-122"/>
              <a:ea typeface="黑体" panose="02010609060101010101" charset="-122"/>
              <a:sym typeface="+mn-ea"/>
            </a:endParaRPr>
          </a:p>
        </p:txBody>
      </p:sp>
      <p:sp>
        <p:nvSpPr>
          <p:cNvPr id="9" name="矩形 8"/>
          <p:cNvSpPr/>
          <p:nvPr/>
        </p:nvSpPr>
        <p:spPr>
          <a:xfrm>
            <a:off x="5186680" y="2794000"/>
            <a:ext cx="803275"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3561715" y="2794000"/>
            <a:ext cx="841375"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5186680" y="1845310"/>
            <a:ext cx="803275"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1545590" y="3159760"/>
            <a:ext cx="732790" cy="42989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609600" y="3141980"/>
            <a:ext cx="695325" cy="38989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4290" y="691515"/>
            <a:ext cx="9295130" cy="5138420"/>
          </a:xfrm>
          <a:prstGeom prst="rect">
            <a:avLst/>
          </a:prstGeom>
          <a:noFill/>
          <a:ln w="9525">
            <a:noFill/>
          </a:ln>
        </p:spPr>
      </p:pic>
      <p:sp>
        <p:nvSpPr>
          <p:cNvPr id="9" name="矩形 8"/>
          <p:cNvSpPr/>
          <p:nvPr/>
        </p:nvSpPr>
        <p:spPr>
          <a:xfrm>
            <a:off x="5265420" y="4732020"/>
            <a:ext cx="1003300" cy="50419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292" name="Rectangle 3"/>
          <p:cNvSpPr>
            <a:spLocks noGrp="1"/>
          </p:cNvSpPr>
          <p:nvPr>
            <p:ph idx="1"/>
          </p:nvPr>
        </p:nvSpPr>
        <p:spPr>
          <a:xfrm>
            <a:off x="456565" y="5829935"/>
            <a:ext cx="7771765" cy="766445"/>
          </a:xfrm>
        </p:spPr>
        <p:txBody>
          <a:bodyPr vert="horz" wrap="square" lIns="91440" tIns="45720" rIns="91440" bIns="45720" anchor="t"/>
          <a:p>
            <a:pPr marL="0" indent="0" eaLnBrk="1" hangingPunct="1">
              <a:buNone/>
            </a:pPr>
            <a:r>
              <a:rPr lang="zh-CN" altLang="en-US" sz="2000" dirty="0">
                <a:sym typeface="+mn-ea"/>
              </a:rPr>
              <a:t>设备选择器：</a:t>
            </a:r>
            <a:r>
              <a:rPr lang="zh-CN" altLang="en-US" sz="2000" dirty="0">
                <a:solidFill>
                  <a:schemeClr val="tx1"/>
                </a:solidFill>
                <a:sym typeface="+mn-ea"/>
              </a:rPr>
              <a:t>用来判别总线上送出的地址（或称呼叫的设备）是否为本设备，它实际上是设备地址的译码比较电路。</a:t>
            </a:r>
            <a:endParaRPr lang="zh-CN" altLang="en-US" sz="2000" dirty="0">
              <a:solidFill>
                <a:schemeClr val="tx1"/>
              </a:solidFill>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4290" y="691515"/>
            <a:ext cx="9295130" cy="5138420"/>
          </a:xfrm>
          <a:prstGeom prst="rect">
            <a:avLst/>
          </a:prstGeom>
          <a:noFill/>
          <a:ln w="9525">
            <a:noFill/>
          </a:ln>
        </p:spPr>
      </p:pic>
      <p:sp>
        <p:nvSpPr>
          <p:cNvPr id="9" name="矩形 8"/>
          <p:cNvSpPr/>
          <p:nvPr/>
        </p:nvSpPr>
        <p:spPr>
          <a:xfrm>
            <a:off x="5106035" y="2462530"/>
            <a:ext cx="864235" cy="50419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292" name="Rectangle 3"/>
          <p:cNvSpPr>
            <a:spLocks noGrp="1"/>
          </p:cNvSpPr>
          <p:nvPr>
            <p:ph idx="1"/>
          </p:nvPr>
        </p:nvSpPr>
        <p:spPr>
          <a:xfrm>
            <a:off x="337185" y="5661025"/>
            <a:ext cx="8229600" cy="1074420"/>
          </a:xfrm>
        </p:spPr>
        <p:txBody>
          <a:bodyPr vert="horz" wrap="square" lIns="91440" tIns="45720" rIns="91440" bIns="45720" anchor="t"/>
          <a:p>
            <a:pPr marL="0" indent="0" eaLnBrk="1" hangingPunct="1">
              <a:buNone/>
            </a:pPr>
            <a:r>
              <a:rPr lang="en-US" altLang="zh-CN" sz="2000" dirty="0"/>
              <a:t>RD</a:t>
            </a:r>
            <a:r>
              <a:rPr lang="zh-CN" altLang="en-US" sz="2000" dirty="0"/>
              <a:t>外设准备就绪（</a:t>
            </a:r>
            <a:r>
              <a:rPr lang="en-US" altLang="zh-CN" sz="2000" dirty="0"/>
              <a:t>ReaDy</a:t>
            </a:r>
            <a:r>
              <a:rPr lang="zh-CN" altLang="en-US" sz="2000" dirty="0"/>
              <a:t>）标志：</a:t>
            </a:r>
            <a:r>
              <a:rPr lang="zh-CN" altLang="en-US" sz="2000" dirty="0">
                <a:solidFill>
                  <a:schemeClr val="tx1"/>
                </a:solidFill>
                <a:sym typeface="+mn-ea"/>
              </a:rPr>
              <a:t>一旦</a:t>
            </a:r>
            <a:r>
              <a:rPr lang="zh-CN" altLang="en-US" sz="2000" dirty="0">
                <a:solidFill>
                  <a:srgbClr val="FF0000"/>
                </a:solidFill>
                <a:sym typeface="+mn-ea"/>
              </a:rPr>
              <a:t>设备做好一次数据的接收或发送</a:t>
            </a:r>
            <a:r>
              <a:rPr lang="zh-CN" altLang="en-US" sz="2000" dirty="0">
                <a:solidFill>
                  <a:schemeClr val="tx1"/>
                </a:solidFill>
                <a:sym typeface="+mn-ea"/>
              </a:rPr>
              <a:t>，便发出一个设备动作完毕信号 ，使</a:t>
            </a:r>
            <a:r>
              <a:rPr lang="en-US" altLang="zh-CN" sz="2000" dirty="0">
                <a:solidFill>
                  <a:schemeClr val="tx1"/>
                </a:solidFill>
                <a:sym typeface="+mn-ea"/>
              </a:rPr>
              <a:t>RD</a:t>
            </a:r>
            <a:r>
              <a:rPr lang="zh-CN" altLang="en-US" sz="2000" dirty="0">
                <a:solidFill>
                  <a:schemeClr val="tx1"/>
                </a:solidFill>
                <a:sym typeface="+mn-ea"/>
              </a:rPr>
              <a:t>标志置“</a:t>
            </a:r>
            <a:r>
              <a:rPr lang="en-US" altLang="zh-CN" sz="2000" dirty="0">
                <a:solidFill>
                  <a:schemeClr val="tx1"/>
                </a:solidFill>
                <a:sym typeface="+mn-ea"/>
              </a:rPr>
              <a:t>1”</a:t>
            </a:r>
            <a:r>
              <a:rPr lang="zh-CN" altLang="en-US" sz="2000" dirty="0">
                <a:solidFill>
                  <a:schemeClr val="tx1"/>
                </a:solidFill>
                <a:sym typeface="+mn-ea"/>
              </a:rPr>
              <a:t>。在中断方式中，该标志用作为中断源触发器，简称中断触发器。</a:t>
            </a:r>
            <a:endParaRPr lang="zh-CN" altLang="en-US" sz="2000" dirty="0">
              <a:solidFill>
                <a:schemeClr val="tx1"/>
              </a:solidFill>
            </a:endParaRPr>
          </a:p>
          <a:p>
            <a:pPr marL="344170" lvl="1" indent="0" eaLnBrk="1" hangingPunct="1">
              <a:buNone/>
            </a:pPr>
            <a:endParaRPr lang="en-US" altLang="zh-CN"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4290" y="621665"/>
            <a:ext cx="9295130" cy="5138420"/>
          </a:xfrm>
          <a:prstGeom prst="rect">
            <a:avLst/>
          </a:prstGeom>
          <a:noFill/>
          <a:ln w="9525">
            <a:noFill/>
          </a:ln>
        </p:spPr>
      </p:pic>
      <p:sp>
        <p:nvSpPr>
          <p:cNvPr id="9" name="矩形 8"/>
          <p:cNvSpPr/>
          <p:nvPr/>
        </p:nvSpPr>
        <p:spPr>
          <a:xfrm>
            <a:off x="3533140" y="2442210"/>
            <a:ext cx="864235" cy="50419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292" name="Rectangle 3"/>
          <p:cNvSpPr>
            <a:spLocks noGrp="1"/>
          </p:cNvSpPr>
          <p:nvPr>
            <p:ph idx="1"/>
          </p:nvPr>
        </p:nvSpPr>
        <p:spPr>
          <a:xfrm>
            <a:off x="219075" y="5620385"/>
            <a:ext cx="8637905" cy="1177290"/>
          </a:xfrm>
        </p:spPr>
        <p:txBody>
          <a:bodyPr vert="horz" wrap="square" lIns="91440" tIns="45720" rIns="91440" bIns="45720" anchor="t"/>
          <a:p>
            <a:pPr marL="0" indent="0" eaLnBrk="1" hangingPunct="1">
              <a:buNone/>
            </a:pPr>
            <a:r>
              <a:rPr lang="en-US" altLang="zh-CN" sz="2000" dirty="0"/>
              <a:t>EI</a:t>
            </a:r>
            <a:r>
              <a:rPr lang="zh-CN" altLang="en-US" sz="2000" dirty="0"/>
              <a:t>中断允许触发器：</a:t>
            </a:r>
            <a:r>
              <a:rPr lang="en-US" altLang="zh-CN" sz="2000" dirty="0">
                <a:solidFill>
                  <a:schemeClr val="tx1"/>
                </a:solidFill>
                <a:sym typeface="+mn-ea"/>
              </a:rPr>
              <a:t>EI</a:t>
            </a:r>
            <a:r>
              <a:rPr lang="zh-CN" altLang="en-US" sz="2000" dirty="0">
                <a:solidFill>
                  <a:schemeClr val="tx1"/>
                </a:solidFill>
                <a:sym typeface="+mn-ea"/>
              </a:rPr>
              <a:t>为“</a:t>
            </a:r>
            <a:r>
              <a:rPr lang="en-US" altLang="zh-CN" sz="2000" dirty="0">
                <a:solidFill>
                  <a:srgbClr val="FF0000"/>
                </a:solidFill>
                <a:sym typeface="+mn-ea"/>
              </a:rPr>
              <a:t>1</a:t>
            </a:r>
            <a:r>
              <a:rPr lang="en-US" altLang="zh-CN" sz="2000" dirty="0">
                <a:solidFill>
                  <a:schemeClr val="tx1"/>
                </a:solidFill>
                <a:sym typeface="+mn-ea"/>
              </a:rPr>
              <a:t>”</a:t>
            </a:r>
            <a:r>
              <a:rPr lang="zh-CN" altLang="en-US" sz="2000" dirty="0">
                <a:solidFill>
                  <a:schemeClr val="tx1"/>
                </a:solidFill>
                <a:sym typeface="+mn-ea"/>
              </a:rPr>
              <a:t>时，</a:t>
            </a:r>
            <a:r>
              <a:rPr lang="zh-CN" altLang="en-US" sz="2000" dirty="0">
                <a:solidFill>
                  <a:srgbClr val="FF0000"/>
                </a:solidFill>
                <a:sym typeface="+mn-ea"/>
              </a:rPr>
              <a:t>某设备可以向</a:t>
            </a:r>
            <a:r>
              <a:rPr lang="en-US" altLang="zh-CN" sz="2000" dirty="0">
                <a:solidFill>
                  <a:srgbClr val="FF0000"/>
                </a:solidFill>
                <a:sym typeface="+mn-ea"/>
              </a:rPr>
              <a:t>CPU</a:t>
            </a:r>
            <a:r>
              <a:rPr lang="zh-CN" altLang="en-US" sz="2000" dirty="0">
                <a:solidFill>
                  <a:srgbClr val="FF0000"/>
                </a:solidFill>
                <a:sym typeface="+mn-ea"/>
              </a:rPr>
              <a:t>发出中断请求</a:t>
            </a:r>
            <a:r>
              <a:rPr lang="zh-CN" altLang="en-US" sz="2000" dirty="0">
                <a:solidFill>
                  <a:schemeClr val="tx1"/>
                </a:solidFill>
                <a:sym typeface="+mn-ea"/>
              </a:rPr>
              <a:t>；</a:t>
            </a:r>
            <a:r>
              <a:rPr lang="en-US" altLang="zh-CN" sz="2000" dirty="0">
                <a:solidFill>
                  <a:schemeClr val="tx1"/>
                </a:solidFill>
                <a:sym typeface="+mn-ea"/>
              </a:rPr>
              <a:t>EI</a:t>
            </a:r>
            <a:r>
              <a:rPr lang="zh-CN" altLang="en-US" sz="2000" dirty="0">
                <a:solidFill>
                  <a:schemeClr val="tx1"/>
                </a:solidFill>
                <a:sym typeface="+mn-ea"/>
              </a:rPr>
              <a:t>为“</a:t>
            </a:r>
            <a:r>
              <a:rPr lang="en-US" altLang="zh-CN" sz="2000" dirty="0">
                <a:solidFill>
                  <a:schemeClr val="tx1"/>
                </a:solidFill>
                <a:sym typeface="+mn-ea"/>
              </a:rPr>
              <a:t>0”</a:t>
            </a:r>
            <a:r>
              <a:rPr lang="zh-CN" altLang="en-US" sz="2000" dirty="0">
                <a:solidFill>
                  <a:schemeClr val="tx1"/>
                </a:solidFill>
                <a:sym typeface="+mn-ea"/>
              </a:rPr>
              <a:t>时，不能向</a:t>
            </a:r>
            <a:r>
              <a:rPr lang="en-US" altLang="zh-CN" sz="2000" dirty="0">
                <a:solidFill>
                  <a:schemeClr val="tx1"/>
                </a:solidFill>
                <a:sym typeface="+mn-ea"/>
              </a:rPr>
              <a:t>CPU</a:t>
            </a:r>
            <a:r>
              <a:rPr lang="zh-CN" altLang="en-US" sz="2000" dirty="0">
                <a:solidFill>
                  <a:schemeClr val="tx1"/>
                </a:solidFill>
                <a:sym typeface="+mn-ea"/>
              </a:rPr>
              <a:t>发出中断请求，这意味着某中断源的</a:t>
            </a:r>
            <a:r>
              <a:rPr lang="zh-CN" altLang="en-US" sz="2000" dirty="0">
                <a:solidFill>
                  <a:srgbClr val="FF0000"/>
                </a:solidFill>
                <a:sym typeface="+mn-ea"/>
              </a:rPr>
              <a:t>中断请求被禁止</a:t>
            </a:r>
            <a:r>
              <a:rPr lang="zh-CN" altLang="en-US" sz="2000" dirty="0">
                <a:solidFill>
                  <a:schemeClr val="tx1"/>
                </a:solidFill>
                <a:sym typeface="+mn-ea"/>
              </a:rPr>
              <a:t>。设置</a:t>
            </a:r>
            <a:r>
              <a:rPr lang="en-US" altLang="zh-CN" sz="2000" dirty="0">
                <a:solidFill>
                  <a:schemeClr val="tx1"/>
                </a:solidFill>
                <a:sym typeface="+mn-ea"/>
              </a:rPr>
              <a:t>EI</a:t>
            </a:r>
            <a:r>
              <a:rPr lang="zh-CN" altLang="en-US" sz="2000" dirty="0">
                <a:solidFill>
                  <a:schemeClr val="tx1"/>
                </a:solidFill>
                <a:sym typeface="+mn-ea"/>
              </a:rPr>
              <a:t>标志的目的，就是</a:t>
            </a:r>
            <a:r>
              <a:rPr lang="zh-CN" altLang="en-US" sz="2000" dirty="0">
                <a:solidFill>
                  <a:srgbClr val="0000FF"/>
                </a:solidFill>
                <a:sym typeface="+mn-ea"/>
              </a:rPr>
              <a:t>通过软件来控制</a:t>
            </a:r>
            <a:r>
              <a:rPr lang="zh-CN" altLang="en-US" sz="2000" dirty="0">
                <a:solidFill>
                  <a:schemeClr val="tx1"/>
                </a:solidFill>
                <a:sym typeface="+mn-ea"/>
              </a:rPr>
              <a:t>是否允许某设备发出中断请求。</a:t>
            </a:r>
            <a:endParaRPr lang="en-US" altLang="zh-CN"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对象 6"/>
          <p:cNvGraphicFramePr/>
          <p:nvPr/>
        </p:nvGraphicFramePr>
        <p:xfrm>
          <a:off x="611505" y="1916430"/>
          <a:ext cx="8320405" cy="4090670"/>
        </p:xfrm>
        <a:graphic>
          <a:graphicData uri="http://schemas.openxmlformats.org/presentationml/2006/ole">
            <mc:AlternateContent xmlns:mc="http://schemas.openxmlformats.org/markup-compatibility/2006">
              <mc:Choice xmlns:v="urn:schemas-microsoft-com:vml" Requires="v">
                <p:oleObj spid="_x0000_s8" name="" r:id="rId1" imgW="7518400" imgH="3638550" progId="Paint.Picture">
                  <p:embed/>
                </p:oleObj>
              </mc:Choice>
              <mc:Fallback>
                <p:oleObj name="" r:id="rId1" imgW="7518400" imgH="3638550" progId="Paint.Picture">
                  <p:embed/>
                  <p:pic>
                    <p:nvPicPr>
                      <p:cNvPr id="0" name="图片 7"/>
                      <p:cNvPicPr/>
                      <p:nvPr/>
                    </p:nvPicPr>
                    <p:blipFill>
                      <a:blip r:embed="rId2"/>
                      <a:stretch>
                        <a:fillRect/>
                      </a:stretch>
                    </p:blipFill>
                    <p:spPr>
                      <a:xfrm>
                        <a:off x="611505" y="1916430"/>
                        <a:ext cx="8320405" cy="4090670"/>
                      </a:xfrm>
                      <a:prstGeom prst="rect">
                        <a:avLst/>
                      </a:prstGeom>
                    </p:spPr>
                  </p:pic>
                </p:oleObj>
              </mc:Fallback>
            </mc:AlternateContent>
          </a:graphicData>
        </a:graphic>
      </p:graphicFrame>
      <p:sp>
        <p:nvSpPr>
          <p:cNvPr id="40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4099" name="Rectangle 2"/>
          <p:cNvSpPr>
            <a:spLocks noGrp="1"/>
          </p:cNvSpPr>
          <p:nvPr>
            <p:ph type="title"/>
          </p:nvPr>
        </p:nvSpPr>
        <p:spPr>
          <a:xfrm>
            <a:off x="148590" y="132080"/>
            <a:ext cx="8538210" cy="630555"/>
          </a:xfrm>
        </p:spPr>
        <p:txBody>
          <a:bodyPr vert="horz" wrap="square" lIns="91440" tIns="45720" rIns="91440" bIns="45720" anchor="b"/>
          <a:p>
            <a:pPr eaLnBrk="1" hangingPunct="1"/>
            <a:r>
              <a:rPr lang="en-US" altLang="zh-CN" sz="3600" dirty="0">
                <a:cs typeface="Times New Roman" panose="02020603050405020304" pitchFamily="18" charset="0"/>
              </a:rPr>
              <a:t>8.1.1 </a:t>
            </a:r>
            <a:r>
              <a:rPr lang="zh-CN" altLang="en-US" sz="3600" dirty="0">
                <a:sym typeface="+mn-ea"/>
              </a:rPr>
              <a:t>输入</a:t>
            </a:r>
            <a:r>
              <a:rPr lang="en-US" altLang="zh-CN" sz="3600" dirty="0">
                <a:sym typeface="+mn-ea"/>
              </a:rPr>
              <a:t>/</a:t>
            </a:r>
            <a:r>
              <a:rPr lang="zh-CN" altLang="en-US" sz="3600" dirty="0">
                <a:sym typeface="+mn-ea"/>
              </a:rPr>
              <a:t>输出接口与端口</a:t>
            </a:r>
            <a:endParaRPr lang="zh-CN" altLang="en-US" sz="3600" dirty="0"/>
          </a:p>
        </p:txBody>
      </p:sp>
      <p:sp>
        <p:nvSpPr>
          <p:cNvPr id="4100" name="Rectangle 3"/>
          <p:cNvSpPr>
            <a:spLocks noGrp="1"/>
          </p:cNvSpPr>
          <p:nvPr>
            <p:ph idx="1"/>
          </p:nvPr>
        </p:nvSpPr>
        <p:spPr>
          <a:xfrm>
            <a:off x="179070" y="762318"/>
            <a:ext cx="8229600" cy="4411662"/>
          </a:xfrm>
        </p:spPr>
        <p:txBody>
          <a:bodyPr vert="horz" wrap="square" lIns="91440" tIns="45720" rIns="91440" bIns="45720" anchor="t"/>
          <a:p>
            <a:pPr eaLnBrk="1" hangingPunct="1">
              <a:lnSpc>
                <a:spcPct val="110000"/>
              </a:lnSpc>
              <a:buNone/>
            </a:pPr>
            <a:r>
              <a:rPr lang="zh-CN" altLang="en-US" sz="2600" dirty="0">
                <a:solidFill>
                  <a:srgbClr val="00B0F0"/>
                </a:solidFill>
              </a:rPr>
              <a:t>二、</a:t>
            </a:r>
            <a:r>
              <a:rPr lang="en-US" altLang="zh-CN" dirty="0">
                <a:solidFill>
                  <a:srgbClr val="00B0F0"/>
                </a:solidFill>
              </a:rPr>
              <a:t>CPU</a:t>
            </a:r>
            <a:r>
              <a:rPr lang="zh-CN" altLang="en-US" dirty="0">
                <a:solidFill>
                  <a:srgbClr val="00B0F0"/>
                </a:solidFill>
              </a:rPr>
              <a:t>与外设的连接</a:t>
            </a:r>
            <a:endParaRPr lang="zh-CN" altLang="en-US" sz="2600" dirty="0">
              <a:solidFill>
                <a:srgbClr val="00B0F0"/>
              </a:solidFill>
            </a:endParaRPr>
          </a:p>
          <a:p>
            <a:pPr marL="0" lvl="0" indent="0" eaLnBrk="1" hangingPunct="1">
              <a:lnSpc>
                <a:spcPct val="110000"/>
              </a:lnSpc>
              <a:buFont typeface="Wingdings" panose="05000000000000000000" charset="0"/>
              <a:buNone/>
            </a:pPr>
            <a:endParaRPr lang="zh-CN" altLang="en-US" sz="2535" dirty="0">
              <a:solidFill>
                <a:schemeClr val="tx1"/>
              </a:solidFill>
            </a:endParaRPr>
          </a:p>
        </p:txBody>
      </p:sp>
      <p:sp>
        <p:nvSpPr>
          <p:cNvPr id="4" name="文本框 3"/>
          <p:cNvSpPr txBox="1"/>
          <p:nvPr/>
        </p:nvSpPr>
        <p:spPr>
          <a:xfrm>
            <a:off x="4211955" y="692785"/>
            <a:ext cx="4813935" cy="1198880"/>
          </a:xfrm>
          <a:prstGeom prst="rect">
            <a:avLst/>
          </a:prstGeom>
          <a:solidFill>
            <a:schemeClr val="accent1">
              <a:lumMod val="40000"/>
              <a:lumOff val="60000"/>
            </a:schemeClr>
          </a:solidFill>
        </p:spPr>
        <p:txBody>
          <a:bodyPr wrap="square" rtlCol="0">
            <a:spAutoFit/>
          </a:bodyPr>
          <a:p>
            <a:r>
              <a:rPr lang="en-US" altLang="zh-CN" sz="2400" b="1">
                <a:solidFill>
                  <a:srgbClr val="FF0000"/>
                </a:solidFill>
                <a:latin typeface="黑体" panose="02010609060101010101" charset="-122"/>
                <a:ea typeface="黑体" panose="02010609060101010101" charset="-122"/>
                <a:cs typeface="黑体" panose="02010609060101010101" charset="-122"/>
              </a:rPr>
              <a:t>I/O</a:t>
            </a:r>
            <a:r>
              <a:rPr lang="zh-CN" altLang="en-US" sz="2400" b="1">
                <a:solidFill>
                  <a:srgbClr val="FF0000"/>
                </a:solidFill>
                <a:latin typeface="黑体" panose="02010609060101010101" charset="-122"/>
                <a:ea typeface="黑体" panose="02010609060101010101" charset="-122"/>
                <a:cs typeface="黑体" panose="02010609060101010101" charset="-122"/>
              </a:rPr>
              <a:t>端口：</a:t>
            </a:r>
            <a:r>
              <a:rPr lang="zh-CN" altLang="en-US" sz="2400" b="1">
                <a:solidFill>
                  <a:schemeClr val="tx1"/>
                </a:solidFill>
                <a:latin typeface="黑体" panose="02010609060101010101" charset="-122"/>
                <a:ea typeface="黑体" panose="02010609060101010101" charset="-122"/>
                <a:cs typeface="黑体" panose="02010609060101010101" charset="-122"/>
              </a:rPr>
              <a:t>接口内</a:t>
            </a:r>
            <a:r>
              <a:rPr lang="en-US" altLang="zh-CN" sz="2400" b="1">
                <a:solidFill>
                  <a:schemeClr val="tx1"/>
                </a:solidFill>
                <a:latin typeface="黑体" panose="02010609060101010101" charset="-122"/>
                <a:ea typeface="黑体" panose="02010609060101010101" charset="-122"/>
                <a:cs typeface="黑体" panose="02010609060101010101" charset="-122"/>
              </a:rPr>
              <a:t>CPU</a:t>
            </a:r>
            <a:r>
              <a:rPr lang="zh-CN" altLang="en-US" sz="2400" b="1">
                <a:solidFill>
                  <a:schemeClr val="tx1"/>
                </a:solidFill>
                <a:latin typeface="黑体" panose="02010609060101010101" charset="-122"/>
                <a:ea typeface="黑体" panose="02010609060101010101" charset="-122"/>
                <a:cs typeface="黑体" panose="02010609060101010101" charset="-122"/>
              </a:rPr>
              <a:t>能直接访问的寄存器，分为</a:t>
            </a:r>
            <a:r>
              <a:rPr lang="zh-CN" altLang="en-US" sz="2400" b="1">
                <a:solidFill>
                  <a:srgbClr val="FF00FF"/>
                </a:solidFill>
                <a:latin typeface="黑体" panose="02010609060101010101" charset="-122"/>
                <a:ea typeface="黑体" panose="02010609060101010101" charset="-122"/>
                <a:cs typeface="黑体" panose="02010609060101010101" charset="-122"/>
              </a:rPr>
              <a:t>命令</a:t>
            </a:r>
            <a:r>
              <a:rPr lang="en-US" altLang="zh-CN" sz="2400" b="1">
                <a:solidFill>
                  <a:srgbClr val="FF00FF"/>
                </a:solidFill>
                <a:latin typeface="黑体" panose="02010609060101010101" charset="-122"/>
                <a:ea typeface="黑体" panose="02010609060101010101" charset="-122"/>
                <a:cs typeface="黑体" panose="02010609060101010101" charset="-122"/>
              </a:rPr>
              <a:t>/</a:t>
            </a:r>
            <a:r>
              <a:rPr lang="zh-CN" altLang="en-US" sz="2400" b="1">
                <a:solidFill>
                  <a:srgbClr val="FF00FF"/>
                </a:solidFill>
                <a:latin typeface="黑体" panose="02010609060101010101" charset="-122"/>
                <a:ea typeface="黑体" panose="02010609060101010101" charset="-122"/>
                <a:cs typeface="黑体" panose="02010609060101010101" charset="-122"/>
              </a:rPr>
              <a:t>控制端口</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zh-CN" altLang="en-US" sz="2400" b="1">
                <a:solidFill>
                  <a:srgbClr val="FF00FF"/>
                </a:solidFill>
                <a:latin typeface="黑体" panose="02010609060101010101" charset="-122"/>
                <a:ea typeface="黑体" panose="02010609060101010101" charset="-122"/>
                <a:cs typeface="黑体" panose="02010609060101010101" charset="-122"/>
              </a:rPr>
              <a:t>状态端口</a:t>
            </a:r>
            <a:r>
              <a:rPr lang="zh-CN" altLang="en-US" sz="2400" b="1">
                <a:solidFill>
                  <a:schemeClr val="tx1"/>
                </a:solidFill>
                <a:latin typeface="黑体" panose="02010609060101010101" charset="-122"/>
                <a:ea typeface="黑体" panose="02010609060101010101" charset="-122"/>
                <a:cs typeface="黑体" panose="02010609060101010101" charset="-122"/>
              </a:rPr>
              <a:t>、</a:t>
            </a:r>
            <a:r>
              <a:rPr lang="zh-CN" altLang="en-US" sz="2400" b="1">
                <a:solidFill>
                  <a:srgbClr val="FF00FF"/>
                </a:solidFill>
                <a:latin typeface="黑体" panose="02010609060101010101" charset="-122"/>
                <a:ea typeface="黑体" panose="02010609060101010101" charset="-122"/>
                <a:cs typeface="黑体" panose="02010609060101010101" charset="-122"/>
              </a:rPr>
              <a:t>数据端口</a:t>
            </a:r>
            <a:endParaRPr lang="zh-CN" altLang="en-US" sz="2400" b="1">
              <a:solidFill>
                <a:srgbClr val="FF00FF"/>
              </a:soli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35560" y="5949315"/>
            <a:ext cx="3567430" cy="829945"/>
          </a:xfrm>
          <a:prstGeom prst="rect">
            <a:avLst/>
          </a:prstGeom>
          <a:noFill/>
        </p:spPr>
        <p:txBody>
          <a:bodyPr wrap="square" rtlCol="0">
            <a:spAutoFit/>
          </a:bodyPr>
          <a:p>
            <a:r>
              <a:rPr lang="en-US" altLang="zh-CN" sz="2400" b="1">
                <a:solidFill>
                  <a:srgbClr val="FF00FF"/>
                </a:solidFill>
                <a:latin typeface="黑体" panose="02010609060101010101" charset="-122"/>
                <a:ea typeface="黑体" panose="02010609060101010101" charset="-122"/>
                <a:cs typeface="黑体" panose="02010609060101010101" charset="-122"/>
              </a:rPr>
              <a:t>I/O</a:t>
            </a:r>
            <a:r>
              <a:rPr lang="zh-CN" altLang="en-US" sz="2400" b="1">
                <a:solidFill>
                  <a:srgbClr val="FF00FF"/>
                </a:solidFill>
                <a:latin typeface="黑体" panose="02010609060101010101" charset="-122"/>
                <a:ea typeface="黑体" panose="02010609060101010101" charset="-122"/>
                <a:cs typeface="黑体" panose="02010609060101010101" charset="-122"/>
              </a:rPr>
              <a:t>端口编址：统一编址</a:t>
            </a:r>
            <a:endParaRPr lang="zh-CN" altLang="en-US" sz="2400" b="1">
              <a:solidFill>
                <a:srgbClr val="FF00FF"/>
              </a:solidFill>
              <a:latin typeface="黑体" panose="02010609060101010101" charset="-122"/>
              <a:ea typeface="黑体" panose="02010609060101010101" charset="-122"/>
              <a:cs typeface="黑体" panose="02010609060101010101" charset="-122"/>
            </a:endParaRPr>
          </a:p>
          <a:p>
            <a:r>
              <a:rPr lang="zh-CN" altLang="en-US" sz="2400" b="1">
                <a:solidFill>
                  <a:srgbClr val="FF00FF"/>
                </a:solidFill>
                <a:latin typeface="黑体" panose="02010609060101010101" charset="-122"/>
                <a:ea typeface="黑体" panose="02010609060101010101" charset="-122"/>
                <a:cs typeface="黑体" panose="02010609060101010101" charset="-122"/>
              </a:rPr>
              <a:t>             独立编址</a:t>
            </a:r>
            <a:endParaRPr lang="zh-CN" altLang="en-US" sz="2400" b="1">
              <a:solidFill>
                <a:srgbClr val="FF00FF"/>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4290" y="691515"/>
            <a:ext cx="9295130" cy="5138420"/>
          </a:xfrm>
          <a:prstGeom prst="rect">
            <a:avLst/>
          </a:prstGeom>
          <a:noFill/>
          <a:ln w="9525">
            <a:noFill/>
          </a:ln>
        </p:spPr>
      </p:pic>
      <p:sp>
        <p:nvSpPr>
          <p:cNvPr id="9" name="矩形 8"/>
          <p:cNvSpPr/>
          <p:nvPr/>
        </p:nvSpPr>
        <p:spPr>
          <a:xfrm>
            <a:off x="1483360" y="2859405"/>
            <a:ext cx="735330" cy="42545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292" name="Rectangle 3"/>
          <p:cNvSpPr>
            <a:spLocks noGrp="1"/>
          </p:cNvSpPr>
          <p:nvPr>
            <p:ph idx="1"/>
          </p:nvPr>
        </p:nvSpPr>
        <p:spPr>
          <a:xfrm>
            <a:off x="229235" y="5829935"/>
            <a:ext cx="8229600" cy="808990"/>
          </a:xfrm>
        </p:spPr>
        <p:txBody>
          <a:bodyPr vert="horz" wrap="square" lIns="91440" tIns="45720" rIns="91440" bIns="45720" anchor="t"/>
          <a:p>
            <a:pPr marL="0" indent="0" eaLnBrk="1" hangingPunct="1">
              <a:buNone/>
            </a:pPr>
            <a:r>
              <a:rPr lang="en-US" altLang="zh-CN" sz="2000" dirty="0"/>
              <a:t>IR</a:t>
            </a:r>
            <a:r>
              <a:rPr lang="zh-CN" altLang="en-US" sz="2000" dirty="0"/>
              <a:t>中断请求触发器：</a:t>
            </a:r>
            <a:r>
              <a:rPr lang="zh-CN" altLang="en-US" sz="2000" dirty="0">
                <a:solidFill>
                  <a:schemeClr val="tx1"/>
                </a:solidFill>
                <a:sym typeface="+mn-ea"/>
              </a:rPr>
              <a:t>它暂存中断请求线上由设备发出的</a:t>
            </a:r>
            <a:r>
              <a:rPr lang="zh-CN" altLang="en-US" sz="2000" dirty="0">
                <a:solidFill>
                  <a:srgbClr val="FF0000"/>
                </a:solidFill>
                <a:sym typeface="+mn-ea"/>
              </a:rPr>
              <a:t>中断请求信号</a:t>
            </a:r>
            <a:r>
              <a:rPr lang="zh-CN" altLang="en-US" sz="2000" dirty="0">
                <a:solidFill>
                  <a:schemeClr val="tx1"/>
                </a:solidFill>
                <a:sym typeface="+mn-ea"/>
              </a:rPr>
              <a:t>。当</a:t>
            </a:r>
            <a:r>
              <a:rPr lang="en-US" altLang="zh-CN" sz="2000" dirty="0">
                <a:solidFill>
                  <a:schemeClr val="tx1"/>
                </a:solidFill>
                <a:sym typeface="+mn-ea"/>
              </a:rPr>
              <a:t>IR</a:t>
            </a:r>
            <a:r>
              <a:rPr lang="zh-CN" altLang="en-US" sz="2000" dirty="0">
                <a:solidFill>
                  <a:schemeClr val="tx1"/>
                </a:solidFill>
                <a:sym typeface="+mn-ea"/>
              </a:rPr>
              <a:t>标志为“</a:t>
            </a:r>
            <a:r>
              <a:rPr lang="en-US" altLang="zh-CN" sz="2000" dirty="0">
                <a:solidFill>
                  <a:srgbClr val="FF0000"/>
                </a:solidFill>
                <a:sym typeface="+mn-ea"/>
              </a:rPr>
              <a:t>1</a:t>
            </a:r>
            <a:r>
              <a:rPr lang="en-US" altLang="zh-CN" sz="2000" dirty="0">
                <a:solidFill>
                  <a:schemeClr val="tx1"/>
                </a:solidFill>
                <a:sym typeface="+mn-ea"/>
              </a:rPr>
              <a:t>”</a:t>
            </a:r>
            <a:r>
              <a:rPr lang="zh-CN" altLang="en-US" sz="2000" dirty="0">
                <a:solidFill>
                  <a:schemeClr val="tx1"/>
                </a:solidFill>
                <a:sym typeface="+mn-ea"/>
              </a:rPr>
              <a:t>时，表示</a:t>
            </a:r>
            <a:r>
              <a:rPr lang="zh-CN" altLang="en-US" sz="2000" dirty="0">
                <a:solidFill>
                  <a:srgbClr val="FF0000"/>
                </a:solidFill>
                <a:sym typeface="+mn-ea"/>
              </a:rPr>
              <a:t>设备发出了中断请求</a:t>
            </a:r>
            <a:r>
              <a:rPr lang="zh-CN" altLang="en-US" sz="2000" dirty="0">
                <a:solidFill>
                  <a:schemeClr val="tx1"/>
                </a:solidFill>
                <a:sym typeface="+mn-ea"/>
              </a:rPr>
              <a:t>。</a:t>
            </a:r>
            <a:endParaRPr lang="zh-CN" altLang="en-US" sz="2000" dirty="0">
              <a:solidFill>
                <a:schemeClr val="tx1"/>
              </a:solidFill>
            </a:endParaRPr>
          </a:p>
          <a:p>
            <a:pPr marL="344170" lvl="1" indent="0" eaLnBrk="1" hangingPunct="1">
              <a:buNone/>
            </a:pPr>
            <a:endParaRPr lang="en-US" altLang="zh-CN"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34290" y="691515"/>
            <a:ext cx="9295130" cy="5138420"/>
          </a:xfrm>
          <a:prstGeom prst="rect">
            <a:avLst/>
          </a:prstGeom>
          <a:noFill/>
          <a:ln w="9525">
            <a:noFill/>
          </a:ln>
        </p:spPr>
      </p:pic>
      <p:sp>
        <p:nvSpPr>
          <p:cNvPr id="9" name="矩形 8"/>
          <p:cNvSpPr/>
          <p:nvPr/>
        </p:nvSpPr>
        <p:spPr>
          <a:xfrm>
            <a:off x="518160" y="2869565"/>
            <a:ext cx="735330" cy="42545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292" name="Rectangle 3"/>
          <p:cNvSpPr>
            <a:spLocks noGrp="1"/>
          </p:cNvSpPr>
          <p:nvPr>
            <p:ph idx="1"/>
          </p:nvPr>
        </p:nvSpPr>
        <p:spPr>
          <a:xfrm>
            <a:off x="229235" y="5829935"/>
            <a:ext cx="8229600" cy="808990"/>
          </a:xfrm>
        </p:spPr>
        <p:txBody>
          <a:bodyPr vert="horz" wrap="square" lIns="91440" tIns="45720" rIns="91440" bIns="45720" anchor="t"/>
          <a:p>
            <a:pPr marL="0" indent="0" eaLnBrk="1" hangingPunct="1">
              <a:buNone/>
            </a:pPr>
            <a:r>
              <a:rPr lang="zh-CN" altLang="en-US" sz="2000" dirty="0">
                <a:solidFill>
                  <a:srgbClr val="FF00FF"/>
                </a:solidFill>
                <a:sym typeface="+mn-ea"/>
              </a:rPr>
              <a:t>中断屏蔽触发器</a:t>
            </a:r>
            <a:r>
              <a:rPr lang="en-US" altLang="zh-CN" sz="2000">
                <a:solidFill>
                  <a:srgbClr val="FF00FF"/>
                </a:solidFill>
                <a:sym typeface="+mn-ea"/>
              </a:rPr>
              <a:t>(IM)</a:t>
            </a:r>
            <a:r>
              <a:rPr lang="en-US" altLang="zh-CN" sz="2000" dirty="0">
                <a:sym typeface="+mn-ea"/>
              </a:rPr>
              <a:t> </a:t>
            </a:r>
            <a:r>
              <a:rPr lang="zh-CN" altLang="en-US" sz="2000" dirty="0">
                <a:solidFill>
                  <a:schemeClr val="tx1"/>
                </a:solidFill>
                <a:sym typeface="+mn-ea"/>
              </a:rPr>
              <a:t>是</a:t>
            </a:r>
            <a:r>
              <a:rPr lang="en-US" altLang="zh-CN" sz="2000" dirty="0">
                <a:solidFill>
                  <a:schemeClr val="tx1"/>
                </a:solidFill>
                <a:sym typeface="+mn-ea"/>
              </a:rPr>
              <a:t>CPU</a:t>
            </a:r>
            <a:r>
              <a:rPr lang="zh-CN" altLang="en-US" sz="2000" dirty="0">
                <a:solidFill>
                  <a:schemeClr val="tx1"/>
                </a:solidFill>
                <a:sym typeface="+mn-ea"/>
              </a:rPr>
              <a:t>是否受理中断或批准中断的标志。</a:t>
            </a:r>
            <a:r>
              <a:rPr lang="en-US" altLang="zh-CN" sz="2000" dirty="0">
                <a:solidFill>
                  <a:schemeClr val="tx1"/>
                </a:solidFill>
                <a:sym typeface="+mn-ea"/>
              </a:rPr>
              <a:t>IM</a:t>
            </a:r>
            <a:r>
              <a:rPr lang="zh-CN" altLang="en-US" sz="2000" dirty="0">
                <a:solidFill>
                  <a:schemeClr val="tx1"/>
                </a:solidFill>
                <a:sym typeface="+mn-ea"/>
              </a:rPr>
              <a:t>标志为“</a:t>
            </a:r>
            <a:r>
              <a:rPr lang="en-US" altLang="zh-CN" sz="2000" dirty="0">
                <a:solidFill>
                  <a:schemeClr val="tx1"/>
                </a:solidFill>
                <a:sym typeface="+mn-ea"/>
              </a:rPr>
              <a:t>0”</a:t>
            </a:r>
            <a:r>
              <a:rPr lang="zh-CN" altLang="en-US" sz="2000" dirty="0">
                <a:solidFill>
                  <a:schemeClr val="tx1"/>
                </a:solidFill>
                <a:sym typeface="+mn-ea"/>
              </a:rPr>
              <a:t>时，</a:t>
            </a:r>
            <a:r>
              <a:rPr lang="en-US" altLang="zh-CN" sz="2000" dirty="0">
                <a:solidFill>
                  <a:schemeClr val="tx1"/>
                </a:solidFill>
                <a:sym typeface="+mn-ea"/>
              </a:rPr>
              <a:t>CPU</a:t>
            </a:r>
            <a:r>
              <a:rPr lang="zh-CN" altLang="en-US" sz="2000" dirty="0">
                <a:solidFill>
                  <a:schemeClr val="tx1"/>
                </a:solidFill>
                <a:sym typeface="+mn-ea"/>
              </a:rPr>
              <a:t>可以受理外界的中断请求，反之，</a:t>
            </a:r>
            <a:r>
              <a:rPr lang="en-US" altLang="zh-CN" sz="2000" dirty="0">
                <a:solidFill>
                  <a:schemeClr val="tx1"/>
                </a:solidFill>
                <a:sym typeface="+mn-ea"/>
              </a:rPr>
              <a:t>IM</a:t>
            </a:r>
            <a:r>
              <a:rPr lang="zh-CN" altLang="en-US" sz="2000" dirty="0">
                <a:solidFill>
                  <a:schemeClr val="tx1"/>
                </a:solidFill>
                <a:sym typeface="+mn-ea"/>
              </a:rPr>
              <a:t>标志为“</a:t>
            </a:r>
            <a:r>
              <a:rPr lang="en-US" altLang="zh-CN" sz="2000" dirty="0">
                <a:solidFill>
                  <a:srgbClr val="FF0000"/>
                </a:solidFill>
                <a:sym typeface="+mn-ea"/>
              </a:rPr>
              <a:t>1</a:t>
            </a:r>
            <a:r>
              <a:rPr lang="en-US" altLang="zh-CN" sz="2000" dirty="0">
                <a:solidFill>
                  <a:schemeClr val="tx1"/>
                </a:solidFill>
                <a:sym typeface="+mn-ea"/>
              </a:rPr>
              <a:t>”</a:t>
            </a:r>
            <a:r>
              <a:rPr lang="zh-CN" altLang="en-US" sz="2000" dirty="0">
                <a:solidFill>
                  <a:schemeClr val="tx1"/>
                </a:solidFill>
                <a:sym typeface="+mn-ea"/>
              </a:rPr>
              <a:t>时，</a:t>
            </a:r>
            <a:r>
              <a:rPr lang="en-US" altLang="zh-CN" sz="2000" dirty="0">
                <a:solidFill>
                  <a:srgbClr val="FF0000"/>
                </a:solidFill>
                <a:sym typeface="+mn-ea"/>
              </a:rPr>
              <a:t>CPU</a:t>
            </a:r>
            <a:r>
              <a:rPr lang="zh-CN" altLang="en-US" sz="2000" dirty="0">
                <a:solidFill>
                  <a:srgbClr val="FF0000"/>
                </a:solidFill>
                <a:sym typeface="+mn-ea"/>
              </a:rPr>
              <a:t>不受理外界的中断</a:t>
            </a:r>
            <a:r>
              <a:rPr lang="zh-CN" altLang="en-US" sz="2000" dirty="0">
                <a:solidFill>
                  <a:schemeClr val="tx1"/>
                </a:solidFill>
                <a:sym typeface="+mn-ea"/>
              </a:rPr>
              <a:t>。</a:t>
            </a:r>
            <a:endParaRPr lang="zh-CN" altLang="en-US" sz="2000" dirty="0">
              <a:solidFill>
                <a:schemeClr val="tx1"/>
              </a:solidFill>
            </a:endParaRPr>
          </a:p>
          <a:p>
            <a:pPr marL="344170" lvl="1" indent="0" eaLnBrk="1" hangingPunct="1">
              <a:buNone/>
            </a:pPr>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8a6">
            <a:hlinkClick r:id="rId1" action="ppaction://hlinkfile"/>
          </p:cNvPr>
          <p:cNvPicPr>
            <a:picLocks noChangeAspect="1"/>
          </p:cNvPicPr>
          <p:nvPr/>
        </p:nvPicPr>
        <p:blipFill>
          <a:blip r:embed="rId2"/>
          <a:stretch>
            <a:fillRect/>
          </a:stretch>
        </p:blipFill>
        <p:spPr>
          <a:xfrm>
            <a:off x="-108585" y="-22225"/>
            <a:ext cx="9295130" cy="5138420"/>
          </a:xfrm>
          <a:prstGeom prst="rect">
            <a:avLst/>
          </a:prstGeom>
          <a:noFill/>
          <a:ln w="9525">
            <a:noFill/>
          </a:ln>
        </p:spPr>
      </p:pic>
      <p:sp>
        <p:nvSpPr>
          <p:cNvPr id="12290" name="灯片编号占位符 5"/>
          <p:cNvSpPr txBox="1">
            <a:spLocks noGrp="1"/>
          </p:cNvSpPr>
          <p:nvPr>
            <p:ph type="sldNum" sz="quarter" idx="12"/>
          </p:nvPr>
        </p:nvSpPr>
        <p:spPr>
          <a:xfrm>
            <a:off x="6478905" y="553466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5365" name="Rectangle 5"/>
          <p:cNvSpPr/>
          <p:nvPr/>
        </p:nvSpPr>
        <p:spPr>
          <a:xfrm>
            <a:off x="0" y="5013325"/>
            <a:ext cx="8941435" cy="1938020"/>
          </a:xfrm>
          <a:prstGeom prst="rect">
            <a:avLst/>
          </a:prstGeom>
          <a:noFill/>
          <a:ln w="12700">
            <a:noFill/>
          </a:ln>
        </p:spPr>
        <p:txBody>
          <a:bodyPr wrap="square">
            <a:spAutoFit/>
          </a:bodyPr>
          <a:p>
            <a:r>
              <a:rPr lang="en-US" altLang="zh-CN" sz="2400" b="1" dirty="0">
                <a:solidFill>
                  <a:srgbClr val="FF0000"/>
                </a:solidFill>
                <a:latin typeface="黑体" panose="02010609060101010101" charset="-122"/>
                <a:ea typeface="黑体" panose="02010609060101010101" charset="-122"/>
                <a:cs typeface="黑体" panose="02010609060101010101" charset="-122"/>
              </a:rPr>
              <a:t>① </a:t>
            </a:r>
            <a:r>
              <a:rPr lang="zh-CN" altLang="en-US" sz="2400" b="1" dirty="0">
                <a:solidFill>
                  <a:srgbClr val="FF0000"/>
                </a:solidFill>
                <a:latin typeface="黑体" panose="02010609060101010101" charset="-122"/>
                <a:ea typeface="黑体" panose="02010609060101010101" charset="-122"/>
                <a:cs typeface="黑体" panose="02010609060101010101" charset="-122"/>
              </a:rPr>
              <a:t>由程序启动外设，将该外设接口的工作标志</a:t>
            </a:r>
            <a:r>
              <a:rPr lang="en-US" altLang="zh-CN" sz="2400" b="1" dirty="0">
                <a:solidFill>
                  <a:srgbClr val="FF0000"/>
                </a:solidFill>
                <a:latin typeface="黑体" panose="02010609060101010101" charset="-122"/>
                <a:ea typeface="黑体" panose="02010609060101010101" charset="-122"/>
                <a:cs typeface="黑体" panose="02010609060101010101" charset="-122"/>
              </a:rPr>
              <a:t>(</a:t>
            </a:r>
            <a:r>
              <a:rPr lang="zh-CN" altLang="en-US" sz="2400" b="1" dirty="0">
                <a:solidFill>
                  <a:srgbClr val="FF0000"/>
                </a:solidFill>
                <a:latin typeface="黑体" panose="02010609060101010101" charset="-122"/>
                <a:ea typeface="黑体" panose="02010609060101010101" charset="-122"/>
                <a:cs typeface="黑体" panose="02010609060101010101" charset="-122"/>
              </a:rPr>
              <a:t>忙标志</a:t>
            </a:r>
            <a:r>
              <a:rPr lang="en-US" altLang="zh-CN" sz="2400" b="1" dirty="0">
                <a:solidFill>
                  <a:srgbClr val="FF0000"/>
                </a:solidFill>
                <a:latin typeface="黑体" panose="02010609060101010101" charset="-122"/>
                <a:ea typeface="黑体" panose="02010609060101010101" charset="-122"/>
                <a:cs typeface="黑体" panose="02010609060101010101" charset="-122"/>
              </a:rPr>
              <a:t>)BS</a:t>
            </a:r>
            <a:r>
              <a:rPr lang="zh-CN" altLang="en-US" sz="2400" b="1" dirty="0">
                <a:solidFill>
                  <a:srgbClr val="FF0000"/>
                </a:solidFill>
                <a:latin typeface="黑体" panose="02010609060101010101" charset="-122"/>
                <a:ea typeface="黑体" panose="02010609060101010101" charset="-122"/>
                <a:cs typeface="黑体" panose="02010609060101010101" charset="-122"/>
              </a:rPr>
              <a:t>置</a:t>
            </a:r>
            <a:r>
              <a:rPr lang="en-US" altLang="zh-CN" sz="2400" b="1" dirty="0">
                <a:solidFill>
                  <a:srgbClr val="FF0000"/>
                </a:solidFill>
                <a:latin typeface="黑体" panose="02010609060101010101" charset="-122"/>
                <a:ea typeface="黑体" panose="02010609060101010101" charset="-122"/>
                <a:cs typeface="黑体" panose="02010609060101010101" charset="-122"/>
              </a:rPr>
              <a:t>1</a:t>
            </a:r>
            <a:r>
              <a:rPr lang="zh-CN" altLang="en-US" sz="2400" b="1" dirty="0">
                <a:solidFill>
                  <a:srgbClr val="FF0000"/>
                </a:solidFill>
                <a:latin typeface="黑体" panose="02010609060101010101" charset="-122"/>
                <a:ea typeface="黑体" panose="02010609060101010101" charset="-122"/>
                <a:cs typeface="黑体" panose="02010609060101010101" charset="-122"/>
              </a:rPr>
              <a:t>，“准备就绪”标志</a:t>
            </a:r>
            <a:r>
              <a:rPr lang="en-US" altLang="zh-CN" sz="2400" b="1" dirty="0">
                <a:solidFill>
                  <a:srgbClr val="FF0000"/>
                </a:solidFill>
                <a:latin typeface="黑体" panose="02010609060101010101" charset="-122"/>
                <a:ea typeface="黑体" panose="02010609060101010101" charset="-122"/>
                <a:cs typeface="黑体" panose="02010609060101010101" charset="-122"/>
              </a:rPr>
              <a:t>RD</a:t>
            </a:r>
            <a:r>
              <a:rPr lang="zh-CN" altLang="en-US" sz="2400" b="1" dirty="0">
                <a:solidFill>
                  <a:srgbClr val="FF0000"/>
                </a:solidFill>
                <a:latin typeface="黑体" panose="02010609060101010101" charset="-122"/>
                <a:ea typeface="黑体" panose="02010609060101010101" charset="-122"/>
                <a:cs typeface="黑体" panose="02010609060101010101" charset="-122"/>
              </a:rPr>
              <a:t>清</a:t>
            </a:r>
            <a:r>
              <a:rPr lang="en-US" altLang="zh-CN" sz="2400" b="1" dirty="0">
                <a:solidFill>
                  <a:srgbClr val="FF0000"/>
                </a:solidFill>
                <a:latin typeface="黑体" panose="02010609060101010101" charset="-122"/>
                <a:ea typeface="黑体" panose="02010609060101010101" charset="-122"/>
                <a:cs typeface="黑体" panose="02010609060101010101" charset="-122"/>
              </a:rPr>
              <a:t>0   </a:t>
            </a:r>
            <a:r>
              <a:rPr lang="en-US" altLang="zh-CN" sz="2400" b="1" dirty="0">
                <a:solidFill>
                  <a:srgbClr val="FF00FF"/>
                </a:solidFill>
                <a:latin typeface="黑体" panose="02010609060101010101" charset="-122"/>
                <a:ea typeface="黑体" panose="02010609060101010101" charset="-122"/>
                <a:cs typeface="黑体" panose="02010609060101010101" charset="-122"/>
              </a:rPr>
              <a:t>② </a:t>
            </a:r>
            <a:r>
              <a:rPr lang="zh-CN" altLang="en-US" sz="2400" b="1" dirty="0">
                <a:solidFill>
                  <a:srgbClr val="FF00FF"/>
                </a:solidFill>
                <a:latin typeface="黑体" panose="02010609060101010101" charset="-122"/>
                <a:ea typeface="黑体" panose="02010609060101010101" charset="-122"/>
                <a:cs typeface="黑体" panose="02010609060101010101" charset="-122"/>
              </a:rPr>
              <a:t>接口向外设发出启动信号</a:t>
            </a:r>
            <a:r>
              <a:rPr lang="en-US" altLang="zh-CN" sz="2400" b="1" dirty="0">
                <a:solidFill>
                  <a:srgbClr val="FF00FF"/>
                </a:solidFill>
                <a:latin typeface="黑体" panose="02010609060101010101" charset="-122"/>
                <a:ea typeface="黑体" panose="02010609060101010101" charset="-122"/>
                <a:cs typeface="黑体" panose="02010609060101010101" charset="-122"/>
              </a:rPr>
              <a:t>  </a:t>
            </a:r>
            <a:endParaRPr lang="en-US" altLang="zh-CN" sz="2400" b="1" dirty="0">
              <a:solidFill>
                <a:srgbClr val="FF00FF"/>
              </a:solidFill>
              <a:latin typeface="黑体" panose="02010609060101010101" charset="-122"/>
              <a:ea typeface="黑体" panose="02010609060101010101" charset="-122"/>
              <a:cs typeface="黑体" panose="02010609060101010101" charset="-122"/>
            </a:endParaRPr>
          </a:p>
          <a:p>
            <a:r>
              <a:rPr lang="en-US" altLang="zh-CN" sz="2400" b="1" dirty="0">
                <a:solidFill>
                  <a:srgbClr val="0000FF"/>
                </a:solidFill>
                <a:latin typeface="黑体" panose="02010609060101010101" charset="-122"/>
                <a:ea typeface="黑体" panose="02010609060101010101" charset="-122"/>
                <a:cs typeface="黑体" panose="02010609060101010101" charset="-122"/>
              </a:rPr>
              <a:t>③ 数据由外设传送到接口的缓冲寄存器  </a:t>
            </a:r>
            <a:r>
              <a:rPr lang="en-US" altLang="zh-CN" sz="2400" b="1" dirty="0">
                <a:solidFill>
                  <a:srgbClr val="FFB119"/>
                </a:solidFill>
                <a:latin typeface="黑体" panose="02010609060101010101" charset="-122"/>
                <a:ea typeface="黑体" panose="02010609060101010101" charset="-122"/>
                <a:cs typeface="黑体" panose="02010609060101010101" charset="-122"/>
              </a:rPr>
              <a:t>④当设备动作结束或缓冲寄存器数据填满时，设备向接口送出一控制信号，将数据“准备就绪”标志RD置“1”；</a:t>
            </a:r>
            <a:endParaRPr lang="en-US" altLang="zh-CN" sz="2400" b="1" dirty="0">
              <a:solidFill>
                <a:srgbClr val="FFB119"/>
              </a:solidFill>
              <a:latin typeface="黑体" panose="02010609060101010101" charset="-122"/>
              <a:ea typeface="黑体" panose="02010609060101010101" charset="-122"/>
              <a:cs typeface="黑体" panose="02010609060101010101" charset="-122"/>
            </a:endParaRPr>
          </a:p>
        </p:txBody>
      </p:sp>
      <p:cxnSp>
        <p:nvCxnSpPr>
          <p:cNvPr id="2" name="直接连接符 1"/>
          <p:cNvCxnSpPr/>
          <p:nvPr/>
        </p:nvCxnSpPr>
        <p:spPr>
          <a:xfrm>
            <a:off x="2057400" y="669290"/>
            <a:ext cx="2727960" cy="2984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3" name="直接连接符 2"/>
          <p:cNvCxnSpPr/>
          <p:nvPr/>
        </p:nvCxnSpPr>
        <p:spPr>
          <a:xfrm>
            <a:off x="4713605" y="1490980"/>
            <a:ext cx="1367790" cy="0"/>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4" name="直接连接符 3"/>
          <p:cNvCxnSpPr/>
          <p:nvPr/>
        </p:nvCxnSpPr>
        <p:spPr>
          <a:xfrm flipH="1">
            <a:off x="4713605" y="709295"/>
            <a:ext cx="31115" cy="1357630"/>
          </a:xfrm>
          <a:prstGeom prst="line">
            <a:avLst/>
          </a:prstGeom>
          <a:solidFill>
            <a:schemeClr val="accent1"/>
          </a:solidFill>
          <a:ln w="31750" cap="flat" cmpd="sng" algn="ctr">
            <a:solidFill>
              <a:srgbClr val="FF0000"/>
            </a:solidFill>
            <a:prstDash val="solid"/>
            <a:round/>
            <a:headEnd type="none" w="sm" len="sm"/>
            <a:tailEnd type="none" w="sm" len="sm"/>
          </a:ln>
        </p:spPr>
      </p:cxnSp>
      <p:cxnSp>
        <p:nvCxnSpPr>
          <p:cNvPr id="6" name="直接连接符 5"/>
          <p:cNvCxnSpPr/>
          <p:nvPr/>
        </p:nvCxnSpPr>
        <p:spPr>
          <a:xfrm>
            <a:off x="4716145" y="2060575"/>
            <a:ext cx="286385" cy="3810"/>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7" name="直接连接符 6"/>
          <p:cNvCxnSpPr/>
          <p:nvPr/>
        </p:nvCxnSpPr>
        <p:spPr>
          <a:xfrm flipV="1">
            <a:off x="6058535" y="1059180"/>
            <a:ext cx="22860" cy="44640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8" name="直接连接符 7"/>
          <p:cNvCxnSpPr/>
          <p:nvPr/>
        </p:nvCxnSpPr>
        <p:spPr>
          <a:xfrm flipH="1" flipV="1">
            <a:off x="5865495" y="1059180"/>
            <a:ext cx="203200" cy="8255"/>
          </a:xfrm>
          <a:prstGeom prst="line">
            <a:avLst/>
          </a:prstGeom>
          <a:solidFill>
            <a:schemeClr val="accent1"/>
          </a:solidFill>
          <a:ln w="31750" cap="flat" cmpd="sng" algn="ctr">
            <a:solidFill>
              <a:srgbClr val="FF0000"/>
            </a:solidFill>
            <a:prstDash val="solid"/>
            <a:round/>
            <a:headEnd type="none" w="sm" len="sm"/>
            <a:tailEnd type="none" w="sm" len="sm"/>
          </a:ln>
        </p:spPr>
      </p:cxnSp>
      <p:cxnSp>
        <p:nvCxnSpPr>
          <p:cNvPr id="9" name="直接连接符 8"/>
          <p:cNvCxnSpPr/>
          <p:nvPr/>
        </p:nvCxnSpPr>
        <p:spPr>
          <a:xfrm flipH="1" flipV="1">
            <a:off x="5721985" y="699135"/>
            <a:ext cx="10795" cy="139700"/>
          </a:xfrm>
          <a:prstGeom prst="line">
            <a:avLst/>
          </a:prstGeom>
          <a:solidFill>
            <a:schemeClr val="accent1"/>
          </a:solidFill>
          <a:ln w="31750" cap="flat" cmpd="sng" algn="ctr">
            <a:solidFill>
              <a:srgbClr val="FF00FF"/>
            </a:solidFill>
            <a:prstDash val="solid"/>
            <a:round/>
            <a:headEnd type="none" w="sm" len="sm"/>
            <a:tailEnd type="none" w="sm" len="sm"/>
          </a:ln>
        </p:spPr>
      </p:cxnSp>
      <p:cxnSp>
        <p:nvCxnSpPr>
          <p:cNvPr id="10" name="直接连接符 9"/>
          <p:cNvCxnSpPr/>
          <p:nvPr/>
        </p:nvCxnSpPr>
        <p:spPr>
          <a:xfrm>
            <a:off x="5721985" y="669925"/>
            <a:ext cx="1367790" cy="29845"/>
          </a:xfrm>
          <a:prstGeom prst="line">
            <a:avLst/>
          </a:prstGeom>
          <a:solidFill>
            <a:schemeClr val="accent1"/>
          </a:solidFill>
          <a:ln w="50800" cap="flat" cmpd="sng" algn="ctr">
            <a:solidFill>
              <a:srgbClr val="FF00FF"/>
            </a:solidFill>
            <a:prstDash val="solid"/>
            <a:round/>
            <a:headEnd type="none" w="sm" len="sm"/>
            <a:tailEnd type="none" w="sm" len="sm"/>
          </a:ln>
        </p:spPr>
      </p:cxnSp>
      <p:cxnSp>
        <p:nvCxnSpPr>
          <p:cNvPr id="12" name="直接连接符 11"/>
          <p:cNvCxnSpPr/>
          <p:nvPr/>
        </p:nvCxnSpPr>
        <p:spPr>
          <a:xfrm flipH="1">
            <a:off x="5868035" y="3493135"/>
            <a:ext cx="1327785" cy="7620"/>
          </a:xfrm>
          <a:prstGeom prst="line">
            <a:avLst/>
          </a:prstGeom>
          <a:solidFill>
            <a:schemeClr val="accent1"/>
          </a:solidFill>
          <a:ln w="88900" cap="flat" cmpd="sng" algn="ctr">
            <a:solidFill>
              <a:srgbClr val="0000FF"/>
            </a:solidFill>
            <a:prstDash val="solid"/>
            <a:round/>
            <a:headEnd type="none" w="sm" len="sm"/>
            <a:tailEnd type="none" w="sm" len="sm"/>
          </a:ln>
        </p:spPr>
      </p:cxnSp>
      <p:cxnSp>
        <p:nvCxnSpPr>
          <p:cNvPr id="13" name="直接连接符 12"/>
          <p:cNvCxnSpPr/>
          <p:nvPr/>
        </p:nvCxnSpPr>
        <p:spPr>
          <a:xfrm flipH="1" flipV="1">
            <a:off x="5815965" y="2091690"/>
            <a:ext cx="1379855" cy="9525"/>
          </a:xfrm>
          <a:prstGeom prst="line">
            <a:avLst/>
          </a:prstGeom>
          <a:solidFill>
            <a:schemeClr val="accent1"/>
          </a:solidFill>
          <a:ln w="38100" cap="flat" cmpd="sng" algn="ctr">
            <a:solidFill>
              <a:srgbClr val="FFC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5365"/>
                                        </p:tgtEl>
                                        <p:attrNameLst>
                                          <p:attrName>ppt_x</p:attrName>
                                        </p:attrNameLst>
                                      </p:cBhvr>
                                      <p:tavLst>
                                        <p:tav tm="0">
                                          <p:val>
                                            <p:strVal val="ppt_x"/>
                                          </p:val>
                                        </p:tav>
                                        <p:tav tm="100000">
                                          <p:val>
                                            <p:strVal val="ppt_x"/>
                                          </p:val>
                                        </p:tav>
                                      </p:tavLst>
                                    </p:anim>
                                    <p:anim calcmode="lin" valueType="num">
                                      <p:cBhvr additive="base">
                                        <p:cTn id="13" dur="500"/>
                                        <p:tgtEl>
                                          <p:spTgt spid="15365"/>
                                        </p:tgtEl>
                                        <p:attrNameLst>
                                          <p:attrName>ppt_y</p:attrName>
                                        </p:attrNameLst>
                                      </p:cBhvr>
                                      <p:tavLst>
                                        <p:tav tm="0">
                                          <p:val>
                                            <p:strVal val="ppt_y"/>
                                          </p:val>
                                        </p:tav>
                                        <p:tav tm="100000">
                                          <p:val>
                                            <p:strVal val="1+ppt_h/2"/>
                                          </p:val>
                                        </p:tav>
                                      </p:tavLst>
                                    </p:anim>
                                    <p:set>
                                      <p:cBhvr>
                                        <p:cTn id="14" dur="1" fill="hold">
                                          <p:stCondLst>
                                            <p:cond delay="499"/>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8a6">
            <a:hlinkClick r:id="rId1" action="ppaction://hlinkfile"/>
          </p:cNvPr>
          <p:cNvPicPr>
            <a:picLocks noChangeAspect="1"/>
          </p:cNvPicPr>
          <p:nvPr/>
        </p:nvPicPr>
        <p:blipFill>
          <a:blip r:embed="rId2"/>
          <a:stretch>
            <a:fillRect/>
          </a:stretch>
        </p:blipFill>
        <p:spPr>
          <a:xfrm>
            <a:off x="-108585" y="-22225"/>
            <a:ext cx="9295130" cy="5138420"/>
          </a:xfrm>
          <a:prstGeom prst="rect">
            <a:avLst/>
          </a:prstGeom>
          <a:noFill/>
          <a:ln w="9525">
            <a:noFill/>
          </a:ln>
        </p:spPr>
      </p:pic>
      <p:sp>
        <p:nvSpPr>
          <p:cNvPr id="12290" name="灯片编号占位符 5"/>
          <p:cNvSpPr txBox="1">
            <a:spLocks noGrp="1"/>
          </p:cNvSpPr>
          <p:nvPr>
            <p:ph type="sldNum" sz="quarter" idx="12"/>
          </p:nvPr>
        </p:nvSpPr>
        <p:spPr>
          <a:xfrm>
            <a:off x="6478905" y="553466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5365" name="Rectangle 5"/>
          <p:cNvSpPr/>
          <p:nvPr/>
        </p:nvSpPr>
        <p:spPr>
          <a:xfrm>
            <a:off x="18415" y="4940935"/>
            <a:ext cx="8941435" cy="1938020"/>
          </a:xfrm>
          <a:prstGeom prst="rect">
            <a:avLst/>
          </a:prstGeom>
          <a:noFill/>
          <a:ln w="12700">
            <a:noFill/>
          </a:ln>
        </p:spPr>
        <p:txBody>
          <a:bodyPr wrap="square">
            <a:spAutoFit/>
          </a:bodyPr>
          <a:p>
            <a:r>
              <a:rPr lang="en-US" altLang="zh-CN" sz="2400" b="1" dirty="0">
                <a:solidFill>
                  <a:srgbClr val="FF0000"/>
                </a:solidFill>
                <a:latin typeface="方正粗黑宋简体" panose="02000000000000000000" charset="-122"/>
                <a:ea typeface="方正粗黑宋简体" panose="02000000000000000000" charset="-122"/>
                <a:cs typeface="黑体" panose="02010609060101010101" charset="-122"/>
              </a:rPr>
              <a:t>⑤</a:t>
            </a:r>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sz="2400" b="1" dirty="0">
                <a:solidFill>
                  <a:srgbClr val="FF0000"/>
                </a:solidFill>
                <a:latin typeface="黑体" panose="02010609060101010101" charset="-122"/>
                <a:ea typeface="黑体" panose="02010609060101010101" charset="-122"/>
                <a:cs typeface="黑体" panose="02010609060101010101" charset="-122"/>
              </a:rPr>
              <a:t>允许中断标志EI为“1”时，接口向CPU发出中断请求信号；</a:t>
            </a:r>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sz="2400" b="1" dirty="0">
                <a:solidFill>
                  <a:srgbClr val="FF00FF"/>
                </a:solidFill>
                <a:latin typeface="黑体" panose="02010609060101010101" charset="-122"/>
                <a:ea typeface="黑体" panose="02010609060101010101" charset="-122"/>
                <a:cs typeface="黑体" panose="02010609060101010101" charset="-122"/>
              </a:rPr>
              <a:t>⑥</a:t>
            </a:r>
            <a:r>
              <a:rPr lang="en-US" sz="2400" b="1" dirty="0">
                <a:solidFill>
                  <a:srgbClr val="FF00FF"/>
                </a:solidFill>
                <a:latin typeface="黑体" panose="02010609060101010101" charset="-122"/>
                <a:ea typeface="黑体" panose="02010609060101010101" charset="-122"/>
                <a:cs typeface="黑体" panose="02010609060101010101" charset="-122"/>
              </a:rPr>
              <a:t> </a:t>
            </a:r>
            <a:r>
              <a:rPr sz="2400" b="1" dirty="0">
                <a:solidFill>
                  <a:srgbClr val="FF00FF"/>
                </a:solidFill>
                <a:latin typeface="黑体" panose="02010609060101010101" charset="-122"/>
                <a:ea typeface="黑体" panose="02010609060101010101" charset="-122"/>
                <a:cs typeface="黑体" panose="02010609060101010101" charset="-122"/>
              </a:rPr>
              <a:t>在一条指令执行末尾CPU检查中断请求线，将中断请求线的请求信号接收到“中断请求”标志IR；</a:t>
            </a:r>
            <a:r>
              <a:rPr lang="en-US" altLang="zh-CN" sz="2400" b="1" dirty="0">
                <a:solidFill>
                  <a:srgbClr val="0000FF"/>
                </a:solidFill>
                <a:latin typeface="方正粗黑宋简体" panose="02000000000000000000" charset="-122"/>
                <a:ea typeface="方正粗黑宋简体" panose="02000000000000000000" charset="-122"/>
                <a:cs typeface="黑体" panose="02010609060101010101" charset="-122"/>
              </a:rPr>
              <a:t>⑦</a:t>
            </a:r>
            <a:r>
              <a:rPr lang="en-US" altLang="zh-CN" sz="2400" b="1" dirty="0">
                <a:solidFill>
                  <a:srgbClr val="0000FF"/>
                </a:solidFill>
                <a:latin typeface="黑体" panose="02010609060101010101" charset="-122"/>
                <a:ea typeface="黑体" panose="02010609060101010101" charset="-122"/>
                <a:cs typeface="黑体" panose="02010609060101010101" charset="-122"/>
              </a:rPr>
              <a:t> 如果“中断屏蔽”标志IM为“0”时，CPU在一条指令执行结束后受理外设的中断请求，向外设发出响应中断信号并关闭中断；  </a:t>
            </a:r>
            <a:endParaRPr lang="en-US" altLang="zh-CN" sz="2400" b="1" dirty="0">
              <a:solidFill>
                <a:srgbClr val="FFB119"/>
              </a:solidFill>
              <a:latin typeface="黑体" panose="02010609060101010101" charset="-122"/>
              <a:ea typeface="黑体" panose="02010609060101010101" charset="-122"/>
              <a:cs typeface="黑体" panose="02010609060101010101" charset="-122"/>
            </a:endParaRPr>
          </a:p>
        </p:txBody>
      </p:sp>
      <p:cxnSp>
        <p:nvCxnSpPr>
          <p:cNvPr id="11" name="直接连接符 10"/>
          <p:cNvCxnSpPr/>
          <p:nvPr/>
        </p:nvCxnSpPr>
        <p:spPr>
          <a:xfrm flipH="1" flipV="1">
            <a:off x="4067810" y="1628775"/>
            <a:ext cx="32385" cy="18224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4" name="直接连接符 13"/>
          <p:cNvCxnSpPr/>
          <p:nvPr/>
        </p:nvCxnSpPr>
        <p:spPr>
          <a:xfrm>
            <a:off x="4090035" y="1661795"/>
            <a:ext cx="410210" cy="3873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5" name="直接连接符 14"/>
          <p:cNvCxnSpPr/>
          <p:nvPr/>
        </p:nvCxnSpPr>
        <p:spPr>
          <a:xfrm>
            <a:off x="4478655" y="1661795"/>
            <a:ext cx="21590" cy="97472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6" name="直接连接符 15"/>
          <p:cNvCxnSpPr/>
          <p:nvPr/>
        </p:nvCxnSpPr>
        <p:spPr>
          <a:xfrm flipH="1" flipV="1">
            <a:off x="4211955" y="2564765"/>
            <a:ext cx="276225" cy="3238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7" name="直接连接符 16"/>
          <p:cNvCxnSpPr/>
          <p:nvPr/>
        </p:nvCxnSpPr>
        <p:spPr>
          <a:xfrm flipH="1" flipV="1">
            <a:off x="5724525" y="1700530"/>
            <a:ext cx="27940" cy="130810"/>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8" name="直接连接符 17"/>
          <p:cNvCxnSpPr/>
          <p:nvPr/>
        </p:nvCxnSpPr>
        <p:spPr>
          <a:xfrm>
            <a:off x="5722620" y="1671955"/>
            <a:ext cx="361950" cy="2857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19" name="直接连接符 18"/>
          <p:cNvCxnSpPr/>
          <p:nvPr/>
        </p:nvCxnSpPr>
        <p:spPr>
          <a:xfrm>
            <a:off x="6041390" y="1701800"/>
            <a:ext cx="43180" cy="107886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20" name="直接连接符 19"/>
          <p:cNvCxnSpPr/>
          <p:nvPr/>
        </p:nvCxnSpPr>
        <p:spPr>
          <a:xfrm flipH="1" flipV="1">
            <a:off x="4211955" y="2780665"/>
            <a:ext cx="1878965" cy="45720"/>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21" name="直接连接符 20"/>
          <p:cNvCxnSpPr/>
          <p:nvPr/>
        </p:nvCxnSpPr>
        <p:spPr>
          <a:xfrm flipH="1">
            <a:off x="1979930" y="2696845"/>
            <a:ext cx="1841500" cy="1206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22" name="直接连接符 21"/>
          <p:cNvCxnSpPr/>
          <p:nvPr/>
        </p:nvCxnSpPr>
        <p:spPr>
          <a:xfrm flipH="1" flipV="1">
            <a:off x="1907540" y="2564765"/>
            <a:ext cx="62865" cy="161925"/>
          </a:xfrm>
          <a:prstGeom prst="line">
            <a:avLst/>
          </a:prstGeom>
          <a:solidFill>
            <a:schemeClr val="accent1"/>
          </a:solidFill>
          <a:ln w="38100" cap="flat" cmpd="sng" algn="ctr">
            <a:solidFill>
              <a:srgbClr val="FF0000"/>
            </a:solidFill>
            <a:prstDash val="solid"/>
            <a:round/>
            <a:headEnd type="none" w="sm" len="sm"/>
            <a:tailEnd type="none" w="sm" len="sm"/>
          </a:ln>
        </p:spPr>
      </p:cxnSp>
      <p:cxnSp>
        <p:nvCxnSpPr>
          <p:cNvPr id="23" name="直接连接符 22"/>
          <p:cNvCxnSpPr/>
          <p:nvPr/>
        </p:nvCxnSpPr>
        <p:spPr>
          <a:xfrm>
            <a:off x="984885" y="2905760"/>
            <a:ext cx="562610" cy="19050"/>
          </a:xfrm>
          <a:prstGeom prst="line">
            <a:avLst/>
          </a:prstGeom>
          <a:solidFill>
            <a:schemeClr val="accent1"/>
          </a:solidFill>
          <a:ln w="50800" cap="flat" cmpd="sng" algn="ctr">
            <a:solidFill>
              <a:srgbClr val="FF00FF"/>
            </a:solidFill>
            <a:prstDash val="solid"/>
            <a:round/>
            <a:headEnd type="none" w="sm" len="sm"/>
            <a:tailEnd type="none" w="sm" len="sm"/>
          </a:ln>
        </p:spPr>
      </p:cxnSp>
      <p:cxnSp>
        <p:nvCxnSpPr>
          <p:cNvPr id="24" name="直接连接符 23"/>
          <p:cNvCxnSpPr/>
          <p:nvPr/>
        </p:nvCxnSpPr>
        <p:spPr>
          <a:xfrm flipH="1" flipV="1">
            <a:off x="1547495" y="2564765"/>
            <a:ext cx="14605" cy="381000"/>
          </a:xfrm>
          <a:prstGeom prst="line">
            <a:avLst/>
          </a:prstGeom>
          <a:solidFill>
            <a:schemeClr val="accent1"/>
          </a:solidFill>
          <a:ln w="50800" cap="flat" cmpd="sng" algn="ctr">
            <a:solidFill>
              <a:srgbClr val="FF00FF"/>
            </a:solidFill>
            <a:prstDash val="solid"/>
            <a:round/>
            <a:headEnd type="none" w="sm" len="sm"/>
            <a:tailEnd type="none" w="sm" len="sm"/>
          </a:ln>
        </p:spPr>
      </p:cxnSp>
      <p:cxnSp>
        <p:nvCxnSpPr>
          <p:cNvPr id="25" name="直接连接符 24"/>
          <p:cNvCxnSpPr/>
          <p:nvPr/>
        </p:nvCxnSpPr>
        <p:spPr>
          <a:xfrm flipV="1">
            <a:off x="586740" y="1916430"/>
            <a:ext cx="24765" cy="294005"/>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6" name="直接连接符 25"/>
          <p:cNvCxnSpPr/>
          <p:nvPr/>
        </p:nvCxnSpPr>
        <p:spPr>
          <a:xfrm>
            <a:off x="586740" y="1941830"/>
            <a:ext cx="600710" cy="4699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7" name="直接连接符 26"/>
          <p:cNvCxnSpPr/>
          <p:nvPr/>
        </p:nvCxnSpPr>
        <p:spPr>
          <a:xfrm flipV="1">
            <a:off x="1163955" y="1772920"/>
            <a:ext cx="23495" cy="20828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8" name="直接连接符 27"/>
          <p:cNvCxnSpPr/>
          <p:nvPr/>
        </p:nvCxnSpPr>
        <p:spPr>
          <a:xfrm flipH="1" flipV="1">
            <a:off x="1979930" y="1916430"/>
            <a:ext cx="10160" cy="25400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9" name="直接连接符 28"/>
          <p:cNvCxnSpPr/>
          <p:nvPr/>
        </p:nvCxnSpPr>
        <p:spPr>
          <a:xfrm flipH="1">
            <a:off x="1403985" y="1951355"/>
            <a:ext cx="575945" cy="37465"/>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0" name="直接连接符 29"/>
          <p:cNvCxnSpPr/>
          <p:nvPr/>
        </p:nvCxnSpPr>
        <p:spPr>
          <a:xfrm flipH="1" flipV="1">
            <a:off x="1331595" y="1844675"/>
            <a:ext cx="60960" cy="18669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1" name="直接连接符 30"/>
          <p:cNvCxnSpPr/>
          <p:nvPr/>
        </p:nvCxnSpPr>
        <p:spPr>
          <a:xfrm flipV="1">
            <a:off x="1303020" y="1268730"/>
            <a:ext cx="28575" cy="215265"/>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2" name="直接连接符 31"/>
          <p:cNvCxnSpPr/>
          <p:nvPr/>
        </p:nvCxnSpPr>
        <p:spPr>
          <a:xfrm flipH="1">
            <a:off x="323850" y="1314450"/>
            <a:ext cx="979170" cy="26035"/>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3" name="直接连接符 32"/>
          <p:cNvCxnSpPr/>
          <p:nvPr/>
        </p:nvCxnSpPr>
        <p:spPr>
          <a:xfrm>
            <a:off x="323850" y="1412875"/>
            <a:ext cx="45720" cy="333121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4" name="直接连接符 33"/>
          <p:cNvCxnSpPr/>
          <p:nvPr/>
        </p:nvCxnSpPr>
        <p:spPr>
          <a:xfrm>
            <a:off x="337820" y="4708525"/>
            <a:ext cx="3802380" cy="1651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5" name="直接连接符 34"/>
          <p:cNvCxnSpPr/>
          <p:nvPr/>
        </p:nvCxnSpPr>
        <p:spPr>
          <a:xfrm flipV="1">
            <a:off x="4110355" y="4494530"/>
            <a:ext cx="29845" cy="249555"/>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6" name="直接连接符 35"/>
          <p:cNvCxnSpPr/>
          <p:nvPr/>
        </p:nvCxnSpPr>
        <p:spPr>
          <a:xfrm flipV="1">
            <a:off x="347980" y="2708910"/>
            <a:ext cx="983615" cy="2921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7" name="直接连接符 36"/>
          <p:cNvCxnSpPr/>
          <p:nvPr/>
        </p:nvCxnSpPr>
        <p:spPr>
          <a:xfrm flipH="1" flipV="1">
            <a:off x="1259840" y="2420620"/>
            <a:ext cx="33655" cy="31750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38" name="直接连接符 37"/>
          <p:cNvCxnSpPr/>
          <p:nvPr/>
        </p:nvCxnSpPr>
        <p:spPr>
          <a:xfrm flipH="1" flipV="1">
            <a:off x="1115695" y="2420620"/>
            <a:ext cx="187325" cy="38735"/>
          </a:xfrm>
          <a:prstGeom prst="line">
            <a:avLst/>
          </a:prstGeom>
          <a:solidFill>
            <a:schemeClr val="accent1"/>
          </a:solidFill>
          <a:ln w="38100" cap="flat" cmpd="sng" algn="ctr">
            <a:solidFill>
              <a:srgbClr val="0000F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5365"/>
                                        </p:tgtEl>
                                        <p:attrNameLst>
                                          <p:attrName>ppt_x</p:attrName>
                                        </p:attrNameLst>
                                      </p:cBhvr>
                                      <p:tavLst>
                                        <p:tav tm="0">
                                          <p:val>
                                            <p:strVal val="ppt_x"/>
                                          </p:val>
                                        </p:tav>
                                        <p:tav tm="100000">
                                          <p:val>
                                            <p:strVal val="ppt_x"/>
                                          </p:val>
                                        </p:tav>
                                      </p:tavLst>
                                    </p:anim>
                                    <p:anim calcmode="lin" valueType="num">
                                      <p:cBhvr additive="base">
                                        <p:cTn id="13" dur="500"/>
                                        <p:tgtEl>
                                          <p:spTgt spid="15365"/>
                                        </p:tgtEl>
                                        <p:attrNameLst>
                                          <p:attrName>ppt_y</p:attrName>
                                        </p:attrNameLst>
                                      </p:cBhvr>
                                      <p:tavLst>
                                        <p:tav tm="0">
                                          <p:val>
                                            <p:strVal val="ppt_y"/>
                                          </p:val>
                                        </p:tav>
                                        <p:tav tm="100000">
                                          <p:val>
                                            <p:strVal val="1+ppt_h/2"/>
                                          </p:val>
                                        </p:tav>
                                      </p:tavLst>
                                    </p:anim>
                                    <p:set>
                                      <p:cBhvr>
                                        <p:cTn id="14" dur="1" fill="hold">
                                          <p:stCondLst>
                                            <p:cond delay="499"/>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8a6">
            <a:hlinkClick r:id="rId1" action="ppaction://hlinkfile"/>
          </p:cNvPr>
          <p:cNvPicPr>
            <a:picLocks noChangeAspect="1"/>
          </p:cNvPicPr>
          <p:nvPr/>
        </p:nvPicPr>
        <p:blipFill>
          <a:blip r:embed="rId2"/>
          <a:stretch>
            <a:fillRect/>
          </a:stretch>
        </p:blipFill>
        <p:spPr>
          <a:xfrm>
            <a:off x="-75565" y="0"/>
            <a:ext cx="9295130" cy="5138420"/>
          </a:xfrm>
          <a:prstGeom prst="rect">
            <a:avLst/>
          </a:prstGeom>
          <a:noFill/>
          <a:ln w="9525">
            <a:noFill/>
          </a:ln>
        </p:spPr>
      </p:pic>
      <p:sp>
        <p:nvSpPr>
          <p:cNvPr id="12290" name="灯片编号占位符 5"/>
          <p:cNvSpPr txBox="1">
            <a:spLocks noGrp="1"/>
          </p:cNvSpPr>
          <p:nvPr>
            <p:ph type="sldNum" sz="quarter" idx="12"/>
          </p:nvPr>
        </p:nvSpPr>
        <p:spPr>
          <a:xfrm>
            <a:off x="6478905" y="553466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5365" name="Rectangle 5"/>
          <p:cNvSpPr/>
          <p:nvPr/>
        </p:nvSpPr>
        <p:spPr>
          <a:xfrm>
            <a:off x="0" y="5013325"/>
            <a:ext cx="8941435" cy="1198880"/>
          </a:xfrm>
          <a:prstGeom prst="rect">
            <a:avLst/>
          </a:prstGeom>
          <a:noFill/>
          <a:ln w="12700">
            <a:noFill/>
          </a:ln>
        </p:spPr>
        <p:txBody>
          <a:bodyPr wrap="square">
            <a:spAutoFit/>
          </a:bodyPr>
          <a:p>
            <a:r>
              <a:rPr sz="2400" b="1" dirty="0">
                <a:solidFill>
                  <a:srgbClr val="FF0000"/>
                </a:solidFill>
                <a:latin typeface="黑体" panose="02010609060101010101" charset="-122"/>
                <a:ea typeface="黑体" panose="02010609060101010101" charset="-122"/>
                <a:cs typeface="黑体" panose="02010609060101010101" charset="-122"/>
              </a:rPr>
              <a:t>⑧转向该设备的中断服务程序入口</a:t>
            </a:r>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sz="2400" b="1" dirty="0">
                <a:solidFill>
                  <a:srgbClr val="FF00FF"/>
                </a:solidFill>
                <a:latin typeface="黑体" panose="02010609060101010101" charset="-122"/>
                <a:ea typeface="黑体" panose="02010609060101010101" charset="-122"/>
                <a:cs typeface="黑体" panose="02010609060101010101" charset="-122"/>
              </a:rPr>
              <a:t>⑨在中断服务程序通过输入指令把接口中数据缓冲寄存器的数据读至CPU中的寄存器</a:t>
            </a:r>
            <a:r>
              <a:rPr lang="en-US" altLang="zh-CN" sz="2400" b="1" dirty="0">
                <a:solidFill>
                  <a:srgbClr val="FF00FF"/>
                </a:solidFill>
                <a:latin typeface="黑体" panose="02010609060101010101" charset="-122"/>
                <a:ea typeface="黑体" panose="02010609060101010101" charset="-122"/>
                <a:cs typeface="黑体" panose="02010609060101010101" charset="-122"/>
              </a:rPr>
              <a:t>  </a:t>
            </a:r>
            <a:endParaRPr lang="en-US" altLang="zh-CN" sz="2400" b="1" dirty="0">
              <a:solidFill>
                <a:srgbClr val="FF00FF"/>
              </a:solidFill>
              <a:latin typeface="黑体" panose="02010609060101010101" charset="-122"/>
              <a:ea typeface="黑体" panose="02010609060101010101" charset="-122"/>
              <a:cs typeface="黑体" panose="02010609060101010101" charset="-122"/>
            </a:endParaRPr>
          </a:p>
          <a:p>
            <a:r>
              <a:rPr lang="en-US" altLang="zh-CN" sz="2400" b="1" dirty="0">
                <a:solidFill>
                  <a:srgbClr val="0000FF"/>
                </a:solidFill>
                <a:latin typeface="黑体" panose="02010609060101010101" charset="-122"/>
                <a:ea typeface="黑体" panose="02010609060101010101" charset="-122"/>
                <a:cs typeface="黑体" panose="02010609060101010101" charset="-122"/>
              </a:rPr>
              <a:t>⑩ CPU发出控制信号C将接口中的BS和RD标志复位</a:t>
            </a:r>
            <a:endParaRPr lang="en-US" altLang="zh-CN" sz="2400" b="1" dirty="0">
              <a:solidFill>
                <a:srgbClr val="0000FF"/>
              </a:solidFill>
              <a:latin typeface="黑体" panose="02010609060101010101" charset="-122"/>
              <a:ea typeface="黑体" panose="02010609060101010101" charset="-122"/>
              <a:cs typeface="黑体" panose="02010609060101010101" charset="-122"/>
            </a:endParaRPr>
          </a:p>
        </p:txBody>
      </p:sp>
      <p:cxnSp>
        <p:nvCxnSpPr>
          <p:cNvPr id="11" name="直接连接符 10"/>
          <p:cNvCxnSpPr/>
          <p:nvPr/>
        </p:nvCxnSpPr>
        <p:spPr>
          <a:xfrm flipH="1" flipV="1">
            <a:off x="2987675" y="4293235"/>
            <a:ext cx="468630" cy="2603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4" name="直接连接符 13"/>
          <p:cNvCxnSpPr/>
          <p:nvPr/>
        </p:nvCxnSpPr>
        <p:spPr>
          <a:xfrm flipH="1" flipV="1">
            <a:off x="2987675" y="3500755"/>
            <a:ext cx="635" cy="788670"/>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5" name="直接连接符 14"/>
          <p:cNvCxnSpPr/>
          <p:nvPr/>
        </p:nvCxnSpPr>
        <p:spPr>
          <a:xfrm flipH="1" flipV="1">
            <a:off x="2124075" y="3500755"/>
            <a:ext cx="804545" cy="2222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6" name="直接连接符 15"/>
          <p:cNvCxnSpPr/>
          <p:nvPr/>
        </p:nvCxnSpPr>
        <p:spPr>
          <a:xfrm>
            <a:off x="2112645" y="3503295"/>
            <a:ext cx="11430" cy="86169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7" name="直接连接符 16"/>
          <p:cNvCxnSpPr/>
          <p:nvPr/>
        </p:nvCxnSpPr>
        <p:spPr>
          <a:xfrm flipH="1">
            <a:off x="1907540" y="4349115"/>
            <a:ext cx="254635" cy="1587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8" name="直接连接符 17"/>
          <p:cNvCxnSpPr/>
          <p:nvPr/>
        </p:nvCxnSpPr>
        <p:spPr>
          <a:xfrm flipH="1" flipV="1">
            <a:off x="1115695" y="4293235"/>
            <a:ext cx="220345" cy="3619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19" name="直接连接符 18"/>
          <p:cNvCxnSpPr/>
          <p:nvPr/>
        </p:nvCxnSpPr>
        <p:spPr>
          <a:xfrm flipH="1" flipV="1">
            <a:off x="1764030" y="3429000"/>
            <a:ext cx="1881505" cy="4445"/>
          </a:xfrm>
          <a:prstGeom prst="line">
            <a:avLst/>
          </a:prstGeom>
          <a:ln w="101600">
            <a:solidFill>
              <a:srgbClr val="FF00FF"/>
            </a:solidFill>
            <a:headEnd type="none" w="sm" len="sm"/>
            <a:tailEnd type="triangle" w="sm" len="sm"/>
          </a:ln>
        </p:spPr>
        <p:style>
          <a:lnRef idx="1">
            <a:schemeClr val="accent6"/>
          </a:lnRef>
          <a:fillRef idx="0">
            <a:schemeClr val="accent6"/>
          </a:fillRef>
          <a:effectRef idx="0">
            <a:schemeClr val="accent6"/>
          </a:effectRef>
          <a:fontRef idx="minor">
            <a:schemeClr val="tx1"/>
          </a:fontRef>
        </p:style>
      </p:cxnSp>
      <p:cxnSp>
        <p:nvCxnSpPr>
          <p:cNvPr id="21" name="直接连接符 20"/>
          <p:cNvCxnSpPr/>
          <p:nvPr/>
        </p:nvCxnSpPr>
        <p:spPr>
          <a:xfrm flipV="1">
            <a:off x="2112645" y="836930"/>
            <a:ext cx="2675255" cy="381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2" name="直接连接符 21"/>
          <p:cNvCxnSpPr/>
          <p:nvPr/>
        </p:nvCxnSpPr>
        <p:spPr>
          <a:xfrm>
            <a:off x="4740275" y="855345"/>
            <a:ext cx="47625" cy="127762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3" name="直接连接符 22"/>
          <p:cNvCxnSpPr/>
          <p:nvPr/>
        </p:nvCxnSpPr>
        <p:spPr>
          <a:xfrm flipV="1">
            <a:off x="4780280" y="2060575"/>
            <a:ext cx="295910" cy="19050"/>
          </a:xfrm>
          <a:prstGeom prst="line">
            <a:avLst/>
          </a:prstGeom>
          <a:solidFill>
            <a:schemeClr val="accent1"/>
          </a:solidFill>
          <a:ln w="38100" cap="flat" cmpd="sng" algn="ctr">
            <a:solidFill>
              <a:srgbClr val="0000FF"/>
            </a:solidFill>
            <a:prstDash val="solid"/>
            <a:round/>
            <a:headEnd type="none" w="sm" len="sm"/>
            <a:tailEnd type="none" w="sm" len="sm"/>
          </a:ln>
        </p:spPr>
      </p:cxnSp>
      <p:cxnSp>
        <p:nvCxnSpPr>
          <p:cNvPr id="24" name="直接连接符 23"/>
          <p:cNvCxnSpPr/>
          <p:nvPr/>
        </p:nvCxnSpPr>
        <p:spPr>
          <a:xfrm flipV="1">
            <a:off x="4740275" y="980440"/>
            <a:ext cx="335915" cy="18415"/>
          </a:xfrm>
          <a:prstGeom prst="line">
            <a:avLst/>
          </a:prstGeom>
          <a:solidFill>
            <a:schemeClr val="accent1"/>
          </a:solidFill>
          <a:ln w="38100" cap="flat" cmpd="sng" algn="ctr">
            <a:solidFill>
              <a:srgbClr val="0000FF"/>
            </a:solidFill>
            <a:prstDash val="solid"/>
            <a:bevel/>
            <a:headEnd type="none" w="sm" len="sm"/>
            <a:tailEnd type="triangl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 calcmode="lin" valueType="num">
                                      <p:cBhvr additive="base">
                                        <p:cTn id="7" dur="500" fill="hold"/>
                                        <p:tgtEl>
                                          <p:spTgt spid="15365"/>
                                        </p:tgtEl>
                                        <p:attrNameLst>
                                          <p:attrName>ppt_x</p:attrName>
                                        </p:attrNameLst>
                                      </p:cBhvr>
                                      <p:tavLst>
                                        <p:tav tm="0">
                                          <p:val>
                                            <p:strVal val="#ppt_x"/>
                                          </p:val>
                                        </p:tav>
                                        <p:tav tm="100000">
                                          <p:val>
                                            <p:strVal val="#ppt_x"/>
                                          </p:val>
                                        </p:tav>
                                      </p:tavLst>
                                    </p:anim>
                                    <p:anim calcmode="lin" valueType="num">
                                      <p:cBhvr additive="base">
                                        <p:cTn id="8"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5365"/>
                                        </p:tgtEl>
                                        <p:attrNameLst>
                                          <p:attrName>ppt_x</p:attrName>
                                        </p:attrNameLst>
                                      </p:cBhvr>
                                      <p:tavLst>
                                        <p:tav tm="0">
                                          <p:val>
                                            <p:strVal val="ppt_x"/>
                                          </p:val>
                                        </p:tav>
                                        <p:tav tm="100000">
                                          <p:val>
                                            <p:strVal val="ppt_x"/>
                                          </p:val>
                                        </p:tav>
                                      </p:tavLst>
                                    </p:anim>
                                    <p:anim calcmode="lin" valueType="num">
                                      <p:cBhvr additive="base">
                                        <p:cTn id="13" dur="500"/>
                                        <p:tgtEl>
                                          <p:spTgt spid="15365"/>
                                        </p:tgtEl>
                                        <p:attrNameLst>
                                          <p:attrName>ppt_y</p:attrName>
                                        </p:attrNameLst>
                                      </p:cBhvr>
                                      <p:tavLst>
                                        <p:tav tm="0">
                                          <p:val>
                                            <p:strVal val="ppt_y"/>
                                          </p:val>
                                        </p:tav>
                                        <p:tav tm="100000">
                                          <p:val>
                                            <p:strVal val="1+ppt_h/2"/>
                                          </p:val>
                                        </p:tav>
                                      </p:tavLst>
                                    </p:anim>
                                    <p:set>
                                      <p:cBhvr>
                                        <p:cTn id="14" dur="1" fill="hold">
                                          <p:stCondLst>
                                            <p:cond delay="499"/>
                                          </p:stCondLst>
                                        </p:cTn>
                                        <p:tgtEl>
                                          <p:spTgt spid="15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5363" name="Rectangle 2"/>
          <p:cNvSpPr>
            <a:spLocks noGrp="1"/>
          </p:cNvSpPr>
          <p:nvPr>
            <p:ph type="title"/>
          </p:nvPr>
        </p:nvSpPr>
        <p:spPr>
          <a:xfrm>
            <a:off x="387985" y="0"/>
            <a:ext cx="7543800" cy="692150"/>
          </a:xfrm>
        </p:spPr>
        <p:txBody>
          <a:bodyPr vert="horz" wrap="square" lIns="91440" tIns="45720" rIns="91440" bIns="45720" anchor="b"/>
          <a:p>
            <a:pPr eaLnBrk="1" hangingPunct="1"/>
            <a:r>
              <a:rPr lang="en-US" altLang="zh-CN" dirty="0">
                <a:cs typeface="Times New Roman" panose="02020603050405020304" pitchFamily="18" charset="0"/>
              </a:rPr>
              <a:t>8.3</a:t>
            </a:r>
            <a:r>
              <a:rPr lang="en-US" altLang="zh-CN" dirty="0"/>
              <a:t>.3</a:t>
            </a:r>
            <a:r>
              <a:rPr lang="zh-CN" altLang="en-US" dirty="0"/>
              <a:t>单级中断</a:t>
            </a:r>
            <a:endParaRPr lang="zh-CN" altLang="en-US" dirty="0"/>
          </a:p>
        </p:txBody>
      </p:sp>
      <p:pic>
        <p:nvPicPr>
          <p:cNvPr id="18436" name="Picture 4" descr="D:\jinerwork\组成\白中英版改编\Chap08\Image\8.5.gif">
            <a:hlinkClick r:id="rId1" action="ppaction://hlinkfile"/>
          </p:cNvPr>
          <p:cNvPicPr>
            <a:picLocks noChangeAspect="1"/>
          </p:cNvPicPr>
          <p:nvPr/>
        </p:nvPicPr>
        <p:blipFill>
          <a:blip r:embed="rId2" r:link="rId3"/>
          <a:stretch>
            <a:fillRect/>
          </a:stretch>
        </p:blipFill>
        <p:spPr>
          <a:xfrm>
            <a:off x="457200" y="2519680"/>
            <a:ext cx="8137525" cy="4338320"/>
          </a:xfrm>
          <a:prstGeom prst="rect">
            <a:avLst/>
          </a:prstGeom>
          <a:noFill/>
          <a:ln w="9525">
            <a:noFill/>
          </a:ln>
        </p:spPr>
      </p:pic>
      <p:sp>
        <p:nvSpPr>
          <p:cNvPr id="14340" name="Rectangle 3"/>
          <p:cNvSpPr>
            <a:spLocks noGrp="1"/>
          </p:cNvSpPr>
          <p:nvPr>
            <p:ph idx="1"/>
          </p:nvPr>
        </p:nvSpPr>
        <p:spPr>
          <a:xfrm>
            <a:off x="278130" y="583565"/>
            <a:ext cx="8229600" cy="1643380"/>
          </a:xfrm>
        </p:spPr>
        <p:txBody>
          <a:bodyPr vert="horz" wrap="square" lIns="91440" tIns="45720" rIns="91440" bIns="45720" anchor="t"/>
          <a:p>
            <a:pPr eaLnBrk="1" hangingPunct="1">
              <a:lnSpc>
                <a:spcPct val="110000"/>
              </a:lnSpc>
            </a:pPr>
            <a:r>
              <a:rPr lang="zh-CN" altLang="en-US" sz="2000" dirty="0"/>
              <a:t>单级中断的概念：</a:t>
            </a:r>
            <a:r>
              <a:rPr lang="zh-CN" altLang="en-US" sz="2000" dirty="0">
                <a:solidFill>
                  <a:schemeClr val="tx1"/>
                </a:solidFill>
              </a:rPr>
              <a:t>所有中断源属于同一级，离</a:t>
            </a:r>
            <a:r>
              <a:rPr lang="en-US" altLang="zh-CN" sz="2000" dirty="0">
                <a:solidFill>
                  <a:schemeClr val="tx1"/>
                </a:solidFill>
              </a:rPr>
              <a:t>CPU</a:t>
            </a:r>
            <a:r>
              <a:rPr lang="zh-CN" altLang="en-US" sz="2000" dirty="0">
                <a:solidFill>
                  <a:schemeClr val="tx1"/>
                </a:solidFill>
              </a:rPr>
              <a:t>越近，优先级越高。</a:t>
            </a:r>
            <a:endParaRPr lang="zh-CN" altLang="en-US" sz="2000" dirty="0"/>
          </a:p>
          <a:p>
            <a:pPr eaLnBrk="1" hangingPunct="1">
              <a:lnSpc>
                <a:spcPct val="110000"/>
              </a:lnSpc>
            </a:pPr>
            <a:r>
              <a:rPr lang="zh-CN" altLang="en-US" sz="2000" dirty="0">
                <a:solidFill>
                  <a:srgbClr val="0000FF"/>
                </a:solidFill>
                <a:sym typeface="+mn-ea"/>
              </a:rPr>
              <a:t>当响应某一中断请求时，执行该中断源的中断服务程序。在此过程中，</a:t>
            </a:r>
            <a:r>
              <a:rPr lang="zh-CN" altLang="en-US" sz="2000" dirty="0">
                <a:solidFill>
                  <a:srgbClr val="FF0000"/>
                </a:solidFill>
                <a:sym typeface="+mn-ea"/>
              </a:rPr>
              <a:t>不允许其他中断源再打断</a:t>
            </a:r>
            <a:r>
              <a:rPr lang="zh-CN" altLang="en-US" sz="2000" dirty="0">
                <a:solidFill>
                  <a:srgbClr val="0000FF"/>
                </a:solidFill>
                <a:sym typeface="+mn-ea"/>
              </a:rPr>
              <a:t>中断服务程序，即使优先权比它高的中断源也不能再打断。</a:t>
            </a:r>
            <a:endParaRPr lang="zh-CN" altLang="en-US" sz="2000" dirty="0"/>
          </a:p>
          <a:p>
            <a:pPr eaLnBrk="1" hangingPunct="1">
              <a:lnSpc>
                <a:spcPct val="110000"/>
              </a:lnSpc>
            </a:pPr>
            <a:r>
              <a:rPr lang="zh-CN" altLang="en-US" sz="2000" dirty="0"/>
              <a:t>中断源的识别：</a:t>
            </a:r>
            <a:r>
              <a:rPr lang="zh-CN" altLang="en-US" sz="2000" dirty="0">
                <a:solidFill>
                  <a:schemeClr val="tx1"/>
                </a:solidFill>
              </a:rPr>
              <a:t>串行排队链法</a:t>
            </a:r>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6387" name="Rectangle 2"/>
          <p:cNvSpPr>
            <a:spLocks noGrp="1"/>
          </p:cNvSpPr>
          <p:nvPr>
            <p:ph type="title"/>
          </p:nvPr>
        </p:nvSpPr>
        <p:spPr>
          <a:xfrm>
            <a:off x="320675" y="0"/>
            <a:ext cx="8366760" cy="641985"/>
          </a:xfrm>
        </p:spPr>
        <p:txBody>
          <a:bodyPr vert="horz" wrap="square" lIns="91440" tIns="45720" rIns="91440" bIns="45720" anchor="b"/>
          <a:p>
            <a:pPr eaLnBrk="1" hangingPunct="1"/>
            <a:r>
              <a:rPr lang="en-US" altLang="zh-CN" dirty="0">
                <a:cs typeface="Times New Roman" panose="02020603050405020304" pitchFamily="18" charset="0"/>
              </a:rPr>
              <a:t>8.3</a:t>
            </a:r>
            <a:r>
              <a:rPr lang="en-US" altLang="zh-CN" dirty="0"/>
              <a:t>.3</a:t>
            </a:r>
            <a:r>
              <a:rPr lang="zh-CN" altLang="en-US" dirty="0"/>
              <a:t>单级中断：</a:t>
            </a:r>
            <a:r>
              <a:rPr lang="zh-CN" altLang="en-US" dirty="0">
                <a:solidFill>
                  <a:srgbClr val="FF0000"/>
                </a:solidFill>
                <a:sym typeface="+mn-ea"/>
              </a:rPr>
              <a:t>串行排队链法</a:t>
            </a:r>
            <a:endParaRPr lang="zh-CN" altLang="en-US" dirty="0">
              <a:solidFill>
                <a:srgbClr val="FF0000"/>
              </a:solidFill>
              <a:sym typeface="+mn-ea"/>
            </a:endParaRPr>
          </a:p>
        </p:txBody>
      </p:sp>
      <p:pic>
        <p:nvPicPr>
          <p:cNvPr id="18437" name="Picture 5" descr="8a8">
            <a:hlinkClick r:id="rId1" action="ppaction://hlinkfile"/>
          </p:cNvPr>
          <p:cNvPicPr>
            <a:picLocks noChangeAspect="1"/>
          </p:cNvPicPr>
          <p:nvPr/>
        </p:nvPicPr>
        <p:blipFill>
          <a:blip r:embed="rId2"/>
          <a:stretch>
            <a:fillRect/>
          </a:stretch>
        </p:blipFill>
        <p:spPr>
          <a:xfrm>
            <a:off x="1459230" y="2414270"/>
            <a:ext cx="7574915" cy="4443730"/>
          </a:xfrm>
          <a:prstGeom prst="rect">
            <a:avLst/>
          </a:prstGeom>
          <a:noFill/>
          <a:ln w="9525">
            <a:noFill/>
          </a:ln>
        </p:spPr>
      </p:pic>
      <p:sp>
        <p:nvSpPr>
          <p:cNvPr id="2" name="文本框 1"/>
          <p:cNvSpPr txBox="1"/>
          <p:nvPr/>
        </p:nvSpPr>
        <p:spPr>
          <a:xfrm>
            <a:off x="60960" y="2829560"/>
            <a:ext cx="2082800" cy="1198880"/>
          </a:xfrm>
          <a:prstGeom prst="rect">
            <a:avLst/>
          </a:prstGeom>
          <a:noFill/>
        </p:spPr>
        <p:txBody>
          <a:bodyPr wrap="square" rtlCol="0" anchor="t">
            <a:spAutoFit/>
          </a:bodyPr>
          <a:p>
            <a:pPr algn="l"/>
            <a:r>
              <a:rPr lang="en-US" altLang="zh-CN" b="1" dirty="0">
                <a:solidFill>
                  <a:srgbClr val="0000FF"/>
                </a:solidFill>
                <a:sym typeface="+mn-ea"/>
              </a:rPr>
              <a:t>IR1</a:t>
            </a:r>
            <a:r>
              <a:rPr lang="zh-CN" altLang="en-US" b="1" dirty="0">
                <a:solidFill>
                  <a:srgbClr val="0000FF"/>
                </a:solidFill>
                <a:sym typeface="+mn-ea"/>
              </a:rPr>
              <a:t>，</a:t>
            </a:r>
            <a:r>
              <a:rPr lang="en-US" altLang="zh-CN" b="1" dirty="0">
                <a:solidFill>
                  <a:srgbClr val="0000FF"/>
                </a:solidFill>
                <a:sym typeface="+mn-ea"/>
              </a:rPr>
              <a:t>IR2</a:t>
            </a:r>
            <a:r>
              <a:rPr lang="zh-CN" altLang="en-US" b="1" dirty="0">
                <a:solidFill>
                  <a:srgbClr val="0000FF"/>
                </a:solidFill>
                <a:sym typeface="+mn-ea"/>
              </a:rPr>
              <a:t>，</a:t>
            </a:r>
            <a:r>
              <a:rPr lang="en-US" altLang="zh-CN" b="1" dirty="0">
                <a:solidFill>
                  <a:srgbClr val="0000FF"/>
                </a:solidFill>
                <a:sym typeface="+mn-ea"/>
              </a:rPr>
              <a:t>IR3</a:t>
            </a:r>
            <a:r>
              <a:rPr lang="zh-CN" altLang="en-US" b="1" dirty="0">
                <a:solidFill>
                  <a:srgbClr val="0000FF"/>
                </a:solidFill>
                <a:sym typeface="+mn-ea"/>
              </a:rPr>
              <a:t>为</a:t>
            </a:r>
            <a:endParaRPr lang="zh-CN" altLang="en-US" b="1" dirty="0">
              <a:solidFill>
                <a:srgbClr val="0000FF"/>
              </a:solidFill>
              <a:sym typeface="+mn-ea"/>
            </a:endParaRPr>
          </a:p>
          <a:p>
            <a:pPr algn="l"/>
            <a:r>
              <a:rPr lang="zh-CN" altLang="en-US" b="1" dirty="0">
                <a:solidFill>
                  <a:srgbClr val="0000FF"/>
                </a:solidFill>
                <a:sym typeface="+mn-ea"/>
              </a:rPr>
              <a:t>中断请求信号， </a:t>
            </a:r>
            <a:endParaRPr lang="zh-CN" altLang="en-US" b="1" dirty="0">
              <a:solidFill>
                <a:srgbClr val="0000FF"/>
              </a:solidFill>
              <a:sym typeface="+mn-ea"/>
            </a:endParaRPr>
          </a:p>
          <a:p>
            <a:pPr algn="l"/>
            <a:r>
              <a:rPr lang="zh-CN" altLang="en-US" b="1" dirty="0">
                <a:solidFill>
                  <a:srgbClr val="0000FF"/>
                </a:solidFill>
                <a:sym typeface="+mn-ea"/>
              </a:rPr>
              <a:t> </a:t>
            </a:r>
            <a:r>
              <a:rPr lang="en-US" altLang="zh-CN" b="1" dirty="0">
                <a:solidFill>
                  <a:srgbClr val="0000FF"/>
                </a:solidFill>
                <a:sym typeface="+mn-ea"/>
              </a:rPr>
              <a:t>IS1</a:t>
            </a:r>
            <a:r>
              <a:rPr lang="zh-CN" altLang="en-US" b="1" dirty="0">
                <a:solidFill>
                  <a:srgbClr val="0000FF"/>
                </a:solidFill>
                <a:sym typeface="+mn-ea"/>
              </a:rPr>
              <a:t>，</a:t>
            </a:r>
            <a:r>
              <a:rPr lang="en-US" altLang="zh-CN" b="1" dirty="0">
                <a:solidFill>
                  <a:srgbClr val="0000FF"/>
                </a:solidFill>
                <a:sym typeface="+mn-ea"/>
              </a:rPr>
              <a:t>IS2</a:t>
            </a:r>
            <a:r>
              <a:rPr lang="zh-CN" altLang="en-US" b="1" dirty="0">
                <a:solidFill>
                  <a:srgbClr val="0000FF"/>
                </a:solidFill>
                <a:sym typeface="+mn-ea"/>
              </a:rPr>
              <a:t>，</a:t>
            </a:r>
            <a:r>
              <a:rPr lang="en-US" altLang="zh-CN" b="1" dirty="0">
                <a:solidFill>
                  <a:srgbClr val="0000FF"/>
                </a:solidFill>
                <a:sym typeface="+mn-ea"/>
              </a:rPr>
              <a:t>IS3</a:t>
            </a:r>
            <a:r>
              <a:rPr lang="zh-CN" altLang="en-US" b="1" dirty="0">
                <a:solidFill>
                  <a:srgbClr val="0000FF"/>
                </a:solidFill>
                <a:sym typeface="+mn-ea"/>
              </a:rPr>
              <a:t>为</a:t>
            </a:r>
            <a:endParaRPr lang="zh-CN" altLang="en-US" b="1" dirty="0">
              <a:solidFill>
                <a:srgbClr val="0000FF"/>
              </a:solidFill>
              <a:sym typeface="+mn-ea"/>
            </a:endParaRPr>
          </a:p>
          <a:p>
            <a:pPr algn="l"/>
            <a:r>
              <a:rPr lang="zh-CN" altLang="en-US" b="1" dirty="0">
                <a:solidFill>
                  <a:srgbClr val="0000FF"/>
                </a:solidFill>
                <a:sym typeface="+mn-ea"/>
              </a:rPr>
              <a:t>中断选中信号</a:t>
            </a:r>
            <a:endParaRPr lang="zh-CN" altLang="en-US" b="1" dirty="0">
              <a:solidFill>
                <a:srgbClr val="0000FF"/>
              </a:solidFill>
              <a:sym typeface="+mn-ea"/>
            </a:endParaRPr>
          </a:p>
        </p:txBody>
      </p:sp>
      <p:sp>
        <p:nvSpPr>
          <p:cNvPr id="3" name="文本框 2"/>
          <p:cNvSpPr txBox="1"/>
          <p:nvPr/>
        </p:nvSpPr>
        <p:spPr>
          <a:xfrm>
            <a:off x="60960" y="2195195"/>
            <a:ext cx="2631440" cy="423545"/>
          </a:xfrm>
          <a:prstGeom prst="rect">
            <a:avLst/>
          </a:prstGeom>
          <a:noFill/>
        </p:spPr>
        <p:txBody>
          <a:bodyPr wrap="none" rtlCol="0" anchor="t">
            <a:spAutoFit/>
          </a:bodyPr>
          <a:p>
            <a:pPr eaLnBrk="1" hangingPunct="1">
              <a:lnSpc>
                <a:spcPct val="90000"/>
              </a:lnSpc>
            </a:pPr>
            <a:r>
              <a:rPr lang="zh-CN" altLang="en-US" sz="2400" b="1" dirty="0">
                <a:solidFill>
                  <a:srgbClr val="FF0000"/>
                </a:solidFill>
                <a:latin typeface="黑体" panose="02010609060101010101" charset="-122"/>
                <a:ea typeface="黑体" panose="02010609060101010101" charset="-122"/>
                <a:sym typeface="+mn-ea"/>
              </a:rPr>
              <a:t>中断向量的产生：</a:t>
            </a:r>
            <a:endParaRPr lang="zh-CN" altLang="en-US" sz="2400" b="1" dirty="0">
              <a:solidFill>
                <a:srgbClr val="FF0000"/>
              </a:solidFill>
              <a:latin typeface="黑体" panose="02010609060101010101" charset="-122"/>
              <a:ea typeface="黑体" panose="02010609060101010101" charset="-122"/>
              <a:sym typeface="+mn-ea"/>
            </a:endParaRPr>
          </a:p>
        </p:txBody>
      </p:sp>
      <p:sp>
        <p:nvSpPr>
          <p:cNvPr id="4" name="文本框 3"/>
          <p:cNvSpPr txBox="1"/>
          <p:nvPr/>
        </p:nvSpPr>
        <p:spPr>
          <a:xfrm>
            <a:off x="1144905" y="6060440"/>
            <a:ext cx="1459230" cy="645160"/>
          </a:xfrm>
          <a:prstGeom prst="rect">
            <a:avLst/>
          </a:prstGeom>
          <a:noFill/>
        </p:spPr>
        <p:txBody>
          <a:bodyPr wrap="square" rtlCol="0" anchor="t">
            <a:spAutoFit/>
          </a:bodyPr>
          <a:p>
            <a:r>
              <a:rPr lang="en-US" altLang="zh-CN" sz="1800" b="1" dirty="0">
                <a:solidFill>
                  <a:srgbClr val="00B050"/>
                </a:solidFill>
                <a:latin typeface="黑体" panose="02010609060101010101" charset="-122"/>
                <a:ea typeface="黑体" panose="02010609060101010101" charset="-122"/>
                <a:cs typeface="黑体" panose="02010609060101010101" charset="-122"/>
                <a:sym typeface="+mn-ea"/>
              </a:rPr>
              <a:t>INTI</a:t>
            </a:r>
            <a:r>
              <a:rPr lang="zh-CN" altLang="en-US" sz="1800" b="1" dirty="0">
                <a:solidFill>
                  <a:srgbClr val="00B050"/>
                </a:solidFill>
                <a:latin typeface="黑体" panose="02010609060101010101" charset="-122"/>
                <a:ea typeface="黑体" panose="02010609060101010101" charset="-122"/>
                <a:cs typeface="黑体" panose="02010609060101010101" charset="-122"/>
                <a:sym typeface="+mn-ea"/>
              </a:rPr>
              <a:t>为中断排队输入</a:t>
            </a:r>
            <a:endParaRPr lang="zh-CN" altLang="en-US" sz="1800" b="1" dirty="0">
              <a:solidFill>
                <a:srgbClr val="00B050"/>
              </a:solidFill>
              <a:latin typeface="黑体" panose="02010609060101010101" charset="-122"/>
              <a:ea typeface="黑体" panose="02010609060101010101" charset="-122"/>
              <a:cs typeface="黑体" panose="02010609060101010101" charset="-122"/>
              <a:sym typeface="+mn-ea"/>
            </a:endParaRPr>
          </a:p>
        </p:txBody>
      </p:sp>
      <p:sp>
        <p:nvSpPr>
          <p:cNvPr id="5" name="文本框 4"/>
          <p:cNvSpPr txBox="1"/>
          <p:nvPr/>
        </p:nvSpPr>
        <p:spPr>
          <a:xfrm>
            <a:off x="7574915" y="6154420"/>
            <a:ext cx="1459230" cy="645160"/>
          </a:xfrm>
          <a:prstGeom prst="rect">
            <a:avLst/>
          </a:prstGeom>
          <a:noFill/>
        </p:spPr>
        <p:txBody>
          <a:bodyPr wrap="square" rtlCol="0" anchor="t">
            <a:spAutoFit/>
          </a:bodyPr>
          <a:p>
            <a:r>
              <a:rPr lang="en-US" altLang="zh-CN" sz="1800" b="1" dirty="0">
                <a:solidFill>
                  <a:srgbClr val="00B050"/>
                </a:solidFill>
                <a:latin typeface="黑体" panose="02010609060101010101" charset="-122"/>
                <a:ea typeface="黑体" panose="02010609060101010101" charset="-122"/>
                <a:cs typeface="黑体" panose="02010609060101010101" charset="-122"/>
                <a:sym typeface="+mn-ea"/>
              </a:rPr>
              <a:t>INTO</a:t>
            </a:r>
            <a:r>
              <a:rPr lang="zh-CN" altLang="en-US" sz="1800" b="1" dirty="0">
                <a:solidFill>
                  <a:srgbClr val="00B050"/>
                </a:solidFill>
                <a:latin typeface="黑体" panose="02010609060101010101" charset="-122"/>
                <a:ea typeface="黑体" panose="02010609060101010101" charset="-122"/>
                <a:cs typeface="黑体" panose="02010609060101010101" charset="-122"/>
                <a:sym typeface="+mn-ea"/>
              </a:rPr>
              <a:t>为中断排队输出</a:t>
            </a:r>
            <a:endParaRPr lang="zh-CN" altLang="en-US" sz="1800" b="1" dirty="0">
              <a:solidFill>
                <a:srgbClr val="00B050"/>
              </a:solidFill>
              <a:latin typeface="黑体" panose="02010609060101010101" charset="-122"/>
              <a:ea typeface="黑体" panose="02010609060101010101" charset="-122"/>
              <a:cs typeface="黑体" panose="02010609060101010101" charset="-122"/>
              <a:sym typeface="+mn-ea"/>
            </a:endParaRPr>
          </a:p>
        </p:txBody>
      </p:sp>
      <p:sp>
        <p:nvSpPr>
          <p:cNvPr id="17412" name="Rectangle 3"/>
          <p:cNvSpPr>
            <a:spLocks noGrp="1"/>
          </p:cNvSpPr>
          <p:nvPr>
            <p:ph idx="1"/>
          </p:nvPr>
        </p:nvSpPr>
        <p:spPr>
          <a:xfrm>
            <a:off x="214630" y="481330"/>
            <a:ext cx="8929370" cy="1236345"/>
          </a:xfrm>
        </p:spPr>
        <p:txBody>
          <a:bodyPr vert="horz" wrap="square" lIns="91440" tIns="45720" rIns="91440" bIns="45720" anchor="t"/>
          <a:p>
            <a:pPr lvl="1" eaLnBrk="1" hangingPunct="1"/>
            <a:r>
              <a:rPr lang="zh-CN" altLang="en-US" dirty="0"/>
              <a:t>当</a:t>
            </a:r>
            <a:r>
              <a:rPr lang="en-US" altLang="zh-CN" dirty="0"/>
              <a:t>CPU</a:t>
            </a:r>
            <a:r>
              <a:rPr lang="zh-CN" altLang="en-US" dirty="0"/>
              <a:t>响应中断时，由硬件直接产生一个固定的地址</a:t>
            </a:r>
            <a:r>
              <a:rPr lang="en-US" altLang="zh-CN" dirty="0"/>
              <a:t>(</a:t>
            </a:r>
            <a:r>
              <a:rPr lang="zh-CN" altLang="en-US" dirty="0"/>
              <a:t>即</a:t>
            </a:r>
            <a:r>
              <a:rPr lang="zh-CN" altLang="en-US" dirty="0">
                <a:solidFill>
                  <a:srgbClr val="FF00FF"/>
                </a:solidFill>
              </a:rPr>
              <a:t>向量地址</a:t>
            </a:r>
            <a:r>
              <a:rPr lang="en-US" altLang="zh-CN" dirty="0"/>
              <a:t>)</a:t>
            </a:r>
            <a:endParaRPr lang="en-US" altLang="zh-CN" dirty="0"/>
          </a:p>
          <a:p>
            <a:pPr lvl="1" eaLnBrk="1" hangingPunct="1"/>
            <a:r>
              <a:rPr lang="zh-CN" altLang="en-US" dirty="0"/>
              <a:t>由向量地址指出每个中断源设备的</a:t>
            </a:r>
            <a:r>
              <a:rPr lang="zh-CN" altLang="en-US" dirty="0">
                <a:solidFill>
                  <a:srgbClr val="FF00FF"/>
                </a:solidFill>
              </a:rPr>
              <a:t>中断服务程序入口</a:t>
            </a:r>
            <a:r>
              <a:rPr lang="zh-CN" altLang="en-US" dirty="0"/>
              <a:t>，这种方法通常称为向量中断。</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34290" y="122555"/>
            <a:ext cx="9131935" cy="635000"/>
          </a:xfrm>
        </p:spPr>
        <p:txBody>
          <a:bodyPr vert="horz" wrap="square" lIns="91440" tIns="45720" rIns="91440" bIns="45720" anchor="b"/>
          <a:p>
            <a:pPr eaLnBrk="1" hangingPunct="1"/>
            <a:r>
              <a:rPr lang="en-US" altLang="zh-CN" dirty="0"/>
              <a:t>8.3.2 </a:t>
            </a:r>
            <a:r>
              <a:rPr lang="zh-CN" altLang="en-US" dirty="0"/>
              <a:t>程序中断方式的基本</a:t>
            </a:r>
            <a:r>
              <a:rPr lang="zh-CN" altLang="zh-CN" dirty="0"/>
              <a:t>I/O</a:t>
            </a:r>
            <a:r>
              <a:rPr lang="zh-CN" altLang="en-US" dirty="0"/>
              <a:t>接口</a:t>
            </a:r>
            <a:endParaRPr lang="zh-CN" altLang="en-US" dirty="0"/>
          </a:p>
        </p:txBody>
      </p:sp>
      <p:pic>
        <p:nvPicPr>
          <p:cNvPr id="5" name="Picture 4" descr="8a6">
            <a:hlinkClick r:id="rId1" action="ppaction://hlinkfile"/>
          </p:cNvPr>
          <p:cNvPicPr>
            <a:picLocks noChangeAspect="1"/>
          </p:cNvPicPr>
          <p:nvPr/>
        </p:nvPicPr>
        <p:blipFill>
          <a:blip r:embed="rId2"/>
          <a:stretch>
            <a:fillRect/>
          </a:stretch>
        </p:blipFill>
        <p:spPr>
          <a:xfrm>
            <a:off x="122555" y="662305"/>
            <a:ext cx="8818245" cy="4874895"/>
          </a:xfrm>
          <a:prstGeom prst="rect">
            <a:avLst/>
          </a:prstGeom>
          <a:noFill/>
          <a:ln w="9525">
            <a:noFill/>
          </a:ln>
        </p:spPr>
      </p:pic>
      <p:sp>
        <p:nvSpPr>
          <p:cNvPr id="12292" name="Rectangle 3"/>
          <p:cNvSpPr>
            <a:spLocks noGrp="1"/>
          </p:cNvSpPr>
          <p:nvPr>
            <p:ph idx="1"/>
          </p:nvPr>
        </p:nvSpPr>
        <p:spPr>
          <a:xfrm>
            <a:off x="229235" y="5829935"/>
            <a:ext cx="8229600" cy="808990"/>
          </a:xfrm>
        </p:spPr>
        <p:txBody>
          <a:bodyPr vert="horz" wrap="square" lIns="91440" tIns="45720" rIns="91440" bIns="45720" anchor="t"/>
          <a:p>
            <a:pPr marL="0" indent="0" eaLnBrk="1" hangingPunct="1">
              <a:buNone/>
            </a:pPr>
            <a:r>
              <a:rPr lang="zh-CN" altLang="en-US" sz="2000" dirty="0">
                <a:solidFill>
                  <a:srgbClr val="FF00FF"/>
                </a:solidFill>
                <a:sym typeface="+mn-ea"/>
              </a:rPr>
              <a:t>中断向量逻辑：</a:t>
            </a:r>
            <a:r>
              <a:rPr lang="en-US" altLang="zh-CN" sz="2000" dirty="0">
                <a:sym typeface="+mn-ea"/>
              </a:rPr>
              <a:t> </a:t>
            </a:r>
            <a:r>
              <a:rPr lang="zh-CN" altLang="en-US" sz="2000" dirty="0">
                <a:solidFill>
                  <a:schemeClr val="tx1"/>
                </a:solidFill>
                <a:sym typeface="+mn-ea"/>
              </a:rPr>
              <a:t>当</a:t>
            </a:r>
            <a:r>
              <a:rPr lang="en-US" altLang="zh-CN" sz="2000" dirty="0">
                <a:solidFill>
                  <a:schemeClr val="tx1"/>
                </a:solidFill>
                <a:sym typeface="+mn-ea"/>
              </a:rPr>
              <a:t>CPU</a:t>
            </a:r>
            <a:r>
              <a:rPr lang="zh-CN" altLang="en-US" sz="2000" dirty="0">
                <a:solidFill>
                  <a:schemeClr val="tx1"/>
                </a:solidFill>
                <a:sym typeface="+mn-ea"/>
              </a:rPr>
              <a:t>识别出某中断源时，由硬件直接产生一个与该中断源对应的向量地址，很快便引入中断服务程序。</a:t>
            </a:r>
            <a:endParaRPr lang="zh-CN" altLang="en-US" sz="2000" dirty="0">
              <a:solidFill>
                <a:schemeClr val="tx1"/>
              </a:solidFill>
              <a:sym typeface="+mn-ea"/>
            </a:endParaRPr>
          </a:p>
        </p:txBody>
      </p:sp>
      <p:sp>
        <p:nvSpPr>
          <p:cNvPr id="2" name="矩形 1"/>
          <p:cNvSpPr/>
          <p:nvPr/>
        </p:nvSpPr>
        <p:spPr>
          <a:xfrm>
            <a:off x="3534410" y="4542155"/>
            <a:ext cx="1282065" cy="425450"/>
          </a:xfrm>
          <a:prstGeom prst="rect">
            <a:avLst/>
          </a:prstGeom>
          <a:solidFill>
            <a:srgbClr val="F3A8F6">
              <a:alpha val="49000"/>
            </a:srgbClr>
          </a:solidFill>
          <a:ln w="12700" cap="flat"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8435" name="Rectangle 2"/>
          <p:cNvSpPr>
            <a:spLocks noGrp="1"/>
          </p:cNvSpPr>
          <p:nvPr>
            <p:ph type="title"/>
          </p:nvPr>
        </p:nvSpPr>
        <p:spPr>
          <a:xfrm>
            <a:off x="457200" y="0"/>
            <a:ext cx="7543800" cy="701040"/>
          </a:xfrm>
        </p:spPr>
        <p:txBody>
          <a:bodyPr vert="horz" wrap="square" lIns="91440" tIns="45720" rIns="91440" bIns="45720" anchor="b"/>
          <a:p>
            <a:pPr eaLnBrk="1" hangingPunct="1"/>
            <a:r>
              <a:rPr lang="en-US" altLang="zh-CN" dirty="0">
                <a:cs typeface="Times New Roman" panose="02020603050405020304" pitchFamily="18" charset="0"/>
              </a:rPr>
              <a:t>8.3.4</a:t>
            </a:r>
            <a:r>
              <a:rPr lang="zh-CN" altLang="en-US" dirty="0"/>
              <a:t>多级中断</a:t>
            </a:r>
            <a:endParaRPr lang="zh-CN" altLang="en-US" dirty="0"/>
          </a:p>
        </p:txBody>
      </p:sp>
      <p:pic>
        <p:nvPicPr>
          <p:cNvPr id="21508" name="Picture 4" descr="8a9">
            <a:hlinkClick r:id="rId1" action="ppaction://hlinkfile"/>
          </p:cNvPr>
          <p:cNvPicPr>
            <a:picLocks noChangeAspect="1"/>
          </p:cNvPicPr>
          <p:nvPr/>
        </p:nvPicPr>
        <p:blipFill>
          <a:blip r:embed="rId2"/>
          <a:srcRect b="59394"/>
          <a:stretch>
            <a:fillRect/>
          </a:stretch>
        </p:blipFill>
        <p:spPr>
          <a:xfrm>
            <a:off x="273685" y="2891790"/>
            <a:ext cx="8596630" cy="3813810"/>
          </a:xfrm>
          <a:prstGeom prst="rect">
            <a:avLst/>
          </a:prstGeom>
          <a:noFill/>
          <a:ln w="9525">
            <a:noFill/>
          </a:ln>
        </p:spPr>
      </p:pic>
      <p:sp>
        <p:nvSpPr>
          <p:cNvPr id="14340" name="Rectangle 3"/>
          <p:cNvSpPr>
            <a:spLocks noGrp="1"/>
          </p:cNvSpPr>
          <p:nvPr>
            <p:ph idx="1"/>
          </p:nvPr>
        </p:nvSpPr>
        <p:spPr>
          <a:xfrm>
            <a:off x="273685" y="701040"/>
            <a:ext cx="8180070" cy="2279650"/>
          </a:xfrm>
        </p:spPr>
        <p:txBody>
          <a:bodyPr vert="horz" wrap="square" lIns="91440" tIns="45720" rIns="91440" bIns="45720" anchor="t"/>
          <a:p>
            <a:pPr eaLnBrk="1" hangingPunct="1">
              <a:lnSpc>
                <a:spcPct val="110000"/>
              </a:lnSpc>
            </a:pPr>
            <a:r>
              <a:rPr lang="zh-CN" altLang="en-US" sz="2400" dirty="0">
                <a:sym typeface="+mn-ea"/>
              </a:rPr>
              <a:t>多级中断系统：</a:t>
            </a:r>
            <a:r>
              <a:rPr lang="zh-CN" altLang="en-US" sz="2400" dirty="0">
                <a:solidFill>
                  <a:schemeClr val="tx1"/>
                </a:solidFill>
                <a:sym typeface="+mn-ea"/>
              </a:rPr>
              <a:t>指计算机系统中有相当多的中断源，根据各中断事件的轻重缓急程度不同而分成</a:t>
            </a:r>
            <a:r>
              <a:rPr lang="zh-CN" altLang="en-US" sz="2400" dirty="0">
                <a:solidFill>
                  <a:srgbClr val="FF0000"/>
                </a:solidFill>
                <a:sym typeface="+mn-ea"/>
              </a:rPr>
              <a:t>若干级别</a:t>
            </a:r>
            <a:r>
              <a:rPr lang="zh-CN" altLang="en-US" sz="2400" dirty="0">
                <a:solidFill>
                  <a:schemeClr val="tx1"/>
                </a:solidFill>
                <a:sym typeface="+mn-ea"/>
              </a:rPr>
              <a:t>，每一中断级分配给一个</a:t>
            </a:r>
            <a:r>
              <a:rPr lang="zh-CN" altLang="en-US" sz="2400" dirty="0">
                <a:solidFill>
                  <a:srgbClr val="FF0000"/>
                </a:solidFill>
                <a:sym typeface="+mn-ea"/>
              </a:rPr>
              <a:t>优先权</a:t>
            </a:r>
            <a:r>
              <a:rPr lang="zh-CN" altLang="en-US" sz="2400" dirty="0">
                <a:solidFill>
                  <a:schemeClr val="tx1"/>
                </a:solidFill>
                <a:sym typeface="+mn-ea"/>
              </a:rPr>
              <a:t>。</a:t>
            </a:r>
            <a:endParaRPr lang="zh-CN" altLang="en-US" sz="2400" dirty="0">
              <a:solidFill>
                <a:schemeClr val="tx1"/>
              </a:solidFill>
              <a:sym typeface="+mn-ea"/>
            </a:endParaRPr>
          </a:p>
          <a:p>
            <a:pPr eaLnBrk="1" hangingPunct="1">
              <a:lnSpc>
                <a:spcPct val="110000"/>
              </a:lnSpc>
            </a:pPr>
            <a:r>
              <a:rPr lang="zh-CN" altLang="en-US" sz="2400" dirty="0">
                <a:solidFill>
                  <a:schemeClr val="tx1"/>
                </a:solidFill>
                <a:sym typeface="+mn-ea"/>
              </a:rPr>
              <a:t>优先权高的中断级可以打断优先权低的中断服务程序，</a:t>
            </a:r>
            <a:r>
              <a:rPr lang="zh-CN" altLang="en-US" sz="2400" i="1" dirty="0">
                <a:solidFill>
                  <a:srgbClr val="FF0000"/>
                </a:solidFill>
                <a:sym typeface="+mn-ea"/>
              </a:rPr>
              <a:t>以程序嵌套方式</a:t>
            </a:r>
            <a:r>
              <a:rPr lang="zh-CN" altLang="en-US" sz="2400" i="1" dirty="0">
                <a:solidFill>
                  <a:schemeClr val="tx1"/>
                </a:solidFill>
                <a:sym typeface="+mn-ea"/>
              </a:rPr>
              <a:t>进行工作。</a:t>
            </a:r>
            <a:endParaRPr lang="zh-CN" altLang="en-US" sz="2400" i="1" dirty="0">
              <a:solidFill>
                <a:schemeClr val="tx1"/>
              </a:solidFill>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8435" name="Rectangle 2"/>
          <p:cNvSpPr>
            <a:spLocks noGrp="1"/>
          </p:cNvSpPr>
          <p:nvPr>
            <p:ph type="title"/>
          </p:nvPr>
        </p:nvSpPr>
        <p:spPr>
          <a:xfrm>
            <a:off x="457200" y="122555"/>
            <a:ext cx="8229600" cy="890270"/>
          </a:xfrm>
        </p:spPr>
        <p:txBody>
          <a:bodyPr vert="horz" wrap="square" lIns="91440" tIns="45720" rIns="91440" bIns="45720" anchor="b"/>
          <a:p>
            <a:pPr eaLnBrk="1" hangingPunct="1"/>
            <a:r>
              <a:rPr lang="en-US" altLang="zh-CN" dirty="0">
                <a:cs typeface="Times New Roman" panose="02020603050405020304" pitchFamily="18" charset="0"/>
              </a:rPr>
              <a:t>8.3.4</a:t>
            </a:r>
            <a:r>
              <a:rPr lang="zh-CN" altLang="en-US" dirty="0"/>
              <a:t>多级中断：二维中断系统</a:t>
            </a:r>
            <a:endParaRPr lang="zh-CN" altLang="en-US" dirty="0"/>
          </a:p>
        </p:txBody>
      </p:sp>
      <p:pic>
        <p:nvPicPr>
          <p:cNvPr id="34819" name="图片 26628" descr="8"/>
          <p:cNvPicPr>
            <a:picLocks noChangeAspect="1"/>
          </p:cNvPicPr>
          <p:nvPr>
            <p:custDataLst>
              <p:tags r:id="rId1"/>
            </p:custDataLst>
          </p:nvPr>
        </p:nvPicPr>
        <p:blipFill>
          <a:blip r:embed="rId2"/>
          <a:stretch>
            <a:fillRect/>
          </a:stretch>
        </p:blipFill>
        <p:spPr>
          <a:xfrm>
            <a:off x="306070" y="1138555"/>
            <a:ext cx="8461375" cy="5719445"/>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544830" y="0"/>
            <a:ext cx="8428990" cy="681355"/>
          </a:xfrm>
        </p:spPr>
        <p:txBody>
          <a:bodyPr anchor="ctr"/>
          <a:p>
            <a:r>
              <a:rPr lang="en-US" altLang="zh-CN" sz="4000" dirty="0">
                <a:solidFill>
                  <a:srgbClr val="FF0000"/>
                </a:solidFill>
                <a:sym typeface="+mn-ea"/>
              </a:rPr>
              <a:t>8.1.2  </a:t>
            </a:r>
            <a:r>
              <a:rPr lang="zh-CN" altLang="en-US" sz="4000" dirty="0">
                <a:sym typeface="+mn-ea"/>
              </a:rPr>
              <a:t>输入</a:t>
            </a:r>
            <a:r>
              <a:rPr lang="en-US" altLang="zh-CN" sz="4000" dirty="0">
                <a:sym typeface="+mn-ea"/>
              </a:rPr>
              <a:t>/</a:t>
            </a:r>
            <a:r>
              <a:rPr lang="zh-CN" altLang="en-US" sz="4000" dirty="0">
                <a:sym typeface="+mn-ea"/>
              </a:rPr>
              <a:t>输出操作的一般过程</a:t>
            </a:r>
            <a:endParaRPr lang="zh-CN" altLang="en-US" sz="4000" dirty="0">
              <a:sym typeface="+mn-ea"/>
            </a:endParaRPr>
          </a:p>
        </p:txBody>
      </p:sp>
      <p:sp>
        <p:nvSpPr>
          <p:cNvPr id="147459" name="文本占位符 147458"/>
          <p:cNvSpPr>
            <a:spLocks noGrp="1"/>
          </p:cNvSpPr>
          <p:nvPr>
            <p:ph type="body" idx="1"/>
          </p:nvPr>
        </p:nvSpPr>
        <p:spPr>
          <a:xfrm>
            <a:off x="326390" y="681355"/>
            <a:ext cx="8229600" cy="3279140"/>
          </a:xfrm>
        </p:spPr>
        <p:txBody>
          <a:bodyPr/>
          <a:p>
            <a:pPr marL="0" indent="0">
              <a:lnSpc>
                <a:spcPct val="130000"/>
              </a:lnSpc>
              <a:buNone/>
            </a:pPr>
            <a:r>
              <a:rPr lang="zh-CN" altLang="en-US" sz="2400" dirty="0">
                <a:sym typeface="+mn-ea"/>
              </a:rPr>
              <a:t>输入</a:t>
            </a:r>
            <a:r>
              <a:rPr lang="en-US" altLang="zh-CN" sz="2400" dirty="0">
                <a:sym typeface="+mn-ea"/>
              </a:rPr>
              <a:t>/</a:t>
            </a:r>
            <a:r>
              <a:rPr lang="zh-CN" altLang="en-US" sz="2400" dirty="0">
                <a:sym typeface="+mn-ea"/>
              </a:rPr>
              <a:t>输出设备同</a:t>
            </a:r>
            <a:r>
              <a:rPr lang="en-US" altLang="zh-CN" sz="2400" dirty="0">
                <a:sym typeface="+mn-ea"/>
              </a:rPr>
              <a:t>CPU</a:t>
            </a:r>
            <a:r>
              <a:rPr lang="zh-CN" altLang="en-US" sz="2400" dirty="0">
                <a:sym typeface="+mn-ea"/>
              </a:rPr>
              <a:t>交换数据的过程： </a:t>
            </a:r>
            <a:endParaRPr lang="zh-CN" altLang="en-US" sz="2400" dirty="0"/>
          </a:p>
          <a:p>
            <a:pPr marL="0" indent="0">
              <a:lnSpc>
                <a:spcPct val="130000"/>
              </a:lnSpc>
              <a:buNone/>
            </a:pPr>
            <a:r>
              <a:rPr lang="zh-CN" altLang="en-US" sz="2400" i="1" u="sng" dirty="0">
                <a:solidFill>
                  <a:srgbClr val="0000FF"/>
                </a:solidFill>
                <a:sym typeface="+mn-ea"/>
              </a:rPr>
              <a:t>输入过程：</a:t>
            </a:r>
            <a:r>
              <a:rPr lang="zh-CN" altLang="en-US" sz="2400" dirty="0">
                <a:sym typeface="+mn-ea"/>
              </a:rPr>
              <a:t> </a:t>
            </a:r>
            <a:endParaRPr lang="zh-CN" altLang="en-US" sz="2400" dirty="0"/>
          </a:p>
          <a:p>
            <a:pPr marL="0" indent="0">
              <a:lnSpc>
                <a:spcPct val="130000"/>
              </a:lnSpc>
              <a:buNone/>
            </a:pPr>
            <a:r>
              <a:rPr lang="en-US" altLang="zh-CN" sz="2400" dirty="0">
                <a:sym typeface="+mn-ea"/>
              </a:rPr>
              <a:t>(1)</a:t>
            </a:r>
            <a:r>
              <a:rPr lang="en-US" altLang="zh-CN" sz="2400" dirty="0">
                <a:solidFill>
                  <a:schemeClr val="tx1"/>
                </a:solidFill>
                <a:sym typeface="+mn-ea"/>
              </a:rPr>
              <a:t>CPU</a:t>
            </a:r>
            <a:r>
              <a:rPr lang="zh-CN" altLang="en-US" sz="2400" dirty="0">
                <a:solidFill>
                  <a:schemeClr val="tx1"/>
                </a:solidFill>
                <a:sym typeface="+mn-ea"/>
              </a:rPr>
              <a:t>把一个地址值放在地址总线上，选择某一输入设备； </a:t>
            </a:r>
            <a:endParaRPr lang="zh-CN" altLang="en-US" sz="2400" dirty="0"/>
          </a:p>
          <a:p>
            <a:pPr marL="0" indent="0">
              <a:lnSpc>
                <a:spcPct val="130000"/>
              </a:lnSpc>
              <a:buNone/>
            </a:pPr>
            <a:r>
              <a:rPr lang="en-US" altLang="zh-CN" sz="2400" dirty="0">
                <a:sym typeface="+mn-ea"/>
              </a:rPr>
              <a:t>(2)</a:t>
            </a:r>
            <a:r>
              <a:rPr lang="en-US" altLang="zh-CN" sz="2400" dirty="0">
                <a:solidFill>
                  <a:schemeClr val="tx1"/>
                </a:solidFill>
                <a:sym typeface="+mn-ea"/>
              </a:rPr>
              <a:t>CPU</a:t>
            </a:r>
            <a:r>
              <a:rPr lang="zh-CN" altLang="en-US" sz="2400" dirty="0">
                <a:solidFill>
                  <a:srgbClr val="FF0000"/>
                </a:solidFill>
                <a:sym typeface="+mn-ea"/>
              </a:rPr>
              <a:t>等候</a:t>
            </a:r>
            <a:r>
              <a:rPr lang="zh-CN" altLang="en-US" sz="2400" dirty="0">
                <a:solidFill>
                  <a:schemeClr val="tx1"/>
                </a:solidFill>
                <a:sym typeface="+mn-ea"/>
              </a:rPr>
              <a:t>输入设备的数据成为</a:t>
            </a:r>
            <a:r>
              <a:rPr lang="zh-CN" altLang="en-US" sz="2400" dirty="0">
                <a:solidFill>
                  <a:srgbClr val="FF0000"/>
                </a:solidFill>
                <a:sym typeface="+mn-ea"/>
              </a:rPr>
              <a:t>有效</a:t>
            </a:r>
            <a:r>
              <a:rPr lang="zh-CN" altLang="en-US" sz="2400" dirty="0">
                <a:solidFill>
                  <a:schemeClr val="tx1"/>
                </a:solidFill>
                <a:sym typeface="+mn-ea"/>
              </a:rPr>
              <a:t>；</a:t>
            </a:r>
            <a:r>
              <a:rPr lang="zh-CN" altLang="en-US" sz="2400" dirty="0">
                <a:sym typeface="+mn-ea"/>
              </a:rPr>
              <a:t> </a:t>
            </a:r>
            <a:endParaRPr lang="zh-CN" altLang="en-US" sz="2400" dirty="0"/>
          </a:p>
          <a:p>
            <a:pPr marL="0" indent="0">
              <a:lnSpc>
                <a:spcPct val="130000"/>
              </a:lnSpc>
              <a:buNone/>
            </a:pPr>
            <a:r>
              <a:rPr lang="en-US" altLang="zh-CN" sz="2400" dirty="0">
                <a:sym typeface="+mn-ea"/>
              </a:rPr>
              <a:t>(3)</a:t>
            </a:r>
            <a:r>
              <a:rPr lang="en-US" altLang="zh-CN" sz="2400" dirty="0">
                <a:solidFill>
                  <a:schemeClr val="tx1"/>
                </a:solidFill>
                <a:sym typeface="+mn-ea"/>
              </a:rPr>
              <a:t>CPU</a:t>
            </a:r>
            <a:r>
              <a:rPr lang="zh-CN" altLang="en-US" sz="2400" dirty="0">
                <a:solidFill>
                  <a:schemeClr val="tx1"/>
                </a:solidFill>
                <a:sym typeface="+mn-ea"/>
              </a:rPr>
              <a:t>从数据总线读入数据，并放在一个相应的寄存器中。</a:t>
            </a:r>
            <a:endParaRPr lang="zh-CN" altLang="en-US" sz="2400" dirty="0">
              <a:sym typeface="+mn-ea"/>
            </a:endParaRPr>
          </a:p>
          <a:p>
            <a:pPr marL="0" indent="0">
              <a:lnSpc>
                <a:spcPct val="90000"/>
              </a:lnSpc>
              <a:buNone/>
            </a:pPr>
            <a:endParaRPr lang="zh-CN" altLang="en-US" sz="2400" dirty="0">
              <a:solidFill>
                <a:schemeClr val="tx1"/>
              </a:solidFill>
              <a:sym typeface="+mn-ea"/>
            </a:endParaRPr>
          </a:p>
        </p:txBody>
      </p:sp>
      <p:graphicFrame>
        <p:nvGraphicFramePr>
          <p:cNvPr id="7" name="对象 6"/>
          <p:cNvGraphicFramePr/>
          <p:nvPr/>
        </p:nvGraphicFramePr>
        <p:xfrm>
          <a:off x="971550" y="4004945"/>
          <a:ext cx="6307455" cy="2790825"/>
        </p:xfrm>
        <a:graphic>
          <a:graphicData uri="http://schemas.openxmlformats.org/presentationml/2006/ole">
            <mc:AlternateContent xmlns:mc="http://schemas.openxmlformats.org/markup-compatibility/2006">
              <mc:Choice xmlns:v="urn:schemas-microsoft-com:vml" Requires="v">
                <p:oleObj spid="_x0000_s8" name="" r:id="rId1" imgW="7518400" imgH="3638550" progId="Paint.Picture">
                  <p:embed/>
                </p:oleObj>
              </mc:Choice>
              <mc:Fallback>
                <p:oleObj name="" r:id="rId1" imgW="7518400" imgH="3638550" progId="Paint.Picture">
                  <p:embed/>
                  <p:pic>
                    <p:nvPicPr>
                      <p:cNvPr id="0" name="图片 7"/>
                      <p:cNvPicPr/>
                      <p:nvPr/>
                    </p:nvPicPr>
                    <p:blipFill>
                      <a:blip r:embed="rId2"/>
                      <a:stretch>
                        <a:fillRect/>
                      </a:stretch>
                    </p:blipFill>
                    <p:spPr>
                      <a:xfrm>
                        <a:off x="971550" y="4004945"/>
                        <a:ext cx="6307455" cy="2790825"/>
                      </a:xfrm>
                      <a:prstGeom prst="rect">
                        <a:avLst/>
                      </a:prstGeom>
                    </p:spPr>
                  </p:pic>
                </p:oleObj>
              </mc:Fallback>
            </mc:AlternateContent>
          </a:graphicData>
        </a:graphic>
      </p:graphicFrame>
      <p:sp>
        <p:nvSpPr>
          <p:cNvPr id="2" name="文本框 1"/>
          <p:cNvSpPr txBox="1"/>
          <p:nvPr/>
        </p:nvSpPr>
        <p:spPr>
          <a:xfrm>
            <a:off x="6057265" y="2420620"/>
            <a:ext cx="2880360" cy="460375"/>
          </a:xfrm>
          <a:prstGeom prst="rect">
            <a:avLst/>
          </a:prstGeom>
          <a:solidFill>
            <a:schemeClr val="accent1">
              <a:lumMod val="60000"/>
              <a:lumOff val="40000"/>
            </a:schemeClr>
          </a:solidFill>
        </p:spPr>
        <p:txBody>
          <a:bodyPr wrap="square" rtlCol="0">
            <a:spAutoFit/>
          </a:bodyPr>
          <a:p>
            <a:r>
              <a:rPr lang="zh-CN" altLang="en-US" sz="2400">
                <a:solidFill>
                  <a:srgbClr val="FF0000"/>
                </a:solidFill>
                <a:latin typeface="方正粗黑宋简体" panose="02000000000000000000" charset="-122"/>
                <a:ea typeface="方正粗黑宋简体" panose="02000000000000000000" charset="-122"/>
              </a:rPr>
              <a:t>关键：何时有效？</a:t>
            </a:r>
            <a:endParaRPr lang="zh-CN" altLang="en-US" sz="2400">
              <a:solidFill>
                <a:srgbClr val="FF0000"/>
              </a:solidFill>
              <a:latin typeface="方正粗黑宋简体" panose="02000000000000000000" charset="-122"/>
              <a:ea typeface="方正粗黑宋简体" panose="020000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8435" name="Rectangle 2"/>
          <p:cNvSpPr>
            <a:spLocks noGrp="1"/>
          </p:cNvSpPr>
          <p:nvPr>
            <p:ph type="title"/>
          </p:nvPr>
        </p:nvSpPr>
        <p:spPr/>
        <p:txBody>
          <a:bodyPr vert="horz" wrap="square" lIns="91440" tIns="45720" rIns="91440" bIns="45720" anchor="b"/>
          <a:p>
            <a:pPr eaLnBrk="1" hangingPunct="1"/>
            <a:r>
              <a:rPr lang="en-US" altLang="zh-CN" dirty="0">
                <a:cs typeface="Times New Roman" panose="02020603050405020304" pitchFamily="18" charset="0"/>
              </a:rPr>
              <a:t>8.3.4</a:t>
            </a:r>
            <a:r>
              <a:rPr lang="zh-CN" altLang="en-US" dirty="0"/>
              <a:t>多级中断</a:t>
            </a:r>
            <a:endParaRPr lang="zh-CN" altLang="en-US" dirty="0"/>
          </a:p>
        </p:txBody>
      </p:sp>
      <p:sp>
        <p:nvSpPr>
          <p:cNvPr id="18436" name="Rectangle 3"/>
          <p:cNvSpPr>
            <a:spLocks noGrp="1"/>
          </p:cNvSpPr>
          <p:nvPr>
            <p:ph idx="1"/>
          </p:nvPr>
        </p:nvSpPr>
        <p:spPr>
          <a:xfrm>
            <a:off x="266700" y="1012825"/>
            <a:ext cx="7882255" cy="5692775"/>
          </a:xfrm>
        </p:spPr>
        <p:txBody>
          <a:bodyPr vert="horz" wrap="square" lIns="91440" tIns="45720" rIns="91440" bIns="45720" anchor="t"/>
          <a:p>
            <a:pPr lvl="0" eaLnBrk="1" hangingPunct="1">
              <a:lnSpc>
                <a:spcPct val="110000"/>
              </a:lnSpc>
            </a:pPr>
            <a:r>
              <a:rPr lang="zh-CN" altLang="en-US" sz="2400" dirty="0">
                <a:solidFill>
                  <a:srgbClr val="FF00FF"/>
                </a:solidFill>
              </a:rPr>
              <a:t>多级中断 说明：</a:t>
            </a:r>
            <a:endParaRPr lang="zh-CN" altLang="en-US" sz="2400" dirty="0">
              <a:solidFill>
                <a:srgbClr val="FF00FF"/>
              </a:solidFill>
            </a:endParaRPr>
          </a:p>
          <a:p>
            <a:pPr marL="0" lvl="0" indent="0" eaLnBrk="1" hangingPunct="1">
              <a:lnSpc>
                <a:spcPct val="110000"/>
              </a:lnSpc>
              <a:buNone/>
            </a:pPr>
            <a:r>
              <a:rPr lang="en-US" altLang="zh-CN" sz="2400" dirty="0">
                <a:solidFill>
                  <a:schemeClr val="tx1"/>
                </a:solidFill>
              </a:rPr>
              <a:t>1</a:t>
            </a:r>
            <a:r>
              <a:rPr lang="zh-CN" altLang="en-US" sz="2400" dirty="0">
                <a:solidFill>
                  <a:schemeClr val="tx1"/>
                </a:solidFill>
              </a:rPr>
              <a:t>、一个系统有</a:t>
            </a:r>
            <a:r>
              <a:rPr lang="en-US" altLang="zh-CN" sz="2400" dirty="0">
                <a:solidFill>
                  <a:schemeClr val="tx1"/>
                </a:solidFill>
              </a:rPr>
              <a:t>n</a:t>
            </a:r>
            <a:r>
              <a:rPr lang="zh-CN" altLang="en-US" sz="2400" dirty="0">
                <a:solidFill>
                  <a:schemeClr val="tx1"/>
                </a:solidFill>
              </a:rPr>
              <a:t>级中断，则</a:t>
            </a:r>
            <a:r>
              <a:rPr lang="en-US" altLang="zh-CN" sz="2400" dirty="0">
                <a:solidFill>
                  <a:schemeClr val="tx1"/>
                </a:solidFill>
              </a:rPr>
              <a:t>CPU</a:t>
            </a:r>
            <a:r>
              <a:rPr lang="zh-CN" altLang="en-US" sz="2400" dirty="0">
                <a:solidFill>
                  <a:schemeClr val="tx1"/>
                </a:solidFill>
              </a:rPr>
              <a:t>中有</a:t>
            </a:r>
            <a:r>
              <a:rPr lang="en-US" altLang="zh-CN" sz="2400" dirty="0">
                <a:solidFill>
                  <a:schemeClr val="tx1"/>
                </a:solidFill>
              </a:rPr>
              <a:t>n</a:t>
            </a:r>
            <a:r>
              <a:rPr lang="zh-CN" altLang="en-US" sz="2400" dirty="0">
                <a:solidFill>
                  <a:schemeClr val="tx1"/>
                </a:solidFill>
              </a:rPr>
              <a:t>个</a:t>
            </a:r>
            <a:r>
              <a:rPr lang="en-US" altLang="zh-CN" sz="2400" dirty="0">
                <a:solidFill>
                  <a:schemeClr val="tx1"/>
                </a:solidFill>
              </a:rPr>
              <a:t>IR</a:t>
            </a:r>
            <a:r>
              <a:rPr lang="zh-CN" altLang="en-US" sz="2400" dirty="0">
                <a:solidFill>
                  <a:schemeClr val="tx1"/>
                </a:solidFill>
              </a:rPr>
              <a:t>，</a:t>
            </a:r>
            <a:r>
              <a:rPr lang="en-US" altLang="zh-CN" sz="2400" dirty="0">
                <a:solidFill>
                  <a:schemeClr val="tx1"/>
                </a:solidFill>
              </a:rPr>
              <a:t>n</a:t>
            </a:r>
            <a:r>
              <a:rPr lang="zh-CN" altLang="en-US" sz="2400" dirty="0">
                <a:solidFill>
                  <a:schemeClr val="tx1"/>
                </a:solidFill>
              </a:rPr>
              <a:t>个</a:t>
            </a:r>
            <a:r>
              <a:rPr lang="en-US" altLang="zh-CN" sz="2400" dirty="0">
                <a:solidFill>
                  <a:schemeClr val="tx1"/>
                </a:solidFill>
              </a:rPr>
              <a:t>IM</a:t>
            </a:r>
            <a:r>
              <a:rPr lang="zh-CN" altLang="en-US" sz="2400" dirty="0">
                <a:solidFill>
                  <a:schemeClr val="tx1"/>
                </a:solidFill>
              </a:rPr>
              <a:t>，某级中断被响应后，则</a:t>
            </a:r>
            <a:r>
              <a:rPr lang="zh-CN" altLang="en-US" sz="2400" dirty="0">
                <a:solidFill>
                  <a:srgbClr val="0000FF"/>
                </a:solidFill>
              </a:rPr>
              <a:t>关闭本级和低于本级的</a:t>
            </a:r>
            <a:r>
              <a:rPr lang="en-US" altLang="zh-CN" sz="2400" dirty="0">
                <a:solidFill>
                  <a:srgbClr val="0000FF"/>
                </a:solidFill>
              </a:rPr>
              <a:t>IM</a:t>
            </a:r>
            <a:r>
              <a:rPr lang="zh-CN" altLang="en-US" sz="2400" dirty="0">
                <a:solidFill>
                  <a:schemeClr val="tx1"/>
                </a:solidFill>
              </a:rPr>
              <a:t>，开放更高级的</a:t>
            </a:r>
            <a:r>
              <a:rPr lang="en-US" altLang="zh-CN" sz="2400" dirty="0">
                <a:solidFill>
                  <a:schemeClr val="tx1"/>
                </a:solidFill>
              </a:rPr>
              <a:t>IM</a:t>
            </a:r>
            <a:r>
              <a:rPr lang="zh-CN" altLang="en-US" sz="2400" dirty="0">
                <a:solidFill>
                  <a:schemeClr val="tx1"/>
                </a:solidFill>
              </a:rPr>
              <a:t>。</a:t>
            </a:r>
            <a:endParaRPr lang="zh-CN" altLang="en-US" sz="2400" dirty="0">
              <a:solidFill>
                <a:schemeClr val="tx1"/>
              </a:solidFill>
            </a:endParaRPr>
          </a:p>
          <a:p>
            <a:pPr marL="0" indent="0">
              <a:lnSpc>
                <a:spcPct val="110000"/>
              </a:lnSpc>
              <a:buNone/>
            </a:pPr>
            <a:r>
              <a:rPr lang="en-US" altLang="zh-CN" sz="2400" dirty="0">
                <a:solidFill>
                  <a:schemeClr val="tx1"/>
                </a:solidFill>
                <a:sym typeface="+mn-ea"/>
              </a:rPr>
              <a:t>2</a:t>
            </a:r>
            <a:r>
              <a:rPr lang="zh-CN" altLang="en-US" sz="2400" dirty="0">
                <a:solidFill>
                  <a:schemeClr val="tx1"/>
                </a:solidFill>
                <a:sym typeface="+mn-ea"/>
              </a:rPr>
              <a:t>、在多级中断中，中断屏蔽寄存器的内容是一个很重要的程序现场，因此在响应中断时，需要把</a:t>
            </a:r>
            <a:r>
              <a:rPr lang="zh-CN" altLang="en-US" sz="2400" dirty="0">
                <a:solidFill>
                  <a:srgbClr val="0000FF"/>
                </a:solidFill>
                <a:sym typeface="+mn-ea"/>
              </a:rPr>
              <a:t>中断屏蔽寄存器的内容保存起来</a:t>
            </a:r>
            <a:r>
              <a:rPr lang="zh-CN" altLang="en-US" sz="2400" dirty="0">
                <a:solidFill>
                  <a:schemeClr val="tx1"/>
                </a:solidFill>
                <a:sym typeface="+mn-ea"/>
              </a:rPr>
              <a:t>，并设置新的中断屏蔽状态。（使用多级堆栈保存包括</a:t>
            </a:r>
            <a:r>
              <a:rPr lang="en-US" altLang="zh-CN" sz="2400" dirty="0">
                <a:solidFill>
                  <a:schemeClr val="tx1"/>
                </a:solidFill>
                <a:sym typeface="+mn-ea"/>
              </a:rPr>
              <a:t>IM</a:t>
            </a:r>
            <a:r>
              <a:rPr lang="zh-CN" altLang="en-US" sz="2400" dirty="0">
                <a:solidFill>
                  <a:schemeClr val="tx1"/>
                </a:solidFill>
                <a:sym typeface="+mn-ea"/>
              </a:rPr>
              <a:t>在内的现场）</a:t>
            </a:r>
            <a:endParaRPr lang="zh-CN" altLang="en-US" sz="2400" dirty="0">
              <a:solidFill>
                <a:schemeClr val="tx1"/>
              </a:solidFill>
            </a:endParaRPr>
          </a:p>
          <a:p>
            <a:pPr marL="0" indent="0">
              <a:lnSpc>
                <a:spcPct val="110000"/>
              </a:lnSpc>
              <a:buNone/>
            </a:pPr>
            <a:r>
              <a:rPr lang="en-US" altLang="zh-CN" sz="2400" dirty="0">
                <a:solidFill>
                  <a:schemeClr val="tx1"/>
                </a:solidFill>
                <a:sym typeface="+mn-ea"/>
              </a:rPr>
              <a:t>3</a:t>
            </a:r>
            <a:r>
              <a:rPr lang="zh-CN" altLang="en-US" sz="2400" dirty="0">
                <a:solidFill>
                  <a:schemeClr val="tx1"/>
                </a:solidFill>
                <a:sym typeface="+mn-ea"/>
              </a:rPr>
              <a:t>、一般在某一级中断被响应后，要置“</a:t>
            </a:r>
            <a:r>
              <a:rPr lang="en-US" altLang="zh-CN" sz="2400" dirty="0">
                <a:solidFill>
                  <a:schemeClr val="tx1"/>
                </a:solidFill>
                <a:sym typeface="+mn-ea"/>
              </a:rPr>
              <a:t>1 ”(</a:t>
            </a:r>
            <a:r>
              <a:rPr lang="zh-CN" altLang="en-US" sz="2400" dirty="0">
                <a:solidFill>
                  <a:srgbClr val="FF00FF"/>
                </a:solidFill>
                <a:sym typeface="+mn-ea"/>
              </a:rPr>
              <a:t>关闭</a:t>
            </a:r>
            <a:r>
              <a:rPr lang="en-US" altLang="zh-CN" sz="2400" dirty="0">
                <a:solidFill>
                  <a:srgbClr val="FF00FF"/>
                </a:solidFill>
                <a:sym typeface="+mn-ea"/>
              </a:rPr>
              <a:t>)</a:t>
            </a:r>
            <a:r>
              <a:rPr lang="zh-CN" altLang="en-US" sz="2400" dirty="0">
                <a:solidFill>
                  <a:srgbClr val="FF00FF"/>
                </a:solidFill>
                <a:sym typeface="+mn-ea"/>
              </a:rPr>
              <a:t>本级和优先权低于本级的中断屏蔽触发器</a:t>
            </a:r>
            <a:r>
              <a:rPr lang="zh-CN" altLang="en-US" sz="2400" dirty="0">
                <a:solidFill>
                  <a:schemeClr val="tx1"/>
                </a:solidFill>
                <a:sym typeface="+mn-ea"/>
              </a:rPr>
              <a:t>，置“</a:t>
            </a:r>
            <a:r>
              <a:rPr lang="en-US" altLang="zh-CN" sz="2400" dirty="0">
                <a:solidFill>
                  <a:schemeClr val="tx1"/>
                </a:solidFill>
                <a:sym typeface="+mn-ea"/>
              </a:rPr>
              <a:t>0”(</a:t>
            </a:r>
            <a:r>
              <a:rPr lang="zh-CN" altLang="en-US" sz="2400" dirty="0">
                <a:solidFill>
                  <a:schemeClr val="tx1"/>
                </a:solidFill>
                <a:sym typeface="+mn-ea"/>
              </a:rPr>
              <a:t>开放</a:t>
            </a:r>
            <a:r>
              <a:rPr lang="en-US" altLang="zh-CN" sz="2400" dirty="0">
                <a:solidFill>
                  <a:schemeClr val="tx1"/>
                </a:solidFill>
                <a:sym typeface="+mn-ea"/>
              </a:rPr>
              <a:t>)</a:t>
            </a:r>
            <a:r>
              <a:rPr lang="zh-CN" altLang="en-US" sz="2400" dirty="0">
                <a:solidFill>
                  <a:schemeClr val="tx1"/>
                </a:solidFill>
                <a:sym typeface="+mn-ea"/>
              </a:rPr>
              <a:t>更高级的中断屏蔽触发器，以此来实现正常的</a:t>
            </a:r>
            <a:r>
              <a:rPr lang="zh-CN" altLang="en-US" sz="2400" dirty="0">
                <a:solidFill>
                  <a:srgbClr val="FF00FF"/>
                </a:solidFill>
                <a:sym typeface="+mn-ea"/>
              </a:rPr>
              <a:t>中断嵌套</a:t>
            </a:r>
            <a:r>
              <a:rPr lang="zh-CN" altLang="en-US" sz="2400" dirty="0">
                <a:solidFill>
                  <a:schemeClr val="tx1"/>
                </a:solidFill>
                <a:sym typeface="+mn-ea"/>
              </a:rPr>
              <a:t>。（</a:t>
            </a:r>
            <a:r>
              <a:rPr lang="zh-CN" altLang="en-US" sz="2400" dirty="0">
                <a:solidFill>
                  <a:schemeClr val="tx1"/>
                </a:solidFill>
              </a:rPr>
              <a:t>多级中断可以嵌套，但</a:t>
            </a:r>
            <a:r>
              <a:rPr lang="zh-CN" altLang="en-US" sz="2400" dirty="0">
                <a:solidFill>
                  <a:srgbClr val="0000FF"/>
                </a:solidFill>
              </a:rPr>
              <a:t>同一级的中断不允许嵌套，</a:t>
            </a:r>
            <a:r>
              <a:rPr lang="zh-CN" altLang="en-US" sz="2400" dirty="0">
                <a:solidFill>
                  <a:schemeClr val="tx1"/>
                </a:solidFill>
                <a:sym typeface="+mn-ea"/>
              </a:rPr>
              <a:t>必须是处理完一个中断后再响应和处理同一级内其他中断源。</a:t>
            </a:r>
            <a:r>
              <a:rPr lang="zh-CN" altLang="en-US" sz="2400" dirty="0">
                <a:solidFill>
                  <a:schemeClr val="tx1"/>
                </a:solidFill>
              </a:rPr>
              <a:t>）</a:t>
            </a:r>
            <a:endParaRPr lang="zh-CN" altLang="en-US" sz="2400"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9459" name="Rectangle 2"/>
          <p:cNvSpPr>
            <a:spLocks noGrp="1"/>
          </p:cNvSpPr>
          <p:nvPr>
            <p:ph type="title"/>
          </p:nvPr>
        </p:nvSpPr>
        <p:spPr>
          <a:xfrm>
            <a:off x="457200" y="122555"/>
            <a:ext cx="7543800" cy="572135"/>
          </a:xfrm>
        </p:spPr>
        <p:txBody>
          <a:bodyPr vert="horz" wrap="square" lIns="91440" tIns="45720" rIns="91440" bIns="45720" anchor="b"/>
          <a:p>
            <a:pPr eaLnBrk="1" hangingPunct="1"/>
            <a:r>
              <a:rPr lang="en-US" altLang="zh-CN" dirty="0">
                <a:cs typeface="Times New Roman" panose="02020603050405020304" pitchFamily="18" charset="0"/>
              </a:rPr>
              <a:t>8.3.4</a:t>
            </a:r>
            <a:r>
              <a:rPr lang="zh-CN" altLang="en-US" dirty="0"/>
              <a:t>多级中断</a:t>
            </a:r>
            <a:endParaRPr lang="zh-CN" altLang="en-US" dirty="0"/>
          </a:p>
        </p:txBody>
      </p:sp>
      <p:sp>
        <p:nvSpPr>
          <p:cNvPr id="19460" name="Rectangle 3"/>
          <p:cNvSpPr>
            <a:spLocks noGrp="1"/>
          </p:cNvSpPr>
          <p:nvPr>
            <p:ph idx="1"/>
          </p:nvPr>
        </p:nvSpPr>
        <p:spPr>
          <a:xfrm>
            <a:off x="-80010" y="561340"/>
            <a:ext cx="8979535" cy="1074420"/>
          </a:xfrm>
        </p:spPr>
        <p:txBody>
          <a:bodyPr vert="horz" wrap="square" lIns="91440" tIns="45720" rIns="91440" bIns="45720" anchor="t"/>
          <a:p>
            <a:pPr lvl="1" eaLnBrk="1" hangingPunct="1"/>
            <a:r>
              <a:rPr lang="zh-CN" altLang="en-US" dirty="0"/>
              <a:t>多级中断源的识别</a:t>
            </a:r>
            <a:endParaRPr lang="zh-CN" altLang="en-US" dirty="0"/>
          </a:p>
          <a:p>
            <a:pPr lvl="2" eaLnBrk="1" hangingPunct="1"/>
            <a:r>
              <a:rPr lang="zh-CN" altLang="en-US" dirty="0">
                <a:solidFill>
                  <a:srgbClr val="FF00FF"/>
                </a:solidFill>
              </a:rPr>
              <a:t>中断优先排队电路</a:t>
            </a:r>
            <a:r>
              <a:rPr lang="zh-CN" altLang="en-US" dirty="0"/>
              <a:t>：</a:t>
            </a:r>
            <a:r>
              <a:rPr lang="zh-CN" altLang="en-US" dirty="0">
                <a:sym typeface="+mn-ea"/>
              </a:rPr>
              <a:t>在若干中断源中决定首先响应哪个中断</a:t>
            </a:r>
            <a:endParaRPr lang="en-US" altLang="zh-CN" dirty="0"/>
          </a:p>
        </p:txBody>
      </p:sp>
      <p:pic>
        <p:nvPicPr>
          <p:cNvPr id="19461" name="Picture 4" descr="8a10">
            <a:hlinkClick r:id="rId1" action="ppaction://hlinkfile"/>
          </p:cNvPr>
          <p:cNvPicPr>
            <a:picLocks noChangeAspect="1"/>
          </p:cNvPicPr>
          <p:nvPr/>
        </p:nvPicPr>
        <p:blipFill>
          <a:blip r:embed="rId2"/>
          <a:stretch>
            <a:fillRect/>
          </a:stretch>
        </p:blipFill>
        <p:spPr>
          <a:xfrm>
            <a:off x="377825" y="1513840"/>
            <a:ext cx="6895465" cy="538670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0483" name="Rectangle 2"/>
          <p:cNvSpPr>
            <a:spLocks noGrp="1"/>
          </p:cNvSpPr>
          <p:nvPr>
            <p:ph type="title"/>
          </p:nvPr>
        </p:nvSpPr>
        <p:spPr>
          <a:xfrm>
            <a:off x="457200" y="122555"/>
            <a:ext cx="7543800" cy="621030"/>
          </a:xfrm>
        </p:spPr>
        <p:txBody>
          <a:bodyPr vert="horz" wrap="square" lIns="91440" tIns="45720" rIns="91440" bIns="45720" anchor="b"/>
          <a:p>
            <a:pPr eaLnBrk="1" hangingPunct="1"/>
            <a:r>
              <a:rPr lang="zh-CN" altLang="zh-CN" dirty="0"/>
              <a:t>8.3.4 </a:t>
            </a:r>
            <a:r>
              <a:rPr lang="zh-CN" altLang="en-US" dirty="0"/>
              <a:t>多级中断</a:t>
            </a:r>
            <a:endParaRPr lang="zh-CN" altLang="en-US" dirty="0"/>
          </a:p>
        </p:txBody>
      </p:sp>
      <p:sp>
        <p:nvSpPr>
          <p:cNvPr id="20484" name="Rectangle 3"/>
          <p:cNvSpPr>
            <a:spLocks noGrp="1"/>
          </p:cNvSpPr>
          <p:nvPr>
            <p:ph idx="1"/>
          </p:nvPr>
        </p:nvSpPr>
        <p:spPr>
          <a:xfrm>
            <a:off x="194310" y="743268"/>
            <a:ext cx="8229600" cy="4411662"/>
          </a:xfrm>
        </p:spPr>
        <p:txBody>
          <a:bodyPr vert="horz" wrap="square" lIns="91440" tIns="45720" rIns="91440" bIns="45720" anchor="t"/>
          <a:p>
            <a:pPr eaLnBrk="1" hangingPunct="1"/>
            <a:r>
              <a:rPr lang="zh-CN" altLang="en-US" sz="2600" dirty="0"/>
              <a:t>例</a:t>
            </a:r>
            <a:r>
              <a:rPr lang="en-US" altLang="zh-CN" sz="2600" dirty="0"/>
              <a:t>8.2</a:t>
            </a:r>
            <a:r>
              <a:rPr lang="zh-CN" altLang="en-US" sz="2600" dirty="0"/>
              <a:t>、</a:t>
            </a:r>
            <a:r>
              <a:rPr lang="zh-CN" altLang="en-US" sz="2600" dirty="0">
                <a:solidFill>
                  <a:schemeClr val="tx1"/>
                </a:solidFill>
              </a:rPr>
              <a:t>参见图</a:t>
            </a:r>
            <a:r>
              <a:rPr lang="zh-CN" altLang="zh-CN" sz="2800" dirty="0">
                <a:solidFill>
                  <a:schemeClr val="tx1"/>
                </a:solidFill>
              </a:rPr>
              <a:t>8.</a:t>
            </a:r>
            <a:r>
              <a:rPr lang="en-US" altLang="zh-CN" sz="2800" dirty="0">
                <a:solidFill>
                  <a:schemeClr val="tx1"/>
                </a:solidFill>
              </a:rPr>
              <a:t>12</a:t>
            </a:r>
            <a:r>
              <a:rPr lang="zh-CN" altLang="en-US" sz="2600" dirty="0">
                <a:solidFill>
                  <a:schemeClr val="tx1"/>
                </a:solidFill>
              </a:rPr>
              <a:t>所示的二维中断系统。请问：</a:t>
            </a:r>
            <a:endParaRPr lang="zh-CN" altLang="en-US" sz="2600" dirty="0">
              <a:solidFill>
                <a:schemeClr val="tx1"/>
              </a:solidFill>
            </a:endParaRPr>
          </a:p>
          <a:p>
            <a:pPr eaLnBrk="1" hangingPunct="1">
              <a:buNone/>
            </a:pPr>
            <a:r>
              <a:rPr lang="en-US" altLang="zh-CN" sz="2600" dirty="0">
                <a:solidFill>
                  <a:schemeClr val="tx1"/>
                </a:solidFill>
              </a:rPr>
              <a:t>(1)</a:t>
            </a:r>
            <a:r>
              <a:rPr lang="zh-CN" altLang="en-US" sz="2600" dirty="0">
                <a:solidFill>
                  <a:schemeClr val="tx1"/>
                </a:solidFill>
              </a:rPr>
              <a:t>在中断情况下，</a:t>
            </a:r>
            <a:r>
              <a:rPr lang="en-US" altLang="zh-CN" sz="2600" dirty="0">
                <a:solidFill>
                  <a:schemeClr val="tx1"/>
                </a:solidFill>
              </a:rPr>
              <a:t>CPU</a:t>
            </a:r>
            <a:r>
              <a:rPr lang="zh-CN" altLang="en-US" sz="2600" dirty="0">
                <a:solidFill>
                  <a:schemeClr val="tx1"/>
                </a:solidFill>
              </a:rPr>
              <a:t>和设备的优先级如何考虑</a:t>
            </a:r>
            <a:r>
              <a:rPr lang="en-US" altLang="zh-CN" sz="2600" dirty="0">
                <a:solidFill>
                  <a:schemeClr val="tx1"/>
                </a:solidFill>
              </a:rPr>
              <a:t>?</a:t>
            </a:r>
            <a:r>
              <a:rPr lang="zh-CN" altLang="en-US" sz="2600" dirty="0">
                <a:solidFill>
                  <a:schemeClr val="tx1"/>
                </a:solidFill>
              </a:rPr>
              <a:t>请按降序排列各设备的中断优先级。</a:t>
            </a:r>
            <a:endParaRPr lang="zh-CN" altLang="en-US" sz="2600" dirty="0">
              <a:solidFill>
                <a:schemeClr val="tx1"/>
              </a:solidFill>
            </a:endParaRPr>
          </a:p>
          <a:p>
            <a:pPr eaLnBrk="1" hangingPunct="1">
              <a:buNone/>
            </a:pPr>
            <a:r>
              <a:rPr lang="zh-CN" altLang="en-US" sz="2600" dirty="0">
                <a:solidFill>
                  <a:srgbClr val="FF00FF"/>
                </a:solidFill>
              </a:rPr>
              <a:t>解：</a:t>
            </a:r>
            <a:r>
              <a:rPr lang="en-US" altLang="zh-CN" sz="2600" dirty="0">
                <a:solidFill>
                  <a:srgbClr val="0000FF"/>
                </a:solidFill>
                <a:sym typeface="+mn-ea"/>
              </a:rPr>
              <a:t>(1)</a:t>
            </a:r>
            <a:r>
              <a:rPr lang="zh-CN" altLang="en-US" sz="2600" dirty="0">
                <a:solidFill>
                  <a:srgbClr val="0000FF"/>
                </a:solidFill>
                <a:sym typeface="+mn-ea"/>
              </a:rPr>
              <a:t>在中断情况下，</a:t>
            </a:r>
            <a:r>
              <a:rPr lang="en-US" altLang="zh-CN" sz="2600" dirty="0">
                <a:solidFill>
                  <a:srgbClr val="0000FF"/>
                </a:solidFill>
                <a:sym typeface="+mn-ea"/>
              </a:rPr>
              <a:t>CPU</a:t>
            </a:r>
            <a:r>
              <a:rPr lang="zh-CN" altLang="en-US" sz="2600" dirty="0">
                <a:solidFill>
                  <a:srgbClr val="0000FF"/>
                </a:solidFill>
                <a:sym typeface="+mn-ea"/>
              </a:rPr>
              <a:t>的优先级最低。各设备的优先次序是：</a:t>
            </a:r>
            <a:r>
              <a:rPr lang="en-US" altLang="zh-CN" sz="2600" dirty="0">
                <a:solidFill>
                  <a:srgbClr val="0000FF"/>
                </a:solidFill>
                <a:sym typeface="+mn-ea"/>
              </a:rPr>
              <a:t>A→B→C→ </a:t>
            </a:r>
            <a:r>
              <a:rPr lang="en-US" altLang="zh-CN" sz="2600" dirty="0">
                <a:solidFill>
                  <a:srgbClr val="00B050"/>
                </a:solidFill>
                <a:sym typeface="+mn-ea"/>
              </a:rPr>
              <a:t>D→E→F→ </a:t>
            </a:r>
            <a:r>
              <a:rPr lang="en-US" altLang="zh-CN" sz="2600" dirty="0">
                <a:solidFill>
                  <a:srgbClr val="0000FF"/>
                </a:solidFill>
                <a:sym typeface="+mn-ea"/>
              </a:rPr>
              <a:t>G→H→I </a:t>
            </a:r>
            <a:r>
              <a:rPr lang="en-US" altLang="zh-CN" sz="2600" dirty="0">
                <a:solidFill>
                  <a:srgbClr val="00B050"/>
                </a:solidFill>
                <a:sym typeface="+mn-ea"/>
              </a:rPr>
              <a:t>→CPU</a:t>
            </a:r>
            <a:r>
              <a:rPr lang="zh-CN" altLang="en-US" sz="2600" dirty="0">
                <a:solidFill>
                  <a:srgbClr val="0000FF"/>
                </a:solidFill>
                <a:sym typeface="+mn-ea"/>
              </a:rPr>
              <a:t>。</a:t>
            </a:r>
            <a:endParaRPr lang="zh-CN" altLang="en-US" sz="2600" dirty="0"/>
          </a:p>
          <a:p>
            <a:pPr eaLnBrk="1" hangingPunct="1">
              <a:buNone/>
            </a:pPr>
            <a:endParaRPr lang="zh-CN" altLang="en-US" sz="2600" dirty="0">
              <a:solidFill>
                <a:schemeClr val="tx1"/>
              </a:solidFill>
            </a:endParaRPr>
          </a:p>
        </p:txBody>
      </p:sp>
      <p:pic>
        <p:nvPicPr>
          <p:cNvPr id="34819" name="图片 26628" descr="8"/>
          <p:cNvPicPr>
            <a:picLocks noChangeAspect="1"/>
          </p:cNvPicPr>
          <p:nvPr>
            <p:custDataLst>
              <p:tags r:id="rId1"/>
            </p:custDataLst>
          </p:nvPr>
        </p:nvPicPr>
        <p:blipFill>
          <a:blip r:embed="rId2"/>
          <a:stretch>
            <a:fillRect/>
          </a:stretch>
        </p:blipFill>
        <p:spPr>
          <a:xfrm>
            <a:off x="4404360" y="3653790"/>
            <a:ext cx="4739640" cy="320421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0483" name="Rectangle 2"/>
          <p:cNvSpPr>
            <a:spLocks noGrp="1"/>
          </p:cNvSpPr>
          <p:nvPr>
            <p:ph type="title"/>
          </p:nvPr>
        </p:nvSpPr>
        <p:spPr>
          <a:xfrm>
            <a:off x="457200" y="122555"/>
            <a:ext cx="7543800" cy="621030"/>
          </a:xfrm>
        </p:spPr>
        <p:txBody>
          <a:bodyPr vert="horz" wrap="square" lIns="91440" tIns="45720" rIns="91440" bIns="45720" anchor="b"/>
          <a:p>
            <a:pPr eaLnBrk="1" hangingPunct="1"/>
            <a:r>
              <a:rPr lang="zh-CN" altLang="zh-CN" dirty="0"/>
              <a:t>8.3.4 </a:t>
            </a:r>
            <a:r>
              <a:rPr lang="zh-CN" altLang="en-US" dirty="0"/>
              <a:t>多级中断</a:t>
            </a:r>
            <a:endParaRPr lang="zh-CN" altLang="en-US" dirty="0"/>
          </a:p>
        </p:txBody>
      </p:sp>
      <p:sp>
        <p:nvSpPr>
          <p:cNvPr id="20484" name="Rectangle 3"/>
          <p:cNvSpPr>
            <a:spLocks noGrp="1"/>
          </p:cNvSpPr>
          <p:nvPr>
            <p:ph idx="1"/>
          </p:nvPr>
        </p:nvSpPr>
        <p:spPr>
          <a:xfrm>
            <a:off x="194310" y="743585"/>
            <a:ext cx="8702040" cy="4411345"/>
          </a:xfrm>
        </p:spPr>
        <p:txBody>
          <a:bodyPr vert="horz" wrap="square" lIns="91440" tIns="45720" rIns="91440" bIns="45720" anchor="t"/>
          <a:p>
            <a:pPr eaLnBrk="1" hangingPunct="1"/>
            <a:r>
              <a:rPr lang="zh-CN" altLang="en-US" sz="2600" dirty="0"/>
              <a:t>例</a:t>
            </a:r>
            <a:r>
              <a:rPr lang="en-US" altLang="zh-CN" sz="2600" dirty="0"/>
              <a:t>8.2</a:t>
            </a:r>
            <a:r>
              <a:rPr lang="zh-CN" altLang="en-US" sz="2600" dirty="0"/>
              <a:t>、</a:t>
            </a:r>
            <a:r>
              <a:rPr lang="zh-CN" altLang="en-US" sz="2600" dirty="0">
                <a:solidFill>
                  <a:schemeClr val="tx1"/>
                </a:solidFill>
              </a:rPr>
              <a:t>参见图</a:t>
            </a:r>
            <a:r>
              <a:rPr lang="zh-CN" altLang="zh-CN" sz="2800" dirty="0">
                <a:solidFill>
                  <a:schemeClr val="tx1"/>
                </a:solidFill>
              </a:rPr>
              <a:t>8.</a:t>
            </a:r>
            <a:r>
              <a:rPr lang="en-US" altLang="zh-CN" sz="2800" dirty="0">
                <a:solidFill>
                  <a:schemeClr val="tx1"/>
                </a:solidFill>
              </a:rPr>
              <a:t>12</a:t>
            </a:r>
            <a:r>
              <a:rPr lang="zh-CN" altLang="en-US" sz="2600" dirty="0">
                <a:solidFill>
                  <a:schemeClr val="tx1"/>
                </a:solidFill>
              </a:rPr>
              <a:t>所示的二维中断系统。请问：</a:t>
            </a:r>
            <a:endParaRPr lang="zh-CN" altLang="en-US" sz="2600" dirty="0">
              <a:solidFill>
                <a:schemeClr val="tx1"/>
              </a:solidFill>
            </a:endParaRPr>
          </a:p>
          <a:p>
            <a:pPr eaLnBrk="1" hangingPunct="1">
              <a:buNone/>
            </a:pPr>
            <a:r>
              <a:rPr lang="en-US" altLang="zh-CN" sz="2600" dirty="0">
                <a:solidFill>
                  <a:schemeClr val="tx1"/>
                </a:solidFill>
                <a:sym typeface="+mn-ea"/>
              </a:rPr>
              <a:t>(2)</a:t>
            </a:r>
            <a:r>
              <a:rPr lang="zh-CN" altLang="en-US" sz="2600" dirty="0">
                <a:solidFill>
                  <a:schemeClr val="tx1"/>
                </a:solidFill>
                <a:sym typeface="+mn-ea"/>
              </a:rPr>
              <a:t>若</a:t>
            </a:r>
            <a:r>
              <a:rPr lang="en-US" altLang="zh-CN" sz="2600" dirty="0">
                <a:solidFill>
                  <a:schemeClr val="tx1"/>
                </a:solidFill>
                <a:sym typeface="+mn-ea"/>
              </a:rPr>
              <a:t>CPU</a:t>
            </a:r>
            <a:r>
              <a:rPr lang="zh-CN" altLang="en-US" sz="2600" dirty="0">
                <a:solidFill>
                  <a:schemeClr val="tx1"/>
                </a:solidFill>
                <a:sym typeface="+mn-ea"/>
              </a:rPr>
              <a:t>现执行设备</a:t>
            </a:r>
            <a:r>
              <a:rPr lang="en-US" altLang="zh-CN" sz="2600" dirty="0">
                <a:solidFill>
                  <a:schemeClr val="tx1"/>
                </a:solidFill>
                <a:sym typeface="+mn-ea"/>
              </a:rPr>
              <a:t>B</a:t>
            </a:r>
            <a:r>
              <a:rPr lang="zh-CN" altLang="en-US" sz="2600" dirty="0">
                <a:solidFill>
                  <a:schemeClr val="tx1"/>
                </a:solidFill>
                <a:sym typeface="+mn-ea"/>
              </a:rPr>
              <a:t>的中断服务程序，</a:t>
            </a:r>
            <a:r>
              <a:rPr lang="en-US" altLang="zh-CN" sz="2600" dirty="0">
                <a:solidFill>
                  <a:schemeClr val="tx1"/>
                </a:solidFill>
                <a:sym typeface="+mn-ea"/>
              </a:rPr>
              <a:t>IM2</a:t>
            </a:r>
            <a:r>
              <a:rPr lang="zh-CN" altLang="en-US" sz="2600" dirty="0">
                <a:solidFill>
                  <a:schemeClr val="tx1"/>
                </a:solidFill>
                <a:sym typeface="+mn-ea"/>
              </a:rPr>
              <a:t>，</a:t>
            </a:r>
            <a:r>
              <a:rPr lang="en-US" altLang="zh-CN" sz="2600" dirty="0">
                <a:solidFill>
                  <a:schemeClr val="tx1"/>
                </a:solidFill>
                <a:sym typeface="+mn-ea"/>
              </a:rPr>
              <a:t>IM1</a:t>
            </a:r>
            <a:r>
              <a:rPr lang="zh-CN" altLang="en-US" sz="2600" dirty="0">
                <a:solidFill>
                  <a:schemeClr val="tx1"/>
                </a:solidFill>
                <a:sym typeface="+mn-ea"/>
              </a:rPr>
              <a:t>，</a:t>
            </a:r>
            <a:r>
              <a:rPr lang="en-US" altLang="zh-CN" sz="2600" dirty="0">
                <a:solidFill>
                  <a:schemeClr val="tx1"/>
                </a:solidFill>
                <a:sym typeface="+mn-ea"/>
              </a:rPr>
              <a:t>IM0</a:t>
            </a:r>
            <a:r>
              <a:rPr lang="zh-CN" altLang="en-US" sz="2600" dirty="0">
                <a:solidFill>
                  <a:schemeClr val="tx1"/>
                </a:solidFill>
                <a:sym typeface="+mn-ea"/>
              </a:rPr>
              <a:t>的状态是什么</a:t>
            </a:r>
            <a:r>
              <a:rPr lang="en-US" altLang="zh-CN" sz="2600" dirty="0">
                <a:solidFill>
                  <a:schemeClr val="tx1"/>
                </a:solidFill>
                <a:sym typeface="+mn-ea"/>
              </a:rPr>
              <a:t>?</a:t>
            </a:r>
            <a:r>
              <a:rPr lang="zh-CN" altLang="en-US" sz="2600" dirty="0">
                <a:solidFill>
                  <a:schemeClr val="tx1"/>
                </a:solidFill>
                <a:sym typeface="+mn-ea"/>
              </a:rPr>
              <a:t>如果</a:t>
            </a:r>
            <a:r>
              <a:rPr lang="en-US" altLang="zh-CN" sz="2600" dirty="0">
                <a:solidFill>
                  <a:schemeClr val="tx1"/>
                </a:solidFill>
                <a:sym typeface="+mn-ea"/>
              </a:rPr>
              <a:t>CPU</a:t>
            </a:r>
            <a:r>
              <a:rPr lang="zh-CN" altLang="en-US" sz="2600" dirty="0">
                <a:solidFill>
                  <a:schemeClr val="tx1"/>
                </a:solidFill>
                <a:sym typeface="+mn-ea"/>
              </a:rPr>
              <a:t>执行设备</a:t>
            </a:r>
            <a:r>
              <a:rPr lang="en-US" altLang="zh-CN" sz="2600" dirty="0">
                <a:solidFill>
                  <a:schemeClr val="tx1"/>
                </a:solidFill>
                <a:sym typeface="+mn-ea"/>
              </a:rPr>
              <a:t>D</a:t>
            </a:r>
            <a:r>
              <a:rPr lang="zh-CN" altLang="en-US" sz="2600" dirty="0">
                <a:solidFill>
                  <a:schemeClr val="tx1"/>
                </a:solidFill>
                <a:sym typeface="+mn-ea"/>
              </a:rPr>
              <a:t>的中断服务程序，</a:t>
            </a:r>
            <a:r>
              <a:rPr lang="en-US" altLang="zh-CN" sz="2600" dirty="0">
                <a:solidFill>
                  <a:schemeClr val="tx1"/>
                </a:solidFill>
                <a:sym typeface="+mn-ea"/>
              </a:rPr>
              <a:t>IM2</a:t>
            </a:r>
            <a:r>
              <a:rPr lang="zh-CN" altLang="en-US" sz="2600" dirty="0">
                <a:solidFill>
                  <a:schemeClr val="tx1"/>
                </a:solidFill>
                <a:sym typeface="+mn-ea"/>
              </a:rPr>
              <a:t>，</a:t>
            </a:r>
            <a:r>
              <a:rPr lang="en-US" altLang="zh-CN" sz="2600" dirty="0">
                <a:solidFill>
                  <a:schemeClr val="tx1"/>
                </a:solidFill>
                <a:sym typeface="+mn-ea"/>
              </a:rPr>
              <a:t>IM1</a:t>
            </a:r>
            <a:r>
              <a:rPr lang="zh-CN" altLang="en-US" sz="2600" dirty="0">
                <a:solidFill>
                  <a:schemeClr val="tx1"/>
                </a:solidFill>
                <a:sym typeface="+mn-ea"/>
              </a:rPr>
              <a:t>，</a:t>
            </a:r>
            <a:r>
              <a:rPr lang="en-US" altLang="zh-CN" sz="2600" dirty="0">
                <a:solidFill>
                  <a:schemeClr val="tx1"/>
                </a:solidFill>
                <a:sym typeface="+mn-ea"/>
              </a:rPr>
              <a:t>IM0</a:t>
            </a:r>
            <a:r>
              <a:rPr lang="zh-CN" altLang="en-US" sz="2600" dirty="0">
                <a:solidFill>
                  <a:schemeClr val="tx1"/>
                </a:solidFill>
                <a:sym typeface="+mn-ea"/>
              </a:rPr>
              <a:t>的状态又是什么</a:t>
            </a:r>
            <a:r>
              <a:rPr lang="en-US" altLang="zh-CN" sz="2600" dirty="0">
                <a:solidFill>
                  <a:schemeClr val="tx1"/>
                </a:solidFill>
                <a:sym typeface="+mn-ea"/>
              </a:rPr>
              <a:t>?</a:t>
            </a:r>
            <a:endParaRPr lang="en-US" altLang="zh-CN" sz="2600" dirty="0">
              <a:solidFill>
                <a:schemeClr val="tx1"/>
              </a:solidFill>
            </a:endParaRPr>
          </a:p>
          <a:p>
            <a:pPr eaLnBrk="1" hangingPunct="1">
              <a:buNone/>
            </a:pPr>
            <a:r>
              <a:rPr lang="zh-CN" altLang="en-US" sz="2600" dirty="0">
                <a:solidFill>
                  <a:srgbClr val="FF00FF"/>
                </a:solidFill>
              </a:rPr>
              <a:t>解：</a:t>
            </a:r>
            <a:r>
              <a:rPr lang="en-US" altLang="zh-CN" sz="2600" dirty="0">
                <a:solidFill>
                  <a:srgbClr val="0000FF"/>
                </a:solidFill>
                <a:sym typeface="+mn-ea"/>
              </a:rPr>
              <a:t>(2)</a:t>
            </a:r>
            <a:r>
              <a:rPr lang="zh-CN" altLang="en-US" sz="2600" dirty="0">
                <a:solidFill>
                  <a:srgbClr val="0000FF"/>
                </a:solidFill>
                <a:sym typeface="+mn-ea"/>
              </a:rPr>
              <a:t>执行设备</a:t>
            </a:r>
            <a:r>
              <a:rPr lang="en-US" altLang="zh-CN" sz="2600" dirty="0">
                <a:solidFill>
                  <a:srgbClr val="0000FF"/>
                </a:solidFill>
                <a:sym typeface="+mn-ea"/>
              </a:rPr>
              <a:t>B</a:t>
            </a:r>
            <a:r>
              <a:rPr lang="zh-CN" altLang="en-US" sz="2600" dirty="0">
                <a:solidFill>
                  <a:srgbClr val="0000FF"/>
                </a:solidFill>
                <a:sym typeface="+mn-ea"/>
              </a:rPr>
              <a:t>的中断服务程序时，</a:t>
            </a:r>
            <a:r>
              <a:rPr lang="en-US" altLang="zh-CN" sz="2600" dirty="0">
                <a:solidFill>
                  <a:srgbClr val="0000FF"/>
                </a:solidFill>
                <a:sym typeface="+mn-ea"/>
              </a:rPr>
              <a:t>IM2 IM1 IM0=111</a:t>
            </a:r>
            <a:r>
              <a:rPr lang="zh-CN" altLang="en-US" sz="2600" dirty="0">
                <a:solidFill>
                  <a:srgbClr val="0000FF"/>
                </a:solidFill>
                <a:sym typeface="+mn-ea"/>
              </a:rPr>
              <a:t>；    </a:t>
            </a:r>
            <a:endParaRPr lang="zh-CN" altLang="en-US" sz="2600" dirty="0">
              <a:solidFill>
                <a:srgbClr val="0000FF"/>
              </a:solidFill>
              <a:sym typeface="+mn-ea"/>
            </a:endParaRPr>
          </a:p>
          <a:p>
            <a:pPr eaLnBrk="1" hangingPunct="1">
              <a:buNone/>
            </a:pPr>
            <a:r>
              <a:rPr lang="zh-CN" altLang="en-US" sz="2600" dirty="0">
                <a:solidFill>
                  <a:srgbClr val="0000FF"/>
                </a:solidFill>
                <a:sym typeface="+mn-ea"/>
              </a:rPr>
              <a:t>       执行设备</a:t>
            </a:r>
            <a:r>
              <a:rPr lang="en-US" altLang="zh-CN" sz="2600" dirty="0">
                <a:solidFill>
                  <a:srgbClr val="0000FF"/>
                </a:solidFill>
                <a:sym typeface="+mn-ea"/>
              </a:rPr>
              <a:t>D</a:t>
            </a:r>
            <a:r>
              <a:rPr lang="zh-CN" altLang="en-US" sz="2600" dirty="0">
                <a:solidFill>
                  <a:srgbClr val="0000FF"/>
                </a:solidFill>
                <a:sym typeface="+mn-ea"/>
              </a:rPr>
              <a:t>的中断服务程序时，</a:t>
            </a:r>
            <a:r>
              <a:rPr lang="en-US" altLang="zh-CN" sz="2600" dirty="0">
                <a:solidFill>
                  <a:srgbClr val="0000FF"/>
                </a:solidFill>
                <a:sym typeface="+mn-ea"/>
              </a:rPr>
              <a:t>IM2 IM1 IM0=011</a:t>
            </a:r>
            <a:r>
              <a:rPr lang="zh-CN" altLang="en-US" sz="2600" dirty="0">
                <a:solidFill>
                  <a:srgbClr val="0000FF"/>
                </a:solidFill>
                <a:sym typeface="+mn-ea"/>
              </a:rPr>
              <a:t>。</a:t>
            </a:r>
            <a:endParaRPr lang="zh-CN" altLang="en-US" sz="2600" dirty="0"/>
          </a:p>
          <a:p>
            <a:pPr eaLnBrk="1" hangingPunct="1">
              <a:buNone/>
            </a:pPr>
            <a:endParaRPr lang="zh-CN" altLang="en-US" sz="2600" dirty="0"/>
          </a:p>
          <a:p>
            <a:pPr eaLnBrk="1" hangingPunct="1">
              <a:buNone/>
            </a:pPr>
            <a:endParaRPr lang="zh-CN" altLang="en-US" sz="2600" dirty="0">
              <a:solidFill>
                <a:schemeClr val="tx1"/>
              </a:solidFill>
            </a:endParaRPr>
          </a:p>
        </p:txBody>
      </p:sp>
      <p:pic>
        <p:nvPicPr>
          <p:cNvPr id="34819" name="图片 26628" descr="8"/>
          <p:cNvPicPr>
            <a:picLocks noChangeAspect="1"/>
          </p:cNvPicPr>
          <p:nvPr>
            <p:custDataLst>
              <p:tags r:id="rId1"/>
            </p:custDataLst>
          </p:nvPr>
        </p:nvPicPr>
        <p:blipFill>
          <a:blip r:embed="rId2"/>
          <a:stretch>
            <a:fillRect/>
          </a:stretch>
        </p:blipFill>
        <p:spPr>
          <a:xfrm>
            <a:off x="4404360" y="3653790"/>
            <a:ext cx="4739640" cy="320421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0483" name="Rectangle 2"/>
          <p:cNvSpPr>
            <a:spLocks noGrp="1"/>
          </p:cNvSpPr>
          <p:nvPr>
            <p:ph type="title"/>
          </p:nvPr>
        </p:nvSpPr>
        <p:spPr>
          <a:xfrm>
            <a:off x="457200" y="122555"/>
            <a:ext cx="7543800" cy="621030"/>
          </a:xfrm>
        </p:spPr>
        <p:txBody>
          <a:bodyPr vert="horz" wrap="square" lIns="91440" tIns="45720" rIns="91440" bIns="45720" anchor="b"/>
          <a:p>
            <a:pPr eaLnBrk="1" hangingPunct="1"/>
            <a:r>
              <a:rPr lang="zh-CN" altLang="zh-CN" dirty="0"/>
              <a:t>8.3.4 </a:t>
            </a:r>
            <a:r>
              <a:rPr lang="zh-CN" altLang="en-US" dirty="0"/>
              <a:t>多级中断</a:t>
            </a:r>
            <a:endParaRPr lang="zh-CN" altLang="en-US" dirty="0"/>
          </a:p>
        </p:txBody>
      </p:sp>
      <p:sp>
        <p:nvSpPr>
          <p:cNvPr id="20484" name="Rectangle 3"/>
          <p:cNvSpPr>
            <a:spLocks noGrp="1"/>
          </p:cNvSpPr>
          <p:nvPr>
            <p:ph idx="1"/>
          </p:nvPr>
        </p:nvSpPr>
        <p:spPr>
          <a:xfrm>
            <a:off x="194310" y="743585"/>
            <a:ext cx="8702040" cy="4411345"/>
          </a:xfrm>
        </p:spPr>
        <p:txBody>
          <a:bodyPr vert="horz" wrap="square" lIns="91440" tIns="45720" rIns="91440" bIns="45720" anchor="t"/>
          <a:p>
            <a:pPr eaLnBrk="1" hangingPunct="1"/>
            <a:r>
              <a:rPr lang="zh-CN" altLang="en-US" sz="2600" dirty="0"/>
              <a:t>例</a:t>
            </a:r>
            <a:r>
              <a:rPr lang="en-US" altLang="zh-CN" sz="2600" dirty="0"/>
              <a:t>8.2</a:t>
            </a:r>
            <a:r>
              <a:rPr lang="zh-CN" altLang="en-US" sz="2600" dirty="0"/>
              <a:t>、</a:t>
            </a:r>
            <a:r>
              <a:rPr lang="zh-CN" altLang="en-US" sz="2600" dirty="0">
                <a:solidFill>
                  <a:schemeClr val="tx1"/>
                </a:solidFill>
              </a:rPr>
              <a:t>参见图</a:t>
            </a:r>
            <a:r>
              <a:rPr lang="zh-CN" altLang="zh-CN" sz="2800" dirty="0">
                <a:solidFill>
                  <a:schemeClr val="tx1"/>
                </a:solidFill>
              </a:rPr>
              <a:t>8.</a:t>
            </a:r>
            <a:r>
              <a:rPr lang="en-US" altLang="zh-CN" sz="2800" dirty="0">
                <a:solidFill>
                  <a:schemeClr val="tx1"/>
                </a:solidFill>
              </a:rPr>
              <a:t>12</a:t>
            </a:r>
            <a:r>
              <a:rPr lang="zh-CN" altLang="en-US" sz="2600" dirty="0">
                <a:solidFill>
                  <a:schemeClr val="tx1"/>
                </a:solidFill>
              </a:rPr>
              <a:t>所示的二维中断系统。请问：</a:t>
            </a:r>
            <a:endParaRPr lang="zh-CN" altLang="en-US" sz="2600" dirty="0">
              <a:solidFill>
                <a:schemeClr val="tx1"/>
              </a:solidFill>
            </a:endParaRPr>
          </a:p>
          <a:p>
            <a:pPr eaLnBrk="1" hangingPunct="1">
              <a:buNone/>
            </a:pPr>
            <a:r>
              <a:rPr lang="en-US" altLang="zh-CN" sz="2600" dirty="0">
                <a:solidFill>
                  <a:schemeClr val="tx1"/>
                </a:solidFill>
                <a:sym typeface="+mn-ea"/>
              </a:rPr>
              <a:t>(3)</a:t>
            </a:r>
            <a:r>
              <a:rPr lang="zh-CN" altLang="en-US" sz="2600" dirty="0">
                <a:solidFill>
                  <a:schemeClr val="tx1"/>
                </a:solidFill>
                <a:sym typeface="+mn-ea"/>
              </a:rPr>
              <a:t>每一级的</a:t>
            </a:r>
            <a:r>
              <a:rPr lang="en-US" altLang="zh-CN" sz="2600" dirty="0">
                <a:solidFill>
                  <a:schemeClr val="tx1"/>
                </a:solidFill>
                <a:sym typeface="+mn-ea"/>
              </a:rPr>
              <a:t>IM</a:t>
            </a:r>
            <a:r>
              <a:rPr lang="zh-CN" altLang="en-US" sz="2600" dirty="0">
                <a:solidFill>
                  <a:schemeClr val="tx1"/>
                </a:solidFill>
                <a:sym typeface="+mn-ea"/>
              </a:rPr>
              <a:t>能否对某个优先级的个别设备单独进行屏蔽</a:t>
            </a:r>
            <a:r>
              <a:rPr lang="en-US" altLang="zh-CN" sz="2600" dirty="0">
                <a:solidFill>
                  <a:schemeClr val="tx1"/>
                </a:solidFill>
                <a:sym typeface="+mn-ea"/>
              </a:rPr>
              <a:t>?</a:t>
            </a:r>
            <a:r>
              <a:rPr lang="zh-CN" altLang="en-US" sz="2600" dirty="0">
                <a:solidFill>
                  <a:schemeClr val="tx1"/>
                </a:solidFill>
                <a:sym typeface="+mn-ea"/>
              </a:rPr>
              <a:t>如果不能，采取什么办法可达到目的</a:t>
            </a:r>
            <a:r>
              <a:rPr lang="en-US" altLang="zh-CN" sz="2600" dirty="0">
                <a:solidFill>
                  <a:schemeClr val="tx1"/>
                </a:solidFill>
                <a:sym typeface="+mn-ea"/>
              </a:rPr>
              <a:t>?</a:t>
            </a:r>
            <a:endParaRPr lang="en-US" altLang="zh-CN" sz="2600" dirty="0">
              <a:solidFill>
                <a:schemeClr val="tx1"/>
              </a:solidFill>
            </a:endParaRPr>
          </a:p>
          <a:p>
            <a:pPr eaLnBrk="1" hangingPunct="1">
              <a:buNone/>
            </a:pPr>
            <a:r>
              <a:rPr lang="zh-CN" altLang="en-US" sz="2600" dirty="0">
                <a:solidFill>
                  <a:srgbClr val="FF00FF"/>
                </a:solidFill>
              </a:rPr>
              <a:t>解：</a:t>
            </a:r>
            <a:r>
              <a:rPr lang="en-US" altLang="zh-CN" sz="2600" dirty="0">
                <a:solidFill>
                  <a:srgbClr val="0000FF"/>
                </a:solidFill>
                <a:sym typeface="+mn-ea"/>
              </a:rPr>
              <a:t>(3)</a:t>
            </a:r>
            <a:r>
              <a:rPr lang="zh-CN" altLang="en-US" sz="2600" dirty="0">
                <a:solidFill>
                  <a:srgbClr val="0000FF"/>
                </a:solidFill>
                <a:sym typeface="+mn-ea"/>
              </a:rPr>
              <a:t>每一级的</a:t>
            </a:r>
            <a:r>
              <a:rPr lang="en-US" altLang="zh-CN" sz="2600" dirty="0">
                <a:solidFill>
                  <a:srgbClr val="0000FF"/>
                </a:solidFill>
                <a:sym typeface="+mn-ea"/>
              </a:rPr>
              <a:t>IM</a:t>
            </a:r>
            <a:r>
              <a:rPr lang="zh-CN" altLang="en-US" sz="2600" dirty="0">
                <a:solidFill>
                  <a:srgbClr val="0000FF"/>
                </a:solidFill>
                <a:sym typeface="+mn-ea"/>
              </a:rPr>
              <a:t>标志不能对某个优先级的个别设备进行单独屏蔽。可将接口中的</a:t>
            </a:r>
            <a:r>
              <a:rPr lang="en-US" altLang="zh-CN" sz="2600" dirty="0">
                <a:solidFill>
                  <a:srgbClr val="0000FF"/>
                </a:solidFill>
                <a:sym typeface="+mn-ea"/>
              </a:rPr>
              <a:t>EI(</a:t>
            </a:r>
            <a:r>
              <a:rPr lang="zh-CN" altLang="en-US" sz="2600" dirty="0">
                <a:solidFill>
                  <a:srgbClr val="0000FF"/>
                </a:solidFill>
                <a:sym typeface="+mn-ea"/>
              </a:rPr>
              <a:t>中断允许</a:t>
            </a:r>
            <a:r>
              <a:rPr lang="en-US" altLang="zh-CN" sz="2600" dirty="0">
                <a:solidFill>
                  <a:srgbClr val="0000FF"/>
                </a:solidFill>
                <a:sym typeface="+mn-ea"/>
              </a:rPr>
              <a:t>)</a:t>
            </a:r>
            <a:r>
              <a:rPr lang="zh-CN" altLang="en-US" sz="2600" dirty="0">
                <a:solidFill>
                  <a:srgbClr val="0000FF"/>
                </a:solidFill>
                <a:sym typeface="+mn-ea"/>
              </a:rPr>
              <a:t>标志清“</a:t>
            </a:r>
            <a:r>
              <a:rPr lang="en-US" altLang="zh-CN" sz="2600" dirty="0">
                <a:solidFill>
                  <a:srgbClr val="0000FF"/>
                </a:solidFill>
                <a:sym typeface="+mn-ea"/>
              </a:rPr>
              <a:t>0”</a:t>
            </a:r>
            <a:r>
              <a:rPr lang="zh-CN" altLang="en-US" sz="2600" dirty="0">
                <a:solidFill>
                  <a:srgbClr val="0000FF"/>
                </a:solidFill>
                <a:sym typeface="+mn-ea"/>
              </a:rPr>
              <a:t>，它禁止设备发出中断请求。</a:t>
            </a:r>
            <a:endParaRPr lang="zh-CN" altLang="en-US" sz="2600" dirty="0">
              <a:solidFill>
                <a:srgbClr val="0000FF"/>
              </a:solidFill>
            </a:endParaRPr>
          </a:p>
          <a:p>
            <a:pPr eaLnBrk="1" hangingPunct="1">
              <a:buNone/>
            </a:pPr>
            <a:endParaRPr lang="zh-CN" altLang="en-US" sz="2600" dirty="0"/>
          </a:p>
          <a:p>
            <a:pPr eaLnBrk="1" hangingPunct="1">
              <a:buNone/>
            </a:pPr>
            <a:endParaRPr lang="zh-CN" altLang="en-US" sz="2600" dirty="0">
              <a:solidFill>
                <a:schemeClr val="tx1"/>
              </a:solidFill>
            </a:endParaRPr>
          </a:p>
        </p:txBody>
      </p:sp>
      <p:pic>
        <p:nvPicPr>
          <p:cNvPr id="34819" name="图片 26628" descr="8"/>
          <p:cNvPicPr>
            <a:picLocks noChangeAspect="1"/>
          </p:cNvPicPr>
          <p:nvPr>
            <p:custDataLst>
              <p:tags r:id="rId1"/>
            </p:custDataLst>
          </p:nvPr>
        </p:nvPicPr>
        <p:blipFill>
          <a:blip r:embed="rId2"/>
          <a:stretch>
            <a:fillRect/>
          </a:stretch>
        </p:blipFill>
        <p:spPr>
          <a:xfrm>
            <a:off x="4404360" y="3653790"/>
            <a:ext cx="4739640" cy="320421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0483" name="Rectangle 2"/>
          <p:cNvSpPr>
            <a:spLocks noGrp="1"/>
          </p:cNvSpPr>
          <p:nvPr>
            <p:ph type="title"/>
          </p:nvPr>
        </p:nvSpPr>
        <p:spPr>
          <a:xfrm>
            <a:off x="457200" y="122555"/>
            <a:ext cx="7543800" cy="621030"/>
          </a:xfrm>
        </p:spPr>
        <p:txBody>
          <a:bodyPr vert="horz" wrap="square" lIns="91440" tIns="45720" rIns="91440" bIns="45720" anchor="b"/>
          <a:p>
            <a:pPr eaLnBrk="1" hangingPunct="1"/>
            <a:r>
              <a:rPr lang="zh-CN" altLang="zh-CN" dirty="0"/>
              <a:t>8.3.4 </a:t>
            </a:r>
            <a:r>
              <a:rPr lang="zh-CN" altLang="en-US" dirty="0"/>
              <a:t>多级中断</a:t>
            </a:r>
            <a:endParaRPr lang="zh-CN" altLang="en-US" dirty="0"/>
          </a:p>
        </p:txBody>
      </p:sp>
      <p:sp>
        <p:nvSpPr>
          <p:cNvPr id="20484" name="Rectangle 3"/>
          <p:cNvSpPr>
            <a:spLocks noGrp="1"/>
          </p:cNvSpPr>
          <p:nvPr>
            <p:ph idx="1"/>
          </p:nvPr>
        </p:nvSpPr>
        <p:spPr>
          <a:xfrm>
            <a:off x="194310" y="743585"/>
            <a:ext cx="8702040" cy="4411345"/>
          </a:xfrm>
        </p:spPr>
        <p:txBody>
          <a:bodyPr vert="horz" wrap="square" lIns="91440" tIns="45720" rIns="91440" bIns="45720" anchor="t"/>
          <a:p>
            <a:pPr eaLnBrk="1" hangingPunct="1"/>
            <a:r>
              <a:rPr lang="zh-CN" altLang="en-US" sz="2600" dirty="0"/>
              <a:t>例</a:t>
            </a:r>
            <a:r>
              <a:rPr lang="en-US" altLang="zh-CN" sz="2600" dirty="0"/>
              <a:t>8.2</a:t>
            </a:r>
            <a:r>
              <a:rPr lang="zh-CN" altLang="en-US" sz="2600" dirty="0"/>
              <a:t>、</a:t>
            </a:r>
            <a:r>
              <a:rPr lang="zh-CN" altLang="en-US" sz="2600" dirty="0">
                <a:solidFill>
                  <a:schemeClr val="tx1"/>
                </a:solidFill>
              </a:rPr>
              <a:t>参见图</a:t>
            </a:r>
            <a:r>
              <a:rPr lang="zh-CN" altLang="zh-CN" sz="2800" dirty="0">
                <a:solidFill>
                  <a:schemeClr val="tx1"/>
                </a:solidFill>
              </a:rPr>
              <a:t>8.</a:t>
            </a:r>
            <a:r>
              <a:rPr lang="en-US" altLang="zh-CN" sz="2800" dirty="0">
                <a:solidFill>
                  <a:schemeClr val="tx1"/>
                </a:solidFill>
              </a:rPr>
              <a:t>12</a:t>
            </a:r>
            <a:r>
              <a:rPr lang="zh-CN" altLang="en-US" sz="2600" dirty="0">
                <a:solidFill>
                  <a:schemeClr val="tx1"/>
                </a:solidFill>
              </a:rPr>
              <a:t>所示的二维中断系统。请问：</a:t>
            </a:r>
            <a:endParaRPr lang="zh-CN" altLang="en-US" sz="2600" dirty="0">
              <a:solidFill>
                <a:schemeClr val="tx1"/>
              </a:solidFill>
            </a:endParaRPr>
          </a:p>
          <a:p>
            <a:pPr eaLnBrk="1" hangingPunct="1">
              <a:buNone/>
            </a:pPr>
            <a:r>
              <a:rPr lang="en-US" altLang="zh-CN" sz="2600" dirty="0">
                <a:solidFill>
                  <a:schemeClr val="tx1"/>
                </a:solidFill>
                <a:sym typeface="+mn-ea"/>
              </a:rPr>
              <a:t>(4)</a:t>
            </a:r>
            <a:r>
              <a:rPr lang="zh-CN" altLang="en-US" sz="2600" dirty="0">
                <a:solidFill>
                  <a:schemeClr val="tx1"/>
                </a:solidFill>
                <a:sym typeface="+mn-ea"/>
              </a:rPr>
              <a:t>假如设备</a:t>
            </a:r>
            <a:r>
              <a:rPr lang="en-US" altLang="zh-CN" sz="2600" dirty="0">
                <a:solidFill>
                  <a:schemeClr val="tx1"/>
                </a:solidFill>
                <a:sym typeface="+mn-ea"/>
              </a:rPr>
              <a:t>C</a:t>
            </a:r>
            <a:r>
              <a:rPr lang="zh-CN" altLang="en-US" sz="2600" dirty="0">
                <a:solidFill>
                  <a:schemeClr val="tx1"/>
                </a:solidFill>
                <a:sym typeface="+mn-ea"/>
              </a:rPr>
              <a:t>一提出中断请求，</a:t>
            </a:r>
            <a:r>
              <a:rPr lang="en-US" altLang="zh-CN" sz="2600" dirty="0">
                <a:solidFill>
                  <a:schemeClr val="tx1"/>
                </a:solidFill>
                <a:sym typeface="+mn-ea"/>
              </a:rPr>
              <a:t>CPU</a:t>
            </a:r>
            <a:r>
              <a:rPr lang="zh-CN" altLang="en-US" sz="2600" dirty="0">
                <a:solidFill>
                  <a:schemeClr val="tx1"/>
                </a:solidFill>
                <a:sym typeface="+mn-ea"/>
              </a:rPr>
              <a:t>立即进行响应，如何调整才能满足此要求</a:t>
            </a:r>
            <a:r>
              <a:rPr lang="en-US" altLang="zh-CN" sz="2600" dirty="0">
                <a:solidFill>
                  <a:schemeClr val="tx1"/>
                </a:solidFill>
                <a:sym typeface="+mn-ea"/>
              </a:rPr>
              <a:t>?</a:t>
            </a:r>
            <a:endParaRPr lang="en-US" altLang="zh-CN" sz="2600" dirty="0">
              <a:solidFill>
                <a:schemeClr val="tx1"/>
              </a:solidFill>
            </a:endParaRPr>
          </a:p>
          <a:p>
            <a:pPr eaLnBrk="1" hangingPunct="1">
              <a:buNone/>
            </a:pPr>
            <a:r>
              <a:rPr lang="zh-CN" altLang="en-US" sz="2600" dirty="0">
                <a:solidFill>
                  <a:srgbClr val="FF00FF"/>
                </a:solidFill>
              </a:rPr>
              <a:t>解：</a:t>
            </a:r>
            <a:r>
              <a:rPr lang="en-US" altLang="zh-CN" sz="2600" dirty="0">
                <a:solidFill>
                  <a:srgbClr val="0000FF"/>
                </a:solidFill>
                <a:sym typeface="+mn-ea"/>
              </a:rPr>
              <a:t>(4)</a:t>
            </a:r>
            <a:r>
              <a:rPr lang="zh-CN" altLang="en-US" sz="2600" dirty="0">
                <a:solidFill>
                  <a:srgbClr val="0000FF"/>
                </a:solidFill>
                <a:sym typeface="+mn-ea"/>
              </a:rPr>
              <a:t>要使设备</a:t>
            </a:r>
            <a:r>
              <a:rPr lang="en-US" altLang="zh-CN" sz="2600" dirty="0">
                <a:solidFill>
                  <a:srgbClr val="0000FF"/>
                </a:solidFill>
                <a:sym typeface="+mn-ea"/>
              </a:rPr>
              <a:t>C</a:t>
            </a:r>
            <a:r>
              <a:rPr lang="zh-CN" altLang="en-US" sz="2600" dirty="0">
                <a:solidFill>
                  <a:srgbClr val="0000FF"/>
                </a:solidFill>
                <a:sym typeface="+mn-ea"/>
              </a:rPr>
              <a:t>的中断请求及时得到响应，可将设备</a:t>
            </a:r>
            <a:r>
              <a:rPr lang="en-US" altLang="zh-CN" sz="2600" dirty="0">
                <a:solidFill>
                  <a:srgbClr val="0000FF"/>
                </a:solidFill>
                <a:sym typeface="+mn-ea"/>
              </a:rPr>
              <a:t>C</a:t>
            </a:r>
            <a:r>
              <a:rPr lang="zh-CN" altLang="en-US" sz="2600" dirty="0">
                <a:solidFill>
                  <a:srgbClr val="0000FF"/>
                </a:solidFill>
                <a:sym typeface="+mn-ea"/>
              </a:rPr>
              <a:t>从第</a:t>
            </a:r>
            <a:r>
              <a:rPr lang="en-US" altLang="zh-CN" sz="2600" dirty="0">
                <a:solidFill>
                  <a:srgbClr val="0000FF"/>
                </a:solidFill>
                <a:sym typeface="+mn-ea"/>
              </a:rPr>
              <a:t>2</a:t>
            </a:r>
            <a:r>
              <a:rPr lang="zh-CN" altLang="en-US" sz="2600" dirty="0">
                <a:solidFill>
                  <a:srgbClr val="0000FF"/>
                </a:solidFill>
                <a:sym typeface="+mn-ea"/>
              </a:rPr>
              <a:t>级取出来，单独放在第</a:t>
            </a:r>
            <a:r>
              <a:rPr lang="en-US" altLang="zh-CN" sz="2600" dirty="0">
                <a:solidFill>
                  <a:srgbClr val="0000FF"/>
                </a:solidFill>
                <a:sym typeface="+mn-ea"/>
              </a:rPr>
              <a:t>3</a:t>
            </a:r>
            <a:r>
              <a:rPr lang="zh-CN" altLang="en-US" sz="2600" dirty="0">
                <a:solidFill>
                  <a:srgbClr val="0000FF"/>
                </a:solidFill>
                <a:sym typeface="+mn-ea"/>
              </a:rPr>
              <a:t>级上，使第</a:t>
            </a:r>
            <a:r>
              <a:rPr lang="en-US" altLang="zh-CN" sz="2600" dirty="0">
                <a:solidFill>
                  <a:srgbClr val="0000FF"/>
                </a:solidFill>
                <a:sym typeface="+mn-ea"/>
              </a:rPr>
              <a:t>3</a:t>
            </a:r>
            <a:r>
              <a:rPr lang="zh-CN" altLang="en-US" sz="2600" dirty="0">
                <a:solidFill>
                  <a:srgbClr val="0000FF"/>
                </a:solidFill>
                <a:sym typeface="+mn-ea"/>
              </a:rPr>
              <a:t>级的优先级最高，即令</a:t>
            </a:r>
            <a:r>
              <a:rPr lang="en-US" altLang="zh-CN" sz="2600" dirty="0">
                <a:solidFill>
                  <a:srgbClr val="0000FF"/>
                </a:solidFill>
                <a:sym typeface="+mn-ea"/>
              </a:rPr>
              <a:t>IM3=0</a:t>
            </a:r>
            <a:r>
              <a:rPr lang="zh-CN" altLang="en-US" sz="2600" dirty="0">
                <a:solidFill>
                  <a:srgbClr val="0000FF"/>
                </a:solidFill>
                <a:sym typeface="+mn-ea"/>
              </a:rPr>
              <a:t>即可。</a:t>
            </a:r>
            <a:endParaRPr lang="zh-CN" altLang="en-US" sz="2600" dirty="0">
              <a:solidFill>
                <a:srgbClr val="0000FF"/>
              </a:solidFill>
            </a:endParaRPr>
          </a:p>
          <a:p>
            <a:pPr eaLnBrk="1" hangingPunct="1">
              <a:buNone/>
            </a:pPr>
            <a:endParaRPr lang="zh-CN" altLang="en-US" sz="2600" dirty="0">
              <a:solidFill>
                <a:srgbClr val="0000FF"/>
              </a:solidFill>
            </a:endParaRPr>
          </a:p>
          <a:p>
            <a:pPr eaLnBrk="1" hangingPunct="1">
              <a:buNone/>
            </a:pPr>
            <a:endParaRPr lang="zh-CN" altLang="en-US" sz="2600" dirty="0"/>
          </a:p>
          <a:p>
            <a:pPr eaLnBrk="1" hangingPunct="1">
              <a:buNone/>
            </a:pPr>
            <a:endParaRPr lang="zh-CN" altLang="en-US" sz="2600" dirty="0">
              <a:solidFill>
                <a:schemeClr val="tx1"/>
              </a:solidFill>
            </a:endParaRPr>
          </a:p>
        </p:txBody>
      </p:sp>
      <p:pic>
        <p:nvPicPr>
          <p:cNvPr id="34819" name="图片 26628" descr="8"/>
          <p:cNvPicPr>
            <a:picLocks noChangeAspect="1"/>
          </p:cNvPicPr>
          <p:nvPr>
            <p:custDataLst>
              <p:tags r:id="rId1"/>
            </p:custDataLst>
          </p:nvPr>
        </p:nvPicPr>
        <p:blipFill>
          <a:blip r:embed="rId2"/>
          <a:stretch>
            <a:fillRect/>
          </a:stretch>
        </p:blipFill>
        <p:spPr>
          <a:xfrm>
            <a:off x="4404360" y="3653790"/>
            <a:ext cx="4739640" cy="320421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2531" name="Rectangle 2"/>
          <p:cNvSpPr>
            <a:spLocks noGrp="1"/>
          </p:cNvSpPr>
          <p:nvPr>
            <p:ph type="title"/>
          </p:nvPr>
        </p:nvSpPr>
        <p:spPr>
          <a:xfrm>
            <a:off x="457200" y="122555"/>
            <a:ext cx="7543800" cy="611505"/>
          </a:xfrm>
        </p:spPr>
        <p:txBody>
          <a:bodyPr vert="horz" wrap="square" lIns="91440" tIns="45720" rIns="91440" bIns="45720" anchor="b"/>
          <a:p>
            <a:pPr eaLnBrk="1" hangingPunct="1"/>
            <a:r>
              <a:rPr lang="zh-CN" altLang="zh-CN" dirty="0"/>
              <a:t>8.3.4 </a:t>
            </a:r>
            <a:r>
              <a:rPr lang="zh-CN" altLang="en-US" dirty="0"/>
              <a:t>多级中断</a:t>
            </a:r>
            <a:endParaRPr lang="zh-CN" altLang="zh-CN" dirty="0"/>
          </a:p>
        </p:txBody>
      </p:sp>
      <p:sp>
        <p:nvSpPr>
          <p:cNvPr id="22532" name="Rectangle 3"/>
          <p:cNvSpPr>
            <a:spLocks noGrp="1"/>
          </p:cNvSpPr>
          <p:nvPr>
            <p:ph idx="1"/>
          </p:nvPr>
        </p:nvSpPr>
        <p:spPr>
          <a:xfrm>
            <a:off x="114300" y="885190"/>
            <a:ext cx="8856345" cy="4411345"/>
          </a:xfrm>
        </p:spPr>
        <p:txBody>
          <a:bodyPr vert="horz" wrap="square" lIns="91440" tIns="45720" rIns="91440" bIns="45720" anchor="t"/>
          <a:p>
            <a:pPr marL="0" indent="0" eaLnBrk="1" hangingPunct="1">
              <a:buNone/>
            </a:pPr>
            <a:r>
              <a:rPr lang="zh-CN" altLang="zh-CN" sz="2800" dirty="0"/>
              <a:t>[</a:t>
            </a:r>
            <a:r>
              <a:rPr lang="zh-CN" altLang="en-US" sz="2800" dirty="0"/>
              <a:t>例</a:t>
            </a:r>
            <a:r>
              <a:rPr lang="en-US" altLang="zh-CN" sz="2800" dirty="0"/>
              <a:t>8.3</a:t>
            </a:r>
            <a:r>
              <a:rPr lang="zh-CN" altLang="zh-CN" sz="2800" dirty="0"/>
              <a:t>]</a:t>
            </a:r>
            <a:r>
              <a:rPr lang="zh-CN" altLang="en-US" sz="2600" dirty="0">
                <a:solidFill>
                  <a:schemeClr val="tx1"/>
                </a:solidFill>
              </a:rPr>
              <a:t>参见图</a:t>
            </a:r>
            <a:r>
              <a:rPr lang="en-US" altLang="zh-CN" sz="2600" dirty="0">
                <a:solidFill>
                  <a:schemeClr val="tx1"/>
                </a:solidFill>
              </a:rPr>
              <a:t>8.12</a:t>
            </a:r>
            <a:r>
              <a:rPr lang="zh-CN" altLang="en-US" sz="2600" dirty="0">
                <a:solidFill>
                  <a:schemeClr val="tx1"/>
                </a:solidFill>
              </a:rPr>
              <a:t>所示的系统，只考虑</a:t>
            </a:r>
            <a:r>
              <a:rPr lang="en-US" altLang="zh-CN" sz="2600" dirty="0">
                <a:solidFill>
                  <a:schemeClr val="tx1"/>
                </a:solidFill>
              </a:rPr>
              <a:t>A</a:t>
            </a:r>
            <a:r>
              <a:rPr lang="zh-CN" altLang="en-US" sz="2600" dirty="0">
                <a:solidFill>
                  <a:schemeClr val="tx1"/>
                </a:solidFill>
              </a:rPr>
              <a:t>，</a:t>
            </a:r>
            <a:r>
              <a:rPr lang="en-US" altLang="zh-CN" sz="2600" dirty="0">
                <a:solidFill>
                  <a:schemeClr val="tx1"/>
                </a:solidFill>
              </a:rPr>
              <a:t>B</a:t>
            </a:r>
            <a:r>
              <a:rPr lang="zh-CN" altLang="en-US" sz="2600" dirty="0">
                <a:solidFill>
                  <a:schemeClr val="tx1"/>
                </a:solidFill>
              </a:rPr>
              <a:t>，</a:t>
            </a:r>
            <a:r>
              <a:rPr lang="en-US" altLang="zh-CN" sz="2600" dirty="0">
                <a:solidFill>
                  <a:schemeClr val="tx1"/>
                </a:solidFill>
              </a:rPr>
              <a:t>C</a:t>
            </a:r>
            <a:r>
              <a:rPr lang="zh-CN" altLang="en-US" sz="2600" dirty="0">
                <a:solidFill>
                  <a:schemeClr val="tx1"/>
                </a:solidFill>
              </a:rPr>
              <a:t>三个设备组成的</a:t>
            </a:r>
            <a:r>
              <a:rPr lang="zh-CN" altLang="en-US" sz="2600" dirty="0">
                <a:solidFill>
                  <a:srgbClr val="0000FF"/>
                </a:solidFill>
              </a:rPr>
              <a:t>单级中断</a:t>
            </a:r>
            <a:r>
              <a:rPr lang="zh-CN" altLang="en-US" sz="2600" dirty="0">
                <a:solidFill>
                  <a:schemeClr val="tx1"/>
                </a:solidFill>
              </a:rPr>
              <a:t>结构，它要求</a:t>
            </a:r>
            <a:r>
              <a:rPr lang="en-US" altLang="zh-CN" sz="2600" dirty="0">
                <a:solidFill>
                  <a:schemeClr val="tx1"/>
                </a:solidFill>
              </a:rPr>
              <a:t>CPU</a:t>
            </a:r>
            <a:r>
              <a:rPr lang="zh-CN" altLang="en-US" sz="2600" dirty="0">
                <a:solidFill>
                  <a:schemeClr val="tx1"/>
                </a:solidFill>
              </a:rPr>
              <a:t>在执行完当前指令时对中断请求进行服务。</a:t>
            </a:r>
            <a:endParaRPr lang="zh-CN" altLang="en-US" sz="2600" dirty="0">
              <a:solidFill>
                <a:schemeClr val="tx1"/>
              </a:solidFill>
            </a:endParaRPr>
          </a:p>
          <a:p>
            <a:pPr marL="0" indent="0" eaLnBrk="1" hangingPunct="1">
              <a:buNone/>
            </a:pPr>
            <a:r>
              <a:rPr lang="zh-CN" altLang="en-US" sz="2600" dirty="0">
                <a:solidFill>
                  <a:schemeClr val="tx1"/>
                </a:solidFill>
              </a:rPr>
              <a:t>假设：</a:t>
            </a:r>
            <a:r>
              <a:rPr lang="en-US" altLang="zh-CN" sz="2600" dirty="0">
                <a:solidFill>
                  <a:schemeClr val="tx1"/>
                </a:solidFill>
              </a:rPr>
              <a:t>(1)CPU“</a:t>
            </a:r>
            <a:r>
              <a:rPr lang="zh-CN" altLang="en-US" sz="2600" dirty="0">
                <a:solidFill>
                  <a:schemeClr val="tx1"/>
                </a:solidFill>
              </a:rPr>
              <a:t>中断批准”机构在响应一个新的中断之前，先要让被中断的程序的一条指令一定要执行完毕；</a:t>
            </a:r>
            <a:endParaRPr lang="zh-CN" altLang="en-US" sz="2600" dirty="0">
              <a:solidFill>
                <a:schemeClr val="tx1"/>
              </a:solidFill>
            </a:endParaRPr>
          </a:p>
          <a:p>
            <a:pPr marL="0" indent="0" eaLnBrk="1" hangingPunct="1">
              <a:buNone/>
            </a:pPr>
            <a:r>
              <a:rPr lang="en-US" altLang="zh-CN" sz="2600" dirty="0">
                <a:solidFill>
                  <a:schemeClr val="tx1"/>
                </a:solidFill>
              </a:rPr>
              <a:t>(2)</a:t>
            </a:r>
            <a:r>
              <a:rPr lang="en-US" altLang="zh-CN" sz="2600" dirty="0">
                <a:solidFill>
                  <a:srgbClr val="FF0000"/>
                </a:solidFill>
              </a:rPr>
              <a:t>T</a:t>
            </a:r>
            <a:r>
              <a:rPr lang="en-US" altLang="zh-CN" sz="2600" baseline="-25000" dirty="0">
                <a:solidFill>
                  <a:srgbClr val="FF0000"/>
                </a:solidFill>
              </a:rPr>
              <a:t>DC</a:t>
            </a:r>
            <a:r>
              <a:rPr lang="zh-CN" altLang="en-US" sz="2600" dirty="0">
                <a:solidFill>
                  <a:schemeClr val="tx1"/>
                </a:solidFill>
              </a:rPr>
              <a:t>为查询链中每个设备的延迟时间；</a:t>
            </a:r>
            <a:endParaRPr lang="zh-CN" altLang="en-US" sz="2600" dirty="0">
              <a:solidFill>
                <a:schemeClr val="tx1"/>
              </a:solidFill>
            </a:endParaRPr>
          </a:p>
          <a:p>
            <a:pPr marL="0" indent="0" eaLnBrk="1" hangingPunct="1">
              <a:buNone/>
            </a:pPr>
            <a:r>
              <a:rPr lang="en-US" altLang="zh-CN" sz="2600" dirty="0">
                <a:solidFill>
                  <a:schemeClr val="tx1"/>
                </a:solidFill>
              </a:rPr>
              <a:t>(3)</a:t>
            </a:r>
            <a:r>
              <a:rPr lang="en-US" altLang="zh-CN" sz="2600" dirty="0">
                <a:solidFill>
                  <a:srgbClr val="FF0000"/>
                </a:solidFill>
              </a:rPr>
              <a:t>TA</a:t>
            </a:r>
            <a:r>
              <a:rPr lang="zh-CN" altLang="en-US" sz="2600" dirty="0">
                <a:solidFill>
                  <a:srgbClr val="FF0000"/>
                </a:solidFill>
              </a:rPr>
              <a:t>，</a:t>
            </a:r>
            <a:r>
              <a:rPr lang="en-US" altLang="zh-CN" sz="2600" dirty="0">
                <a:solidFill>
                  <a:srgbClr val="FF0000"/>
                </a:solidFill>
              </a:rPr>
              <a:t>TB</a:t>
            </a:r>
            <a:r>
              <a:rPr lang="zh-CN" altLang="en-US" sz="2600" dirty="0">
                <a:solidFill>
                  <a:srgbClr val="FF0000"/>
                </a:solidFill>
              </a:rPr>
              <a:t>，</a:t>
            </a:r>
            <a:r>
              <a:rPr lang="en-US" altLang="zh-CN" sz="2600" dirty="0">
                <a:solidFill>
                  <a:srgbClr val="FF0000"/>
                </a:solidFill>
              </a:rPr>
              <a:t>TC</a:t>
            </a:r>
            <a:r>
              <a:rPr lang="zh-CN" altLang="en-US" sz="2600" dirty="0">
                <a:solidFill>
                  <a:schemeClr val="tx1"/>
                </a:solidFill>
              </a:rPr>
              <a:t>分别为设备</a:t>
            </a:r>
            <a:r>
              <a:rPr lang="en-US" altLang="zh-CN" sz="2600" dirty="0">
                <a:solidFill>
                  <a:schemeClr val="tx1"/>
                </a:solidFill>
              </a:rPr>
              <a:t>A</a:t>
            </a:r>
            <a:r>
              <a:rPr lang="zh-CN" altLang="en-US" sz="2600" dirty="0">
                <a:solidFill>
                  <a:schemeClr val="tx1"/>
                </a:solidFill>
              </a:rPr>
              <a:t>，</a:t>
            </a:r>
            <a:r>
              <a:rPr lang="en-US" altLang="zh-CN" sz="2600" dirty="0">
                <a:solidFill>
                  <a:schemeClr val="tx1"/>
                </a:solidFill>
              </a:rPr>
              <a:t>B</a:t>
            </a:r>
            <a:r>
              <a:rPr lang="zh-CN" altLang="en-US" sz="2600" dirty="0">
                <a:solidFill>
                  <a:schemeClr val="tx1"/>
                </a:solidFill>
              </a:rPr>
              <a:t>，</a:t>
            </a:r>
            <a:r>
              <a:rPr lang="en-US" altLang="zh-CN" sz="2600" dirty="0">
                <a:solidFill>
                  <a:schemeClr val="tx1"/>
                </a:solidFill>
              </a:rPr>
              <a:t>C</a:t>
            </a:r>
            <a:r>
              <a:rPr lang="zh-CN" altLang="en-US" sz="2600" dirty="0">
                <a:solidFill>
                  <a:schemeClr val="tx1"/>
                </a:solidFill>
              </a:rPr>
              <a:t>的服务程序所需的执行时间； </a:t>
            </a:r>
            <a:endParaRPr lang="zh-CN" altLang="en-US" sz="2600" dirty="0">
              <a:solidFill>
                <a:schemeClr val="tx1"/>
              </a:solidFill>
            </a:endParaRPr>
          </a:p>
          <a:p>
            <a:pPr marL="0" indent="0" eaLnBrk="1" hangingPunct="1">
              <a:buNone/>
            </a:pPr>
            <a:r>
              <a:rPr lang="en-US" altLang="zh-CN" sz="2600" dirty="0">
                <a:solidFill>
                  <a:schemeClr val="tx1"/>
                </a:solidFill>
              </a:rPr>
              <a:t>(4)</a:t>
            </a:r>
            <a:r>
              <a:rPr lang="en-US" altLang="zh-CN" sz="2600" dirty="0">
                <a:solidFill>
                  <a:srgbClr val="FF0000"/>
                </a:solidFill>
              </a:rPr>
              <a:t>TS,TR</a:t>
            </a:r>
            <a:r>
              <a:rPr lang="zh-CN" altLang="en-US" sz="2600" dirty="0">
                <a:solidFill>
                  <a:schemeClr val="tx1"/>
                </a:solidFill>
              </a:rPr>
              <a:t>为保存现场和恢复现场所需的时间；</a:t>
            </a:r>
            <a:endParaRPr lang="zh-CN" altLang="en-US" sz="2600" dirty="0">
              <a:solidFill>
                <a:schemeClr val="tx1"/>
              </a:solidFill>
            </a:endParaRPr>
          </a:p>
          <a:p>
            <a:pPr marL="0" indent="0" eaLnBrk="1" hangingPunct="1">
              <a:buNone/>
            </a:pPr>
            <a:r>
              <a:rPr lang="en-US" altLang="zh-CN" sz="2600" dirty="0">
                <a:solidFill>
                  <a:schemeClr val="tx1"/>
                </a:solidFill>
              </a:rPr>
              <a:t>(5)</a:t>
            </a:r>
            <a:r>
              <a:rPr lang="zh-CN" altLang="en-US" sz="2600" dirty="0">
                <a:solidFill>
                  <a:schemeClr val="tx1"/>
                </a:solidFill>
              </a:rPr>
              <a:t>主存工作周期为</a:t>
            </a:r>
            <a:r>
              <a:rPr lang="en-US" altLang="zh-CN" sz="2600" dirty="0">
                <a:solidFill>
                  <a:srgbClr val="FF0000"/>
                </a:solidFill>
              </a:rPr>
              <a:t>TM</a:t>
            </a:r>
            <a:r>
              <a:rPr lang="zh-CN" altLang="en-US" sz="2600" dirty="0">
                <a:solidFill>
                  <a:schemeClr val="tx1"/>
                </a:solidFill>
              </a:rPr>
              <a:t>。 </a:t>
            </a:r>
            <a:endParaRPr lang="zh-CN" altLang="en-US" sz="2600" dirty="0">
              <a:solidFill>
                <a:schemeClr val="tx1"/>
              </a:solidFill>
            </a:endParaRPr>
          </a:p>
          <a:p>
            <a:pPr marL="0" indent="0" eaLnBrk="1" hangingPunct="1">
              <a:buNone/>
            </a:pPr>
            <a:r>
              <a:rPr lang="zh-CN" altLang="en-US" sz="2600" dirty="0">
                <a:solidFill>
                  <a:schemeClr val="tx1"/>
                </a:solidFill>
              </a:rPr>
              <a:t>试问：就这个中断请求环境来说，系统在什么情况下达到中断饱和</a:t>
            </a:r>
            <a:r>
              <a:rPr lang="en-US" altLang="zh-CN" sz="2600" dirty="0">
                <a:solidFill>
                  <a:schemeClr val="tx1"/>
                </a:solidFill>
              </a:rPr>
              <a:t>?</a:t>
            </a:r>
            <a:endParaRPr lang="en-US" altLang="zh-CN" sz="2600"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2531" name="Rectangle 2"/>
          <p:cNvSpPr>
            <a:spLocks noGrp="1"/>
          </p:cNvSpPr>
          <p:nvPr>
            <p:ph type="title"/>
          </p:nvPr>
        </p:nvSpPr>
        <p:spPr>
          <a:xfrm>
            <a:off x="457200" y="122555"/>
            <a:ext cx="7543800" cy="611505"/>
          </a:xfrm>
        </p:spPr>
        <p:txBody>
          <a:bodyPr vert="horz" wrap="square" lIns="91440" tIns="45720" rIns="91440" bIns="45720" anchor="b"/>
          <a:p>
            <a:pPr eaLnBrk="1" hangingPunct="1"/>
            <a:r>
              <a:rPr lang="zh-CN" altLang="zh-CN" dirty="0"/>
              <a:t>例</a:t>
            </a:r>
            <a:r>
              <a:rPr lang="en-US" altLang="zh-CN" dirty="0"/>
              <a:t>8.3</a:t>
            </a:r>
            <a:endParaRPr lang="en-US" altLang="zh-CN" dirty="0"/>
          </a:p>
        </p:txBody>
      </p:sp>
      <p:pic>
        <p:nvPicPr>
          <p:cNvPr id="34819" name="图片 26628" descr="8"/>
          <p:cNvPicPr>
            <a:picLocks noChangeAspect="1"/>
          </p:cNvPicPr>
          <p:nvPr>
            <p:custDataLst>
              <p:tags r:id="rId1"/>
            </p:custDataLst>
          </p:nvPr>
        </p:nvPicPr>
        <p:blipFill>
          <a:blip r:embed="rId2"/>
          <a:stretch>
            <a:fillRect/>
          </a:stretch>
        </p:blipFill>
        <p:spPr>
          <a:xfrm>
            <a:off x="681990" y="1137285"/>
            <a:ext cx="8462010" cy="5720715"/>
          </a:xfrm>
          <a:prstGeom prst="rect">
            <a:avLst/>
          </a:prstGeom>
          <a:noFill/>
          <a:ln w="9525">
            <a:noFill/>
          </a:ln>
        </p:spPr>
      </p:pic>
      <p:sp>
        <p:nvSpPr>
          <p:cNvPr id="3" name="矩形 2"/>
          <p:cNvSpPr/>
          <p:nvPr/>
        </p:nvSpPr>
        <p:spPr>
          <a:xfrm>
            <a:off x="827405" y="1268730"/>
            <a:ext cx="8136890" cy="2592070"/>
          </a:xfrm>
          <a:prstGeom prst="rect">
            <a:avLst/>
          </a:prstGeom>
          <a:noFill/>
          <a:ln w="88900" cap="flat" cmpd="sng" algn="ctr">
            <a:solidFill>
              <a:srgbClr val="FF0000"/>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5379720" y="553720"/>
            <a:ext cx="2632710" cy="583565"/>
          </a:xfrm>
          <a:prstGeom prst="rect">
            <a:avLst/>
          </a:prstGeom>
          <a:noFill/>
        </p:spPr>
        <p:txBody>
          <a:bodyPr wrap="none" rtlCol="0" anchor="t">
            <a:spAutoFit/>
          </a:bodyPr>
          <a:p>
            <a:r>
              <a:rPr lang="zh-CN" altLang="en-US" sz="3200" b="1" dirty="0">
                <a:solidFill>
                  <a:srgbClr val="FF00FF"/>
                </a:solidFill>
                <a:latin typeface="黑体" panose="02010609060101010101" charset="-122"/>
                <a:ea typeface="黑体" panose="02010609060101010101" charset="-122"/>
                <a:sym typeface="+mn-ea"/>
              </a:rPr>
              <a:t>单级中断结构</a:t>
            </a:r>
            <a:endParaRPr lang="zh-CN" altLang="en-US" sz="3200" b="1" dirty="0">
              <a:solidFill>
                <a:srgbClr val="FF00FF"/>
              </a:solidFill>
              <a:latin typeface="黑体" panose="02010609060101010101" charset="-122"/>
              <a:ea typeface="黑体" panose="02010609060101010101"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2531" name="Rectangle 2"/>
          <p:cNvSpPr>
            <a:spLocks noGrp="1"/>
          </p:cNvSpPr>
          <p:nvPr>
            <p:ph type="title"/>
          </p:nvPr>
        </p:nvSpPr>
        <p:spPr>
          <a:xfrm>
            <a:off x="457200" y="122555"/>
            <a:ext cx="7543800" cy="611505"/>
          </a:xfrm>
        </p:spPr>
        <p:txBody>
          <a:bodyPr vert="horz" wrap="square" lIns="91440" tIns="45720" rIns="91440" bIns="45720" anchor="b"/>
          <a:p>
            <a:pPr eaLnBrk="1" hangingPunct="1"/>
            <a:r>
              <a:rPr lang="zh-CN" altLang="zh-CN" dirty="0"/>
              <a:t>例</a:t>
            </a:r>
            <a:r>
              <a:rPr lang="en-US" altLang="zh-CN" dirty="0"/>
              <a:t>8.3</a:t>
            </a:r>
            <a:endParaRPr lang="en-US" altLang="zh-CN" dirty="0"/>
          </a:p>
        </p:txBody>
      </p:sp>
      <p:pic>
        <p:nvPicPr>
          <p:cNvPr id="14340" name="Picture 4" descr="8a5">
            <a:hlinkClick r:id="rId1" action="ppaction://hlinkfile"/>
          </p:cNvPr>
          <p:cNvPicPr>
            <a:picLocks noChangeAspect="1"/>
          </p:cNvPicPr>
          <p:nvPr/>
        </p:nvPicPr>
        <p:blipFill>
          <a:blip r:embed="rId2"/>
          <a:srcRect t="2034" r="2189"/>
          <a:stretch>
            <a:fillRect/>
          </a:stretch>
        </p:blipFill>
        <p:spPr>
          <a:xfrm>
            <a:off x="2268855" y="66675"/>
            <a:ext cx="6724650" cy="6423660"/>
          </a:xfrm>
          <a:prstGeom prst="rect">
            <a:avLst/>
          </a:prstGeom>
          <a:noFill/>
          <a:ln w="9525">
            <a:noFill/>
          </a:ln>
        </p:spPr>
      </p:pic>
      <p:sp>
        <p:nvSpPr>
          <p:cNvPr id="2" name="文本框 1"/>
          <p:cNvSpPr txBox="1"/>
          <p:nvPr/>
        </p:nvSpPr>
        <p:spPr>
          <a:xfrm>
            <a:off x="6489700" y="547370"/>
            <a:ext cx="2501900" cy="706755"/>
          </a:xfrm>
          <a:prstGeom prst="rect">
            <a:avLst/>
          </a:prstGeom>
          <a:noFill/>
        </p:spPr>
        <p:txBody>
          <a:bodyPr wrap="square" rtlCol="0" anchor="t">
            <a:spAutoFit/>
          </a:bodyPr>
          <a:p>
            <a:r>
              <a:rPr lang="zh-CN" altLang="en-US" sz="2000" b="1" dirty="0">
                <a:solidFill>
                  <a:srgbClr val="FF00FF"/>
                </a:solidFill>
                <a:highlight>
                  <a:srgbClr val="FFFF00"/>
                </a:highlight>
                <a:sym typeface="+mn-ea"/>
              </a:rPr>
              <a:t>假设：</a:t>
            </a:r>
            <a:r>
              <a:rPr lang="zh-CN" altLang="en-US" sz="2000" b="1" dirty="0">
                <a:solidFill>
                  <a:srgbClr val="FF00FF"/>
                </a:solidFill>
                <a:sym typeface="+mn-ea"/>
              </a:rPr>
              <a:t>指令执行时间：</a:t>
            </a:r>
            <a:r>
              <a:rPr lang="en-US" altLang="zh-CN" sz="2000" b="1" dirty="0">
                <a:solidFill>
                  <a:srgbClr val="FF00FF"/>
                </a:solidFill>
                <a:sym typeface="+mn-ea"/>
              </a:rPr>
              <a:t>TM</a:t>
            </a:r>
            <a:r>
              <a:rPr lang="zh-CN" altLang="en-US" sz="2000" b="1" dirty="0">
                <a:solidFill>
                  <a:srgbClr val="0000FF"/>
                </a:solidFill>
                <a:sym typeface="+mn-ea"/>
              </a:rPr>
              <a:t>（主存工作周期）</a:t>
            </a:r>
            <a:endParaRPr lang="zh-CN" altLang="en-US" sz="2000" b="1" dirty="0">
              <a:solidFill>
                <a:srgbClr val="0000FF"/>
              </a:solidFill>
              <a:sym typeface="+mn-ea"/>
            </a:endParaRPr>
          </a:p>
        </p:txBody>
      </p:sp>
      <p:sp>
        <p:nvSpPr>
          <p:cNvPr id="5" name="文本框 4"/>
          <p:cNvSpPr txBox="1"/>
          <p:nvPr/>
        </p:nvSpPr>
        <p:spPr>
          <a:xfrm>
            <a:off x="6553200" y="1696720"/>
            <a:ext cx="2331085" cy="1322070"/>
          </a:xfrm>
          <a:prstGeom prst="rect">
            <a:avLst/>
          </a:prstGeom>
          <a:noFill/>
        </p:spPr>
        <p:txBody>
          <a:bodyPr wrap="square" rtlCol="0" anchor="t">
            <a:spAutoFit/>
          </a:bodyPr>
          <a:p>
            <a:r>
              <a:rPr lang="zh-CN" altLang="en-US" sz="2000" b="1" dirty="0">
                <a:solidFill>
                  <a:srgbClr val="FF00FF"/>
                </a:solidFill>
                <a:sym typeface="+mn-ea"/>
              </a:rPr>
              <a:t>判断中断时间：</a:t>
            </a:r>
            <a:endParaRPr lang="zh-CN" altLang="en-US" sz="2000" b="1" dirty="0">
              <a:solidFill>
                <a:srgbClr val="FF00FF"/>
              </a:solidFill>
              <a:sym typeface="+mn-ea"/>
            </a:endParaRPr>
          </a:p>
          <a:p>
            <a:r>
              <a:rPr lang="en-US" altLang="zh-CN" sz="2000" b="1" dirty="0">
                <a:solidFill>
                  <a:srgbClr val="FF00FF"/>
                </a:solidFill>
                <a:sym typeface="+mn-ea"/>
              </a:rPr>
              <a:t>A</a:t>
            </a:r>
            <a:r>
              <a:rPr lang="zh-CN" altLang="en-US" sz="2000" b="1" dirty="0">
                <a:solidFill>
                  <a:srgbClr val="FF00FF"/>
                </a:solidFill>
                <a:sym typeface="+mn-ea"/>
              </a:rPr>
              <a:t>：  </a:t>
            </a:r>
            <a:r>
              <a:rPr lang="en-US" altLang="zh-CN" sz="2000" b="1" dirty="0">
                <a:solidFill>
                  <a:srgbClr val="FF00FF"/>
                </a:solidFill>
                <a:sym typeface="+mn-ea"/>
              </a:rPr>
              <a:t>TDC</a:t>
            </a:r>
            <a:endParaRPr lang="en-US" altLang="zh-CN" sz="2000" b="1" dirty="0">
              <a:solidFill>
                <a:srgbClr val="FF00FF"/>
              </a:solidFill>
              <a:sym typeface="+mn-ea"/>
            </a:endParaRPr>
          </a:p>
          <a:p>
            <a:r>
              <a:rPr lang="en-US" altLang="zh-CN" sz="2000" b="1" dirty="0">
                <a:solidFill>
                  <a:srgbClr val="FF00FF"/>
                </a:solidFill>
                <a:sym typeface="+mn-ea"/>
              </a:rPr>
              <a:t>B:    2TDC</a:t>
            </a:r>
            <a:endParaRPr lang="en-US" altLang="zh-CN" sz="2000" b="1" dirty="0">
              <a:solidFill>
                <a:srgbClr val="FF00FF"/>
              </a:solidFill>
              <a:sym typeface="+mn-ea"/>
            </a:endParaRPr>
          </a:p>
          <a:p>
            <a:r>
              <a:rPr lang="en-US" altLang="zh-CN" sz="2000" b="1" dirty="0">
                <a:solidFill>
                  <a:srgbClr val="FF00FF"/>
                </a:solidFill>
                <a:sym typeface="+mn-ea"/>
              </a:rPr>
              <a:t>C</a:t>
            </a:r>
            <a:r>
              <a:rPr lang="zh-CN" altLang="en-US" sz="2000" b="1" dirty="0">
                <a:solidFill>
                  <a:srgbClr val="FF00FF"/>
                </a:solidFill>
                <a:sym typeface="+mn-ea"/>
              </a:rPr>
              <a:t>： </a:t>
            </a:r>
            <a:r>
              <a:rPr lang="en-US" altLang="zh-CN" sz="2000" b="1" dirty="0">
                <a:solidFill>
                  <a:srgbClr val="FF00FF"/>
                </a:solidFill>
                <a:sym typeface="+mn-ea"/>
              </a:rPr>
              <a:t>3TDC</a:t>
            </a:r>
            <a:endParaRPr lang="en-US" altLang="zh-CN" sz="2000" b="1" dirty="0">
              <a:solidFill>
                <a:srgbClr val="FF00FF"/>
              </a:solidFill>
              <a:sym typeface="+mn-ea"/>
            </a:endParaRPr>
          </a:p>
        </p:txBody>
      </p:sp>
      <p:sp>
        <p:nvSpPr>
          <p:cNvPr id="6" name="文本框 5"/>
          <p:cNvSpPr txBox="1"/>
          <p:nvPr/>
        </p:nvSpPr>
        <p:spPr>
          <a:xfrm>
            <a:off x="457200" y="4974590"/>
            <a:ext cx="2251075" cy="706755"/>
          </a:xfrm>
          <a:prstGeom prst="rect">
            <a:avLst/>
          </a:prstGeom>
          <a:noFill/>
        </p:spPr>
        <p:txBody>
          <a:bodyPr wrap="square" rtlCol="0" anchor="t">
            <a:spAutoFit/>
          </a:bodyPr>
          <a:p>
            <a:r>
              <a:rPr lang="zh-CN" altLang="en-US" sz="2000" b="1" dirty="0">
                <a:solidFill>
                  <a:srgbClr val="FF00FF"/>
                </a:solidFill>
                <a:sym typeface="+mn-ea"/>
              </a:rPr>
              <a:t>保存</a:t>
            </a:r>
            <a:r>
              <a:rPr lang="en-US" altLang="zh-CN" sz="2000" b="1" dirty="0">
                <a:solidFill>
                  <a:srgbClr val="FF00FF"/>
                </a:solidFill>
                <a:sym typeface="+mn-ea"/>
              </a:rPr>
              <a:t>PC</a:t>
            </a:r>
            <a:r>
              <a:rPr lang="zh-CN" altLang="en-US" sz="2000" b="1" dirty="0">
                <a:solidFill>
                  <a:srgbClr val="FF00FF"/>
                </a:solidFill>
                <a:sym typeface="+mn-ea"/>
              </a:rPr>
              <a:t>时间</a:t>
            </a:r>
            <a:r>
              <a:rPr lang="en-US" altLang="zh-CN" sz="2000" b="1" dirty="0">
                <a:solidFill>
                  <a:srgbClr val="FF00FF"/>
                </a:solidFill>
                <a:sym typeface="+mn-ea"/>
              </a:rPr>
              <a:t>=</a:t>
            </a:r>
            <a:r>
              <a:rPr lang="zh-CN" altLang="en-US" sz="2000" b="1" dirty="0">
                <a:solidFill>
                  <a:srgbClr val="FF00FF"/>
                </a:solidFill>
                <a:sym typeface="+mn-ea"/>
              </a:rPr>
              <a:t>访问主存时间</a:t>
            </a:r>
            <a:r>
              <a:rPr lang="en-US" altLang="zh-CN" sz="2000" b="1" dirty="0">
                <a:solidFill>
                  <a:srgbClr val="FF00FF"/>
                </a:solidFill>
                <a:sym typeface="+mn-ea"/>
              </a:rPr>
              <a:t>TM</a:t>
            </a:r>
            <a:endParaRPr lang="en-US" altLang="zh-CN" sz="2000" b="1" dirty="0">
              <a:solidFill>
                <a:srgbClr val="FF00FF"/>
              </a:solidFill>
              <a:sym typeface="+mn-ea"/>
            </a:endParaRPr>
          </a:p>
        </p:txBody>
      </p:sp>
      <p:sp>
        <p:nvSpPr>
          <p:cNvPr id="7" name="文本框 6"/>
          <p:cNvSpPr txBox="1"/>
          <p:nvPr/>
        </p:nvSpPr>
        <p:spPr>
          <a:xfrm>
            <a:off x="5452110" y="3461385"/>
            <a:ext cx="1754505" cy="706755"/>
          </a:xfrm>
          <a:prstGeom prst="rect">
            <a:avLst/>
          </a:prstGeom>
          <a:noFill/>
        </p:spPr>
        <p:txBody>
          <a:bodyPr wrap="square" rtlCol="0" anchor="t">
            <a:spAutoFit/>
          </a:bodyPr>
          <a:p>
            <a:r>
              <a:rPr lang="zh-CN" altLang="en-US" sz="2000" b="1" dirty="0">
                <a:solidFill>
                  <a:srgbClr val="FF00FF"/>
                </a:solidFill>
                <a:sym typeface="+mn-ea"/>
              </a:rPr>
              <a:t>保存现场时间：</a:t>
            </a:r>
            <a:r>
              <a:rPr lang="en-US" altLang="zh-CN" sz="2000" b="1" dirty="0">
                <a:solidFill>
                  <a:srgbClr val="FF00FF"/>
                </a:solidFill>
                <a:sym typeface="+mn-ea"/>
              </a:rPr>
              <a:t>TS</a:t>
            </a:r>
            <a:endParaRPr lang="en-US" altLang="zh-CN" sz="2000" b="1" dirty="0">
              <a:solidFill>
                <a:srgbClr val="FF00FF"/>
              </a:solidFill>
              <a:sym typeface="+mn-ea"/>
            </a:endParaRPr>
          </a:p>
        </p:txBody>
      </p:sp>
      <p:sp>
        <p:nvSpPr>
          <p:cNvPr id="8" name="文本框 7"/>
          <p:cNvSpPr txBox="1"/>
          <p:nvPr/>
        </p:nvSpPr>
        <p:spPr>
          <a:xfrm>
            <a:off x="5563235" y="4974590"/>
            <a:ext cx="1643380" cy="706755"/>
          </a:xfrm>
          <a:prstGeom prst="rect">
            <a:avLst/>
          </a:prstGeom>
          <a:noFill/>
        </p:spPr>
        <p:txBody>
          <a:bodyPr wrap="square" rtlCol="0" anchor="t">
            <a:spAutoFit/>
          </a:bodyPr>
          <a:p>
            <a:r>
              <a:rPr lang="zh-CN" altLang="en-US" sz="2000" b="1" dirty="0">
                <a:solidFill>
                  <a:srgbClr val="FF00FF"/>
                </a:solidFill>
                <a:sym typeface="+mn-ea"/>
              </a:rPr>
              <a:t>恢复现场时间：</a:t>
            </a:r>
            <a:r>
              <a:rPr lang="en-US" altLang="zh-CN" sz="2000" b="1" dirty="0">
                <a:solidFill>
                  <a:srgbClr val="FF00FF"/>
                </a:solidFill>
                <a:sym typeface="+mn-ea"/>
              </a:rPr>
              <a:t>TR</a:t>
            </a:r>
            <a:endParaRPr lang="en-US" altLang="zh-CN" sz="2000" b="1" dirty="0">
              <a:solidFill>
                <a:srgbClr val="FF00FF"/>
              </a:solidFill>
              <a:sym typeface="+mn-ea"/>
            </a:endParaRPr>
          </a:p>
        </p:txBody>
      </p:sp>
      <p:sp>
        <p:nvSpPr>
          <p:cNvPr id="9" name="文本框 8"/>
          <p:cNvSpPr txBox="1"/>
          <p:nvPr/>
        </p:nvSpPr>
        <p:spPr>
          <a:xfrm>
            <a:off x="96520" y="833755"/>
            <a:ext cx="4540885" cy="2676525"/>
          </a:xfrm>
          <a:prstGeom prst="rect">
            <a:avLst/>
          </a:prstGeom>
          <a:noFill/>
        </p:spPr>
        <p:txBody>
          <a:bodyPr wrap="square" rtlCol="0" anchor="t">
            <a:spAutoFit/>
          </a:bodyPr>
          <a:p>
            <a:pPr>
              <a:lnSpc>
                <a:spcPct val="150000"/>
              </a:lnSpc>
            </a:pPr>
            <a:r>
              <a:rPr lang="zh-CN" altLang="en-US" sz="2400" dirty="0">
                <a:solidFill>
                  <a:srgbClr val="FF0000"/>
                </a:solidFill>
                <a:sym typeface="+mn-ea"/>
              </a:rPr>
              <a:t>处理设备</a:t>
            </a:r>
            <a:r>
              <a:rPr lang="en-US" altLang="zh-CN" sz="2400" dirty="0">
                <a:solidFill>
                  <a:srgbClr val="FF0000"/>
                </a:solidFill>
                <a:sym typeface="+mn-ea"/>
              </a:rPr>
              <a:t>ABC</a:t>
            </a:r>
            <a:r>
              <a:rPr lang="zh-CN" altLang="en-US" sz="2400" dirty="0">
                <a:solidFill>
                  <a:srgbClr val="FF0000"/>
                </a:solidFill>
                <a:sym typeface="+mn-ea"/>
              </a:rPr>
              <a:t>的时间：</a:t>
            </a:r>
            <a:endParaRPr lang="zh-CN" altLang="en-US" sz="2400" dirty="0">
              <a:solidFill>
                <a:srgbClr val="FF0000"/>
              </a:solidFill>
              <a:sym typeface="+mn-ea"/>
            </a:endParaRPr>
          </a:p>
          <a:p>
            <a:pPr>
              <a:lnSpc>
                <a:spcPct val="150000"/>
              </a:lnSpc>
            </a:pPr>
            <a:r>
              <a:rPr lang="en-US" altLang="zh-CN" sz="2400" dirty="0">
                <a:solidFill>
                  <a:srgbClr val="FF0000"/>
                </a:solidFill>
                <a:sym typeface="+mn-ea"/>
              </a:rPr>
              <a:t>tA = 2TM+TDC+TS +TA+TR</a:t>
            </a:r>
            <a:endParaRPr lang="en-US" altLang="zh-CN" sz="2400" dirty="0">
              <a:solidFill>
                <a:srgbClr val="FF0000"/>
              </a:solidFill>
              <a:sym typeface="+mn-ea"/>
            </a:endParaRPr>
          </a:p>
          <a:p>
            <a:pPr eaLnBrk="1" hangingPunct="1">
              <a:lnSpc>
                <a:spcPct val="150000"/>
              </a:lnSpc>
              <a:buNone/>
            </a:pPr>
            <a:r>
              <a:rPr lang="en-US" altLang="zh-CN" sz="2400" dirty="0">
                <a:solidFill>
                  <a:srgbClr val="FF0000"/>
                </a:solidFill>
                <a:sym typeface="+mn-ea"/>
              </a:rPr>
              <a:t>tB = 2TM+2TDC+TS+TB+TR</a:t>
            </a:r>
            <a:endParaRPr lang="en-US" altLang="zh-CN" sz="2400" dirty="0">
              <a:solidFill>
                <a:srgbClr val="FF0000"/>
              </a:solidFill>
            </a:endParaRPr>
          </a:p>
          <a:p>
            <a:pPr eaLnBrk="1" hangingPunct="1">
              <a:lnSpc>
                <a:spcPct val="150000"/>
              </a:lnSpc>
              <a:buNone/>
            </a:pPr>
            <a:r>
              <a:rPr lang="en-US" altLang="zh-CN" sz="2400" dirty="0">
                <a:solidFill>
                  <a:srgbClr val="FF0000"/>
                </a:solidFill>
                <a:sym typeface="+mn-ea"/>
              </a:rPr>
              <a:t>tC = 2TM+3TDC+TS+TC+TR</a:t>
            </a:r>
            <a:endParaRPr lang="zh-CN" altLang="en-US" sz="2400" dirty="0">
              <a:solidFill>
                <a:srgbClr val="FF0000"/>
              </a:solidFill>
              <a:sym typeface="+mn-ea"/>
            </a:endParaRPr>
          </a:p>
          <a:p>
            <a:endParaRPr lang="zh-CN" altLang="en-US" sz="2400" b="1"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ppt_x"/>
                                          </p:val>
                                        </p:tav>
                                        <p:tav tm="100000">
                                          <p:val>
                                            <p:strVal val="#ppt_x"/>
                                          </p:val>
                                        </p:tav>
                                      </p:tavLst>
                                    </p:anim>
                                    <p:anim calcmode="lin" valueType="num">
                                      <p:cBhvr additive="base">
                                        <p:cTn id="8"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3555" name="Rectangle 2"/>
          <p:cNvSpPr>
            <a:spLocks noGrp="1"/>
          </p:cNvSpPr>
          <p:nvPr>
            <p:ph idx="1"/>
          </p:nvPr>
        </p:nvSpPr>
        <p:spPr>
          <a:xfrm>
            <a:off x="175260" y="231775"/>
            <a:ext cx="8793480" cy="5365750"/>
          </a:xfrm>
        </p:spPr>
        <p:txBody>
          <a:bodyPr vert="horz" wrap="square" lIns="91440" tIns="45720" rIns="91440" bIns="45720" anchor="t"/>
          <a:p>
            <a:pPr eaLnBrk="1" hangingPunct="1">
              <a:lnSpc>
                <a:spcPct val="90000"/>
              </a:lnSpc>
              <a:buNone/>
            </a:pPr>
            <a:r>
              <a:rPr lang="en-US" altLang="zh-CN" dirty="0"/>
              <a:t> </a:t>
            </a:r>
            <a:r>
              <a:rPr lang="zh-CN" altLang="zh-CN" b="1" dirty="0"/>
              <a:t>[</a:t>
            </a:r>
            <a:r>
              <a:rPr lang="zh-CN" altLang="en-US" b="1" dirty="0"/>
              <a:t>例</a:t>
            </a:r>
            <a:r>
              <a:rPr lang="en-US" altLang="zh-CN" b="1" dirty="0"/>
              <a:t>8.3</a:t>
            </a:r>
            <a:r>
              <a:rPr lang="zh-CN" altLang="zh-CN" b="1" dirty="0"/>
              <a:t>] </a:t>
            </a:r>
            <a:r>
              <a:rPr lang="zh-CN" altLang="en-US" dirty="0">
                <a:solidFill>
                  <a:schemeClr val="tx1"/>
                </a:solidFill>
                <a:sym typeface="+mn-ea"/>
              </a:rPr>
              <a:t>试问：就这个中断请求环境来说，系统在什么情况下达到</a:t>
            </a:r>
            <a:r>
              <a:rPr lang="zh-CN" altLang="en-US" dirty="0">
                <a:solidFill>
                  <a:srgbClr val="FF0000"/>
                </a:solidFill>
                <a:sym typeface="+mn-ea"/>
              </a:rPr>
              <a:t>中断饱和</a:t>
            </a:r>
            <a:r>
              <a:rPr lang="en-US" altLang="zh-CN" dirty="0">
                <a:solidFill>
                  <a:schemeClr val="tx1"/>
                </a:solidFill>
                <a:sym typeface="+mn-ea"/>
              </a:rPr>
              <a:t>?</a:t>
            </a:r>
            <a:endParaRPr lang="en-US" altLang="zh-CN" dirty="0">
              <a:solidFill>
                <a:schemeClr val="tx1"/>
              </a:solidFill>
              <a:sym typeface="+mn-ea"/>
            </a:endParaRPr>
          </a:p>
          <a:p>
            <a:pPr eaLnBrk="1" hangingPunct="1">
              <a:lnSpc>
                <a:spcPct val="90000"/>
              </a:lnSpc>
              <a:buNone/>
            </a:pPr>
            <a:endParaRPr lang="en-US" altLang="zh-CN" dirty="0">
              <a:solidFill>
                <a:schemeClr val="tx1"/>
              </a:solidFill>
              <a:sym typeface="+mn-ea"/>
            </a:endParaRPr>
          </a:p>
          <a:p>
            <a:pPr eaLnBrk="1" hangingPunct="1">
              <a:lnSpc>
                <a:spcPct val="90000"/>
              </a:lnSpc>
              <a:buNone/>
            </a:pPr>
            <a:r>
              <a:rPr lang="zh-CN" altLang="en-US" b="1" dirty="0"/>
              <a:t>解：</a:t>
            </a:r>
            <a:r>
              <a:rPr lang="zh-CN" altLang="en-US" dirty="0">
                <a:solidFill>
                  <a:schemeClr val="tx1"/>
                </a:solidFill>
              </a:rPr>
              <a:t>中断处理流程，并假设执行一条指令的时间也为</a:t>
            </a:r>
            <a:r>
              <a:rPr lang="en-US" altLang="zh-CN" dirty="0">
                <a:solidFill>
                  <a:schemeClr val="tx1"/>
                </a:solidFill>
              </a:rPr>
              <a:t>TM</a:t>
            </a:r>
            <a:r>
              <a:rPr lang="zh-CN" altLang="en-US" dirty="0">
                <a:solidFill>
                  <a:schemeClr val="tx1"/>
                </a:solidFill>
              </a:rPr>
              <a:t>。如果三个设备同时发出中断请求，那么依次分别处理设备</a:t>
            </a:r>
            <a:r>
              <a:rPr lang="en-US" altLang="zh-CN" dirty="0">
                <a:solidFill>
                  <a:schemeClr val="tx1"/>
                </a:solidFill>
              </a:rPr>
              <a:t>A</a:t>
            </a:r>
            <a:r>
              <a:rPr lang="zh-CN" altLang="en-US" dirty="0">
                <a:solidFill>
                  <a:schemeClr val="tx1"/>
                </a:solidFill>
              </a:rPr>
              <a:t>、设备</a:t>
            </a:r>
            <a:r>
              <a:rPr lang="en-US" altLang="zh-CN" dirty="0">
                <a:solidFill>
                  <a:schemeClr val="tx1"/>
                </a:solidFill>
              </a:rPr>
              <a:t>B</a:t>
            </a:r>
            <a:r>
              <a:rPr lang="zh-CN" altLang="en-US" dirty="0">
                <a:solidFill>
                  <a:schemeClr val="tx1"/>
                </a:solidFill>
              </a:rPr>
              <a:t>、设备</a:t>
            </a:r>
            <a:r>
              <a:rPr lang="en-US" altLang="zh-CN" dirty="0">
                <a:solidFill>
                  <a:schemeClr val="tx1"/>
                </a:solidFill>
              </a:rPr>
              <a:t>C</a:t>
            </a:r>
            <a:r>
              <a:rPr lang="zh-CN" altLang="en-US" dirty="0">
                <a:solidFill>
                  <a:schemeClr val="tx1"/>
                </a:solidFill>
              </a:rPr>
              <a:t>的时间如下： </a:t>
            </a:r>
            <a:endParaRPr lang="zh-CN" altLang="en-US" dirty="0">
              <a:solidFill>
                <a:schemeClr val="tx1"/>
              </a:solidFill>
            </a:endParaRPr>
          </a:p>
          <a:p>
            <a:pPr eaLnBrk="1" hangingPunct="1">
              <a:lnSpc>
                <a:spcPct val="90000"/>
              </a:lnSpc>
              <a:buNone/>
            </a:pPr>
            <a:r>
              <a:rPr lang="en-US" altLang="zh-CN" dirty="0">
                <a:solidFill>
                  <a:schemeClr val="tx1"/>
                </a:solidFill>
              </a:rPr>
              <a:t>tA = 2TM + TDC + TS + TA + TR</a:t>
            </a:r>
            <a:endParaRPr lang="en-US" altLang="zh-CN" dirty="0">
              <a:solidFill>
                <a:schemeClr val="tx1"/>
              </a:solidFill>
            </a:endParaRPr>
          </a:p>
          <a:p>
            <a:pPr eaLnBrk="1" hangingPunct="1">
              <a:lnSpc>
                <a:spcPct val="90000"/>
              </a:lnSpc>
              <a:buNone/>
            </a:pPr>
            <a:r>
              <a:rPr lang="en-US" altLang="zh-CN" dirty="0">
                <a:solidFill>
                  <a:schemeClr val="tx1"/>
                </a:solidFill>
              </a:rPr>
              <a:t>tB = 2TM + 2TDC + TS + TB + TR</a:t>
            </a:r>
            <a:endParaRPr lang="en-US" altLang="zh-CN" dirty="0">
              <a:solidFill>
                <a:schemeClr val="tx1"/>
              </a:solidFill>
            </a:endParaRPr>
          </a:p>
          <a:p>
            <a:pPr eaLnBrk="1" hangingPunct="1">
              <a:lnSpc>
                <a:spcPct val="90000"/>
              </a:lnSpc>
              <a:buNone/>
            </a:pPr>
            <a:r>
              <a:rPr lang="en-US" altLang="zh-CN" dirty="0">
                <a:solidFill>
                  <a:schemeClr val="tx1"/>
                </a:solidFill>
              </a:rPr>
              <a:t>tC = 2TM + 3TDC + TS + TC + TR</a:t>
            </a:r>
            <a:endParaRPr lang="en-US" altLang="zh-CN" dirty="0">
              <a:solidFill>
                <a:schemeClr val="tx1"/>
              </a:solidFill>
            </a:endParaRPr>
          </a:p>
          <a:p>
            <a:pPr eaLnBrk="1" hangingPunct="1">
              <a:lnSpc>
                <a:spcPct val="90000"/>
              </a:lnSpc>
              <a:buNone/>
            </a:pPr>
            <a:r>
              <a:rPr lang="zh-CN" altLang="en-US" dirty="0">
                <a:solidFill>
                  <a:schemeClr val="tx1"/>
                </a:solidFill>
              </a:rPr>
              <a:t>处理三个设备所需的</a:t>
            </a:r>
            <a:r>
              <a:rPr lang="zh-CN" altLang="en-US" dirty="0">
                <a:solidFill>
                  <a:srgbClr val="FF0000"/>
                </a:solidFill>
              </a:rPr>
              <a:t>总时间</a:t>
            </a:r>
            <a:r>
              <a:rPr lang="zh-CN" altLang="en-US" dirty="0">
                <a:solidFill>
                  <a:schemeClr val="tx1"/>
                </a:solidFill>
              </a:rPr>
              <a:t>为：</a:t>
            </a:r>
            <a:r>
              <a:rPr lang="en-US" altLang="zh-CN" dirty="0">
                <a:solidFill>
                  <a:schemeClr val="tx1"/>
                </a:solidFill>
              </a:rPr>
              <a:t>T=tA+tB+tC</a:t>
            </a:r>
            <a:endParaRPr lang="en-US" altLang="zh-CN" dirty="0">
              <a:solidFill>
                <a:schemeClr val="tx1"/>
              </a:solidFill>
            </a:endParaRPr>
          </a:p>
          <a:p>
            <a:pPr eaLnBrk="1" hangingPunct="1">
              <a:lnSpc>
                <a:spcPct val="90000"/>
              </a:lnSpc>
              <a:buNone/>
            </a:pPr>
            <a:r>
              <a:rPr lang="en-US" altLang="zh-CN" dirty="0">
                <a:solidFill>
                  <a:srgbClr val="0000FF"/>
                </a:solidFill>
              </a:rPr>
              <a:t>T</a:t>
            </a:r>
            <a:r>
              <a:rPr lang="zh-CN" altLang="en-US" dirty="0">
                <a:solidFill>
                  <a:srgbClr val="0000FF"/>
                </a:solidFill>
              </a:rPr>
              <a:t>是达到中断饱和的最小时间，</a:t>
            </a:r>
            <a:endParaRPr lang="zh-CN" altLang="en-US" dirty="0">
              <a:solidFill>
                <a:srgbClr val="0000FF"/>
              </a:solidFill>
            </a:endParaRPr>
          </a:p>
          <a:p>
            <a:pPr eaLnBrk="1" hangingPunct="1">
              <a:lnSpc>
                <a:spcPct val="90000"/>
              </a:lnSpc>
              <a:buNone/>
            </a:pPr>
            <a:r>
              <a:rPr lang="zh-CN" altLang="en-US" dirty="0">
                <a:solidFill>
                  <a:srgbClr val="00B050"/>
                </a:solidFill>
              </a:rPr>
              <a:t>即中断极限频率为：</a:t>
            </a:r>
            <a:r>
              <a:rPr lang="en-US" altLang="zh-CN" dirty="0">
                <a:solidFill>
                  <a:srgbClr val="00B050"/>
                </a:solidFill>
              </a:rPr>
              <a:t>f=1/T</a:t>
            </a:r>
            <a:endParaRPr lang="en-US" altLang="zh-CN" dirty="0">
              <a:solidFill>
                <a:srgbClr val="00B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544830" y="0"/>
            <a:ext cx="8428990" cy="681355"/>
          </a:xfrm>
        </p:spPr>
        <p:txBody>
          <a:bodyPr anchor="ctr"/>
          <a:p>
            <a:r>
              <a:rPr lang="en-US" altLang="zh-CN" sz="4000" dirty="0">
                <a:solidFill>
                  <a:srgbClr val="FF0000"/>
                </a:solidFill>
                <a:sym typeface="+mn-ea"/>
              </a:rPr>
              <a:t>8.1.2  </a:t>
            </a:r>
            <a:r>
              <a:rPr lang="zh-CN" altLang="en-US" sz="4000" dirty="0">
                <a:sym typeface="+mn-ea"/>
              </a:rPr>
              <a:t>输入</a:t>
            </a:r>
            <a:r>
              <a:rPr lang="en-US" altLang="zh-CN" sz="4000" dirty="0">
                <a:sym typeface="+mn-ea"/>
              </a:rPr>
              <a:t>/</a:t>
            </a:r>
            <a:r>
              <a:rPr lang="zh-CN" altLang="en-US" sz="4000" dirty="0">
                <a:sym typeface="+mn-ea"/>
              </a:rPr>
              <a:t>输出操作的一般过程</a:t>
            </a:r>
            <a:endParaRPr lang="zh-CN" altLang="en-US" sz="4000" dirty="0">
              <a:sym typeface="+mn-ea"/>
            </a:endParaRPr>
          </a:p>
        </p:txBody>
      </p:sp>
      <p:sp>
        <p:nvSpPr>
          <p:cNvPr id="147459" name="文本占位符 147458"/>
          <p:cNvSpPr>
            <a:spLocks noGrp="1"/>
          </p:cNvSpPr>
          <p:nvPr>
            <p:ph type="body" idx="1"/>
          </p:nvPr>
        </p:nvSpPr>
        <p:spPr>
          <a:xfrm>
            <a:off x="326390" y="681038"/>
            <a:ext cx="8229600" cy="4411662"/>
          </a:xfrm>
        </p:spPr>
        <p:txBody>
          <a:bodyPr/>
          <a:p>
            <a:pPr marL="0" indent="0">
              <a:lnSpc>
                <a:spcPct val="130000"/>
              </a:lnSpc>
              <a:buNone/>
            </a:pPr>
            <a:r>
              <a:rPr lang="zh-CN" altLang="en-US" sz="2400" dirty="0">
                <a:sym typeface="+mn-ea"/>
              </a:rPr>
              <a:t>输入</a:t>
            </a:r>
            <a:r>
              <a:rPr lang="en-US" altLang="zh-CN" sz="2400" dirty="0">
                <a:sym typeface="+mn-ea"/>
              </a:rPr>
              <a:t>/</a:t>
            </a:r>
            <a:r>
              <a:rPr lang="zh-CN" altLang="en-US" sz="2400" dirty="0">
                <a:sym typeface="+mn-ea"/>
              </a:rPr>
              <a:t>输出设备同</a:t>
            </a:r>
            <a:r>
              <a:rPr lang="en-US" altLang="zh-CN" sz="2400" dirty="0">
                <a:sym typeface="+mn-ea"/>
              </a:rPr>
              <a:t>CPU</a:t>
            </a:r>
            <a:r>
              <a:rPr lang="zh-CN" altLang="en-US" sz="2400" dirty="0">
                <a:sym typeface="+mn-ea"/>
              </a:rPr>
              <a:t>交换数据的过程： </a:t>
            </a:r>
            <a:endParaRPr lang="zh-CN" altLang="en-US" sz="2400" dirty="0"/>
          </a:p>
          <a:p>
            <a:pPr marL="0" indent="0">
              <a:lnSpc>
                <a:spcPct val="130000"/>
              </a:lnSpc>
              <a:buNone/>
            </a:pPr>
            <a:r>
              <a:rPr lang="zh-CN" altLang="en-US" sz="2400" i="1" u="sng" dirty="0">
                <a:solidFill>
                  <a:srgbClr val="0000FF"/>
                </a:solidFill>
                <a:sym typeface="+mn-ea"/>
              </a:rPr>
              <a:t>输出过程：</a:t>
            </a:r>
            <a:r>
              <a:rPr lang="zh-CN" altLang="en-US" sz="2400" dirty="0">
                <a:sym typeface="+mn-ea"/>
              </a:rPr>
              <a:t> </a:t>
            </a:r>
            <a:endParaRPr lang="zh-CN" altLang="en-US" sz="2400" dirty="0"/>
          </a:p>
          <a:p>
            <a:pPr marL="0" indent="0">
              <a:lnSpc>
                <a:spcPct val="130000"/>
              </a:lnSpc>
              <a:buNone/>
            </a:pPr>
            <a:r>
              <a:rPr lang="en-US" altLang="zh-CN" sz="2400" dirty="0">
                <a:sym typeface="+mn-ea"/>
              </a:rPr>
              <a:t>(1)</a:t>
            </a:r>
            <a:r>
              <a:rPr lang="en-US" altLang="zh-CN" sz="2400" dirty="0">
                <a:solidFill>
                  <a:schemeClr val="tx1"/>
                </a:solidFill>
                <a:sym typeface="+mn-ea"/>
              </a:rPr>
              <a:t>CPU</a:t>
            </a:r>
            <a:r>
              <a:rPr lang="zh-CN" altLang="en-US" sz="2400" dirty="0">
                <a:solidFill>
                  <a:schemeClr val="tx1"/>
                </a:solidFill>
                <a:sym typeface="+mn-ea"/>
              </a:rPr>
              <a:t>把一个地址值放在地址总线上，选择一个输出设备；</a:t>
            </a:r>
            <a:r>
              <a:rPr lang="zh-CN" altLang="en-US" sz="2400" dirty="0">
                <a:sym typeface="+mn-ea"/>
              </a:rPr>
              <a:t> </a:t>
            </a:r>
            <a:endParaRPr lang="zh-CN" altLang="en-US" sz="2400" dirty="0"/>
          </a:p>
          <a:p>
            <a:pPr marL="0" indent="0">
              <a:lnSpc>
                <a:spcPct val="130000"/>
              </a:lnSpc>
              <a:buNone/>
            </a:pPr>
            <a:r>
              <a:rPr lang="en-US" altLang="zh-CN" sz="2400" dirty="0">
                <a:sym typeface="+mn-ea"/>
              </a:rPr>
              <a:t>(2)</a:t>
            </a:r>
            <a:r>
              <a:rPr lang="en-US" altLang="zh-CN" sz="2400" dirty="0">
                <a:solidFill>
                  <a:schemeClr val="tx1"/>
                </a:solidFill>
                <a:sym typeface="+mn-ea"/>
              </a:rPr>
              <a:t>CPU</a:t>
            </a:r>
            <a:r>
              <a:rPr lang="zh-CN" altLang="en-US" sz="2400" dirty="0">
                <a:solidFill>
                  <a:schemeClr val="tx1"/>
                </a:solidFill>
                <a:sym typeface="+mn-ea"/>
              </a:rPr>
              <a:t>把数据放在数据总线上； </a:t>
            </a:r>
            <a:endParaRPr lang="zh-CN" altLang="en-US" sz="2400" dirty="0"/>
          </a:p>
          <a:p>
            <a:pPr marL="0" indent="0">
              <a:lnSpc>
                <a:spcPct val="130000"/>
              </a:lnSpc>
              <a:buNone/>
            </a:pPr>
            <a:r>
              <a:rPr lang="en-US" altLang="zh-CN" sz="2400" dirty="0">
                <a:sym typeface="+mn-ea"/>
              </a:rPr>
              <a:t>(3)</a:t>
            </a:r>
            <a:r>
              <a:rPr lang="zh-CN" altLang="en-US" sz="2400" dirty="0">
                <a:solidFill>
                  <a:schemeClr val="tx1"/>
                </a:solidFill>
                <a:sym typeface="+mn-ea"/>
              </a:rPr>
              <a:t>输出设备</a:t>
            </a:r>
            <a:r>
              <a:rPr lang="zh-CN" altLang="en-US" sz="2400" dirty="0">
                <a:solidFill>
                  <a:srgbClr val="FF0000"/>
                </a:solidFill>
                <a:sym typeface="+mn-ea"/>
              </a:rPr>
              <a:t>认为数据</a:t>
            </a:r>
            <a:r>
              <a:rPr lang="zh-CN" altLang="en-US" sz="2400" dirty="0">
                <a:solidFill>
                  <a:srgbClr val="FF0000"/>
                </a:solidFill>
                <a:sym typeface="+mn-ea"/>
              </a:rPr>
              <a:t>有效</a:t>
            </a:r>
            <a:r>
              <a:rPr lang="zh-CN" altLang="en-US" sz="2400" dirty="0">
                <a:solidFill>
                  <a:schemeClr val="tx1"/>
                </a:solidFill>
                <a:sym typeface="+mn-ea"/>
              </a:rPr>
              <a:t>，从而把数据取走。</a:t>
            </a:r>
            <a:endParaRPr lang="zh-CN" altLang="en-US" sz="2400" dirty="0">
              <a:solidFill>
                <a:schemeClr val="tx1"/>
              </a:solidFill>
              <a:sym typeface="+mn-ea"/>
            </a:endParaRPr>
          </a:p>
          <a:p>
            <a:pPr marL="0" indent="0">
              <a:lnSpc>
                <a:spcPct val="130000"/>
              </a:lnSpc>
              <a:buNone/>
            </a:pPr>
            <a:r>
              <a:rPr lang="zh-CN" altLang="en-US" sz="2400" dirty="0">
                <a:solidFill>
                  <a:schemeClr val="tx1"/>
                </a:solidFill>
                <a:sym typeface="+mn-ea"/>
              </a:rPr>
              <a:t> </a:t>
            </a:r>
            <a:endParaRPr lang="zh-CN" altLang="en-US" sz="2400" dirty="0">
              <a:solidFill>
                <a:schemeClr val="tx1"/>
              </a:solidFill>
            </a:endParaRPr>
          </a:p>
          <a:p>
            <a:pPr marL="0" indent="0">
              <a:lnSpc>
                <a:spcPct val="90000"/>
              </a:lnSpc>
              <a:buNone/>
            </a:pPr>
            <a:endParaRPr lang="zh-CN" altLang="en-US" sz="2400" dirty="0">
              <a:solidFill>
                <a:schemeClr val="tx1"/>
              </a:solidFill>
              <a:sym typeface="+mn-ea"/>
            </a:endParaRPr>
          </a:p>
        </p:txBody>
      </p:sp>
      <p:graphicFrame>
        <p:nvGraphicFramePr>
          <p:cNvPr id="7" name="对象 6"/>
          <p:cNvGraphicFramePr/>
          <p:nvPr/>
        </p:nvGraphicFramePr>
        <p:xfrm>
          <a:off x="971550" y="3860800"/>
          <a:ext cx="6307455" cy="2790825"/>
        </p:xfrm>
        <a:graphic>
          <a:graphicData uri="http://schemas.openxmlformats.org/presentationml/2006/ole">
            <mc:AlternateContent xmlns:mc="http://schemas.openxmlformats.org/markup-compatibility/2006">
              <mc:Choice xmlns:v="urn:schemas-microsoft-com:vml" Requires="v">
                <p:oleObj spid="_x0000_s8" name="" r:id="rId1" imgW="7518400" imgH="3638550" progId="Paint.Picture">
                  <p:embed/>
                </p:oleObj>
              </mc:Choice>
              <mc:Fallback>
                <p:oleObj name="" r:id="rId1" imgW="7518400" imgH="3638550" progId="Paint.Picture">
                  <p:embed/>
                  <p:pic>
                    <p:nvPicPr>
                      <p:cNvPr id="0" name="图片 7"/>
                      <p:cNvPicPr/>
                      <p:nvPr/>
                    </p:nvPicPr>
                    <p:blipFill>
                      <a:blip r:embed="rId2"/>
                      <a:stretch>
                        <a:fillRect/>
                      </a:stretch>
                    </p:blipFill>
                    <p:spPr>
                      <a:xfrm>
                        <a:off x="971550" y="3860800"/>
                        <a:ext cx="6307455" cy="2790825"/>
                      </a:xfrm>
                      <a:prstGeom prst="rect">
                        <a:avLst/>
                      </a:prstGeom>
                    </p:spPr>
                  </p:pic>
                </p:oleObj>
              </mc:Fallback>
            </mc:AlternateContent>
          </a:graphicData>
        </a:graphic>
      </p:graphicFrame>
      <p:sp>
        <p:nvSpPr>
          <p:cNvPr id="2" name="文本框 1"/>
          <p:cNvSpPr txBox="1"/>
          <p:nvPr/>
        </p:nvSpPr>
        <p:spPr>
          <a:xfrm>
            <a:off x="6732270" y="2853055"/>
            <a:ext cx="2334260" cy="460375"/>
          </a:xfrm>
          <a:prstGeom prst="rect">
            <a:avLst/>
          </a:prstGeom>
          <a:solidFill>
            <a:schemeClr val="accent1">
              <a:lumMod val="60000"/>
              <a:lumOff val="40000"/>
            </a:schemeClr>
          </a:solidFill>
        </p:spPr>
        <p:txBody>
          <a:bodyPr wrap="square" rtlCol="0">
            <a:spAutoFit/>
          </a:bodyPr>
          <a:p>
            <a:r>
              <a:rPr lang="zh-CN" altLang="en-US" sz="2400">
                <a:solidFill>
                  <a:srgbClr val="FF0000"/>
                </a:solidFill>
                <a:highlight>
                  <a:srgbClr val="FFFF00"/>
                </a:highlight>
                <a:latin typeface="方正粗黑宋简体" panose="02000000000000000000" charset="-122"/>
                <a:ea typeface="方正粗黑宋简体" panose="02000000000000000000" charset="-122"/>
              </a:rPr>
              <a:t>关键：何时有效？</a:t>
            </a:r>
            <a:endParaRPr lang="zh-CN" altLang="en-US" sz="2400">
              <a:solidFill>
                <a:srgbClr val="FF0000"/>
              </a:solidFill>
              <a:highlight>
                <a:srgbClr val="FFFF00"/>
              </a:highlight>
              <a:latin typeface="方正粗黑宋简体" panose="02000000000000000000" charset="-122"/>
              <a:ea typeface="方正粗黑宋简体" panose="02000000000000000000"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a:xfrm>
            <a:off x="112395" y="116840"/>
            <a:ext cx="8919845" cy="890270"/>
          </a:xfrm>
        </p:spPr>
        <p:txBody>
          <a:bodyPr anchor="ctr"/>
          <a:lstStyle/>
          <a:p>
            <a:pPr>
              <a:buNone/>
            </a:pPr>
            <a:r>
              <a:rPr lang="zh-CN" altLang="en-US" dirty="0">
                <a:latin typeface="方正粗黑宋简体" panose="02000000000000000000" charset="-122"/>
                <a:ea typeface="方正粗黑宋简体" panose="02000000000000000000" charset="-122"/>
                <a:cs typeface="方正粗黑宋简体" panose="02000000000000000000" charset="-122"/>
              </a:rPr>
              <a:t>中断</a:t>
            </a:r>
            <a:r>
              <a:rPr lang="en-US" altLang="zh-CN" dirty="0">
                <a:latin typeface="方正粗黑宋简体" panose="02000000000000000000" charset="-122"/>
                <a:ea typeface="方正粗黑宋简体" panose="02000000000000000000" charset="-122"/>
                <a:cs typeface="方正粗黑宋简体" panose="02000000000000000000" charset="-122"/>
              </a:rPr>
              <a:t> </a:t>
            </a:r>
            <a:r>
              <a:rPr lang="zh-CN" altLang="en-US" dirty="0">
                <a:latin typeface="方正粗黑宋简体" panose="02000000000000000000" charset="-122"/>
                <a:ea typeface="方正粗黑宋简体" panose="02000000000000000000" charset="-122"/>
                <a:cs typeface="方正粗黑宋简体" panose="02000000000000000000" charset="-122"/>
              </a:rPr>
              <a:t>（《操作系统》补充）</a:t>
            </a:r>
            <a:endParaRPr lang="zh-CN" altLang="en-US" dirty="0">
              <a:latin typeface="方正粗黑宋简体" panose="02000000000000000000" charset="-122"/>
              <a:ea typeface="方正粗黑宋简体" panose="02000000000000000000" charset="-122"/>
              <a:cs typeface="方正粗黑宋简体" panose="02000000000000000000" charset="-122"/>
            </a:endParaRPr>
          </a:p>
        </p:txBody>
      </p:sp>
      <p:sp>
        <p:nvSpPr>
          <p:cNvPr id="11267" name="矩形 11266"/>
          <p:cNvSpPr>
            <a:spLocks noGrp="1"/>
          </p:cNvSpPr>
          <p:nvPr/>
        </p:nvSpPr>
        <p:spPr>
          <a:xfrm>
            <a:off x="457200" y="1600200"/>
            <a:ext cx="8229600" cy="1289050"/>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lnSpc>
                <a:spcPct val="140000"/>
              </a:lnSpc>
            </a:pPr>
            <a:r>
              <a:rPr lang="zh-CN" altLang="en-US" sz="2800" dirty="0">
                <a:latin typeface="黑体" panose="02010609060101010101" charset="-122"/>
              </a:rPr>
              <a:t>中断处理器正常处理过程</a:t>
            </a:r>
            <a:endParaRPr lang="zh-CN" altLang="en-US" sz="2800" dirty="0">
              <a:latin typeface="黑体" panose="02010609060101010101" charset="-122"/>
            </a:endParaRPr>
          </a:p>
          <a:p>
            <a:pPr lvl="0">
              <a:lnSpc>
                <a:spcPct val="140000"/>
              </a:lnSpc>
            </a:pPr>
            <a:r>
              <a:rPr lang="zh-CN" altLang="en-US" sz="2800" dirty="0">
                <a:latin typeface="黑体" panose="02010609060101010101" charset="-122"/>
              </a:rPr>
              <a:t>用于提高处理器效率（</a:t>
            </a:r>
            <a:r>
              <a:rPr lang="zh-CN" altLang="en-US" sz="2800" dirty="0">
                <a:solidFill>
                  <a:srgbClr val="FF0066"/>
                </a:solidFill>
                <a:latin typeface="黑体" panose="02010609060101010101" charset="-122"/>
              </a:rPr>
              <a:t>为什么？</a:t>
            </a:r>
            <a:r>
              <a:rPr lang="zh-CN" altLang="en-US" sz="2800" dirty="0">
                <a:latin typeface="黑体" panose="02010609060101010101" charset="-122"/>
              </a:rPr>
              <a:t>）</a:t>
            </a:r>
            <a:endParaRPr lang="zh-CN" altLang="en-US" sz="2800" dirty="0">
              <a:latin typeface="黑体" panose="02010609060101010101" charset="-122"/>
            </a:endParaRPr>
          </a:p>
          <a:p>
            <a:pPr lvl="0">
              <a:lnSpc>
                <a:spcPct val="140000"/>
              </a:lnSpc>
            </a:pPr>
            <a:r>
              <a:rPr lang="zh-CN" altLang="en-US" sz="2800" dirty="0">
                <a:latin typeface="黑体" panose="02010609060101010101" charset="-122"/>
              </a:rPr>
              <a:t>中断分类</a:t>
            </a:r>
            <a:endParaRPr lang="zh-CN" altLang="en-US" sz="2800" dirty="0">
              <a:latin typeface="黑体" panose="02010609060101010101" charset="-122"/>
            </a:endParaRPr>
          </a:p>
          <a:p>
            <a:pPr lvl="1">
              <a:lnSpc>
                <a:spcPct val="140000"/>
              </a:lnSpc>
            </a:pPr>
            <a:r>
              <a:rPr lang="zh-CN" altLang="en-US" sz="2400" dirty="0">
                <a:latin typeface="黑体" panose="02010609060101010101" charset="-122"/>
              </a:rPr>
              <a:t>程序中断：算术溢出，除数为0</a:t>
            </a:r>
            <a:endParaRPr lang="zh-CN" altLang="en-US" sz="2400" dirty="0">
              <a:latin typeface="黑体" panose="02010609060101010101" charset="-122"/>
            </a:endParaRPr>
          </a:p>
          <a:p>
            <a:pPr lvl="1">
              <a:lnSpc>
                <a:spcPct val="140000"/>
              </a:lnSpc>
            </a:pPr>
            <a:r>
              <a:rPr lang="zh-CN" altLang="en-US" sz="2400" dirty="0">
                <a:latin typeface="黑体" panose="02010609060101010101" charset="-122"/>
              </a:rPr>
              <a:t>时钟中断：定时器中断</a:t>
            </a:r>
            <a:endParaRPr lang="zh-CN" altLang="en-US" sz="2400" dirty="0">
              <a:latin typeface="黑体" panose="02010609060101010101" charset="-122"/>
            </a:endParaRPr>
          </a:p>
          <a:p>
            <a:pPr lvl="1">
              <a:lnSpc>
                <a:spcPct val="140000"/>
              </a:lnSpc>
            </a:pPr>
            <a:r>
              <a:rPr lang="zh-CN" altLang="en-US" sz="2400" dirty="0">
                <a:latin typeface="黑体" panose="02010609060101010101" charset="-122"/>
              </a:rPr>
              <a:t>I/O中断：I/O操作</a:t>
            </a:r>
            <a:endParaRPr lang="zh-CN" altLang="en-US" sz="2400" dirty="0">
              <a:latin typeface="黑体" panose="02010609060101010101" charset="-122"/>
            </a:endParaRPr>
          </a:p>
          <a:p>
            <a:pPr lvl="1">
              <a:lnSpc>
                <a:spcPct val="140000"/>
              </a:lnSpc>
            </a:pPr>
            <a:r>
              <a:rPr lang="zh-CN" altLang="en-US" sz="2400" dirty="0">
                <a:latin typeface="黑体" panose="02010609060101010101" charset="-122"/>
              </a:rPr>
              <a:t>硬件失效中断：掉电，内存校验错</a:t>
            </a:r>
            <a:endParaRPr lang="zh-CN" altLang="en-US" sz="2400" dirty="0">
              <a:latin typeface="黑体" panose="02010609060101010101"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a:xfrm>
            <a:off x="-6985" y="-37147"/>
            <a:ext cx="8229600" cy="1143000"/>
          </a:xfrm>
        </p:spPr>
        <p:txBody>
          <a:bodyPr anchor="ctr"/>
          <a:lstStyle/>
          <a:p>
            <a:r>
              <a:rPr lang="zh-CN" altLang="en-US" dirty="0"/>
              <a:t>无中断 控制流程</a:t>
            </a:r>
            <a:endParaRPr lang="zh-CN" altLang="en-US" dirty="0"/>
          </a:p>
        </p:txBody>
      </p:sp>
      <p:pic>
        <p:nvPicPr>
          <p:cNvPr id="12291" name="内容占位符 12290" descr="1.5a"/>
          <p:cNvPicPr>
            <a:picLocks noGrp="1" noChangeAspect="1"/>
          </p:cNvPicPr>
          <p:nvPr>
            <p:ph idx="1"/>
          </p:nvPr>
        </p:nvPicPr>
        <p:blipFill>
          <a:blip r:embed="rId1">
            <a:lum bright="18000"/>
          </a:blip>
          <a:srcRect l="3355" t="3311"/>
          <a:stretch>
            <a:fillRect/>
          </a:stretch>
        </p:blipFill>
        <p:spPr>
          <a:xfrm>
            <a:off x="5219700" y="-27305"/>
            <a:ext cx="3924300" cy="6880860"/>
          </a:xfrm>
        </p:spPr>
      </p:pic>
      <p:pic>
        <p:nvPicPr>
          <p:cNvPr id="16386" name="内容占位符 16385" descr="1.8"/>
          <p:cNvPicPr>
            <a:picLocks noChangeAspect="1"/>
          </p:cNvPicPr>
          <p:nvPr/>
        </p:nvPicPr>
        <p:blipFill>
          <a:blip r:embed="rId2">
            <a:lum bright="12000"/>
          </a:blip>
          <a:srcRect l="2716" r="51954" b="19590"/>
          <a:stretch>
            <a:fillRect/>
          </a:stretch>
        </p:blipFill>
        <p:spPr>
          <a:xfrm>
            <a:off x="2254885" y="854075"/>
            <a:ext cx="2569845" cy="5729605"/>
          </a:xfrm>
          <a:prstGeom prst="rect">
            <a:avLst/>
          </a:prstGeom>
          <a:noFill/>
          <a:ln w="9525">
            <a:noFill/>
          </a:ln>
        </p:spPr>
      </p:pic>
      <p:sp>
        <p:nvSpPr>
          <p:cNvPr id="5" name="矩形 4"/>
          <p:cNvSpPr>
            <a:spLocks noGrp="1"/>
          </p:cNvSpPr>
          <p:nvPr/>
        </p:nvSpPr>
        <p:spPr>
          <a:xfrm>
            <a:off x="180340" y="1236345"/>
            <a:ext cx="2074545" cy="2242185"/>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marL="0" lvl="0" indent="0">
              <a:lnSpc>
                <a:spcPct val="140000"/>
              </a:lnSpc>
              <a:buNone/>
            </a:pPr>
            <a:r>
              <a:rPr lang="zh-CN" altLang="en-US" sz="2400" dirty="0">
                <a:solidFill>
                  <a:srgbClr val="FF0000"/>
                </a:solidFill>
                <a:latin typeface="黑体" panose="02010609060101010101" charset="-122"/>
              </a:rPr>
              <a:t>【问题】</a:t>
            </a:r>
            <a:r>
              <a:rPr lang="zh-CN" altLang="en-US" sz="2400" dirty="0">
                <a:solidFill>
                  <a:schemeClr val="tx1"/>
                </a:solidFill>
                <a:latin typeface="黑体" panose="02010609060101010101" charset="-122"/>
              </a:rPr>
              <a:t>分析右图中</a:t>
            </a:r>
            <a:r>
              <a:rPr lang="zh-CN" altLang="en-US" sz="2400" dirty="0">
                <a:solidFill>
                  <a:srgbClr val="FF00FF"/>
                </a:solidFill>
                <a:latin typeface="黑体" panose="02010609060101010101" charset="-122"/>
              </a:rPr>
              <a:t>无中断</a:t>
            </a:r>
            <a:r>
              <a:rPr lang="zh-CN" altLang="en-US" sz="2400" dirty="0">
                <a:solidFill>
                  <a:schemeClr val="tx1"/>
                </a:solidFill>
                <a:latin typeface="黑体" panose="02010609060101010101" charset="-122"/>
              </a:rPr>
              <a:t>的程序控制流</a:t>
            </a:r>
            <a:endParaRPr lang="zh-CN" altLang="en-US" sz="2400" dirty="0">
              <a:solidFill>
                <a:schemeClr val="tx1"/>
              </a:solidFill>
              <a:latin typeface="黑体" panose="0201060906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内容占位符 16385" descr="1.8"/>
          <p:cNvPicPr>
            <a:picLocks noGrp="1" noChangeAspect="1"/>
          </p:cNvPicPr>
          <p:nvPr>
            <p:ph sz="half" idx="1"/>
          </p:nvPr>
        </p:nvPicPr>
        <p:blipFill>
          <a:blip r:embed="rId1">
            <a:lum bright="12000"/>
          </a:blip>
          <a:stretch>
            <a:fillRect/>
          </a:stretch>
        </p:blipFill>
        <p:spPr>
          <a:xfrm>
            <a:off x="4025900" y="510902"/>
            <a:ext cx="5003800" cy="6288088"/>
          </a:xfrm>
        </p:spPr>
      </p:pic>
      <p:sp>
        <p:nvSpPr>
          <p:cNvPr id="16387" name="标题 16386"/>
          <p:cNvSpPr>
            <a:spLocks noGrp="1"/>
          </p:cNvSpPr>
          <p:nvPr>
            <p:ph type="title"/>
          </p:nvPr>
        </p:nvSpPr>
        <p:spPr>
          <a:xfrm>
            <a:off x="457200" y="1588"/>
            <a:ext cx="8229600" cy="1143000"/>
          </a:xfrm>
        </p:spPr>
        <p:txBody>
          <a:bodyPr anchor="ctr"/>
          <a:lstStyle/>
          <a:p>
            <a:r>
              <a:rPr lang="zh-CN" altLang="en-US" dirty="0"/>
              <a:t>短 I/O 等待</a:t>
            </a:r>
            <a:endParaRPr lang="zh-CN" altLang="en-US" dirty="0"/>
          </a:p>
        </p:txBody>
      </p:sp>
      <p:pic>
        <p:nvPicPr>
          <p:cNvPr id="16388" name="内容占位符 16387" descr="1.5b"/>
          <p:cNvPicPr>
            <a:picLocks noGrp="1" noChangeAspect="1"/>
          </p:cNvPicPr>
          <p:nvPr>
            <p:ph sz="half" idx="2"/>
          </p:nvPr>
        </p:nvPicPr>
        <p:blipFill>
          <a:blip r:embed="rId2">
            <a:lum bright="18000"/>
          </a:blip>
          <a:stretch>
            <a:fillRect/>
          </a:stretch>
        </p:blipFill>
        <p:spPr>
          <a:xfrm>
            <a:off x="457200" y="1047750"/>
            <a:ext cx="3276600" cy="5861050"/>
          </a:xfrm>
        </p:spPr>
      </p:pic>
      <p:sp>
        <p:nvSpPr>
          <p:cNvPr id="6" name="矩形 5"/>
          <p:cNvSpPr>
            <a:spLocks noGrp="1"/>
          </p:cNvSpPr>
          <p:nvPr/>
        </p:nvSpPr>
        <p:spPr>
          <a:xfrm>
            <a:off x="5364088" y="2411429"/>
            <a:ext cx="1665166" cy="915940"/>
          </a:xfrm>
          <a:prstGeom prst="rect">
            <a:avLst/>
          </a:prstGeom>
          <a:solidFill>
            <a:srgbClr val="66FFFF"/>
          </a:solid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marL="0" lvl="0" indent="0" algn="ctr">
              <a:lnSpc>
                <a:spcPct val="100000"/>
              </a:lnSpc>
              <a:buNone/>
            </a:pPr>
            <a:r>
              <a:rPr lang="zh-CN" altLang="en-US" sz="2400" dirty="0">
                <a:solidFill>
                  <a:srgbClr val="FF0000"/>
                </a:solidFill>
                <a:latin typeface="黑体" panose="02010609060101010101" charset="-122"/>
              </a:rPr>
              <a:t>I/O与指令</a:t>
            </a:r>
            <a:endParaRPr lang="en-US" altLang="zh-CN" sz="2400" dirty="0">
              <a:solidFill>
                <a:srgbClr val="FF0000"/>
              </a:solidFill>
              <a:latin typeface="黑体" panose="02010609060101010101" charset="-122"/>
            </a:endParaRPr>
          </a:p>
          <a:p>
            <a:pPr marL="0" lvl="0" indent="0" algn="ctr">
              <a:lnSpc>
                <a:spcPct val="100000"/>
              </a:lnSpc>
              <a:buNone/>
            </a:pPr>
            <a:r>
              <a:rPr lang="zh-CN" altLang="en-US" sz="2400" dirty="0">
                <a:solidFill>
                  <a:srgbClr val="FF0000"/>
                </a:solidFill>
                <a:latin typeface="黑体" panose="02010609060101010101" charset="-122"/>
              </a:rPr>
              <a:t>执行并发</a:t>
            </a:r>
            <a:endParaRPr lang="zh-CN" altLang="en-US" sz="2400" dirty="0">
              <a:solidFill>
                <a:srgbClr val="FF0000"/>
              </a:solidFill>
              <a:latin typeface="黑体" panose="02010609060101010101" charset="-122"/>
            </a:endParaRPr>
          </a:p>
        </p:txBody>
      </p:sp>
      <p:sp>
        <p:nvSpPr>
          <p:cNvPr id="7" name="矩形 6"/>
          <p:cNvSpPr>
            <a:spLocks noGrp="1"/>
          </p:cNvSpPr>
          <p:nvPr/>
        </p:nvSpPr>
        <p:spPr>
          <a:xfrm>
            <a:off x="457200" y="3794513"/>
            <a:ext cx="1340093" cy="509737"/>
          </a:xfrm>
          <a:prstGeom prst="rect">
            <a:avLst/>
          </a:prstGeom>
          <a:solidFill>
            <a:srgbClr val="66FFFF"/>
          </a:solid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marL="0" lvl="0" indent="0">
              <a:lnSpc>
                <a:spcPct val="100000"/>
              </a:lnSpc>
              <a:buNone/>
            </a:pPr>
            <a:r>
              <a:rPr lang="zh-CN" altLang="en-US" sz="2400" dirty="0">
                <a:solidFill>
                  <a:srgbClr val="FF0000"/>
                </a:solidFill>
              </a:rPr>
              <a:t>中断点</a:t>
            </a:r>
            <a:endParaRPr lang="zh-CN" altLang="en-US" sz="2400" dirty="0">
              <a:solidFill>
                <a:srgbClr val="FF0000"/>
              </a:solidFill>
            </a:endParaRPr>
          </a:p>
        </p:txBody>
      </p:sp>
      <p:sp>
        <p:nvSpPr>
          <p:cNvPr id="8" name="矩形 7"/>
          <p:cNvSpPr>
            <a:spLocks noGrp="1"/>
          </p:cNvSpPr>
          <p:nvPr/>
        </p:nvSpPr>
        <p:spPr>
          <a:xfrm>
            <a:off x="2438547" y="3068960"/>
            <a:ext cx="2133454" cy="509738"/>
          </a:xfrm>
          <a:prstGeom prst="rect">
            <a:avLst/>
          </a:prstGeom>
          <a:solidFill>
            <a:srgbClr val="66FFFF"/>
          </a:solid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marL="0" lvl="0" indent="0">
              <a:lnSpc>
                <a:spcPct val="100000"/>
              </a:lnSpc>
              <a:buNone/>
            </a:pPr>
            <a:r>
              <a:rPr lang="zh-CN" altLang="en-US" sz="2400" dirty="0">
                <a:solidFill>
                  <a:srgbClr val="FF0000"/>
                </a:solidFill>
              </a:rPr>
              <a:t>中断服务程序</a:t>
            </a:r>
            <a:endParaRPr lang="zh-CN" altLang="en-US" sz="2400" dirty="0">
              <a:solidFill>
                <a:srgbClr val="FF0000"/>
              </a:solidFill>
            </a:endParaRPr>
          </a:p>
        </p:txBody>
      </p:sp>
      <p:sp>
        <p:nvSpPr>
          <p:cNvPr id="3" name="矩形: 圆角 2"/>
          <p:cNvSpPr/>
          <p:nvPr/>
        </p:nvSpPr>
        <p:spPr>
          <a:xfrm>
            <a:off x="755576" y="3323829"/>
            <a:ext cx="576064" cy="417822"/>
          </a:xfrm>
          <a:prstGeom prst="round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2721180" y="3608872"/>
            <a:ext cx="1012619" cy="1476312"/>
          </a:xfrm>
          <a:prstGeom prst="round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7165380" y="2451576"/>
            <a:ext cx="1665165" cy="617383"/>
          </a:xfrm>
          <a:prstGeom prst="round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7060830" y="4304250"/>
            <a:ext cx="1665165" cy="617383"/>
          </a:xfrm>
          <a:prstGeom prst="round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3" grpId="0" bldLvl="0" animBg="1"/>
      <p:bldP spid="12" grpId="0" bldLvl="0" animBg="1"/>
      <p:bldP spid="13" grpId="0" bldLvl="0" animBg="1"/>
      <p:bldP spid="1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内容占位符 17409" descr="1.5c"/>
          <p:cNvPicPr>
            <a:picLocks noGrp="1" noChangeAspect="1"/>
          </p:cNvPicPr>
          <p:nvPr>
            <p:ph sz="half" idx="1"/>
          </p:nvPr>
        </p:nvPicPr>
        <p:blipFill>
          <a:blip r:embed="rId1">
            <a:lum bright="24000"/>
          </a:blip>
          <a:stretch>
            <a:fillRect/>
          </a:stretch>
        </p:blipFill>
        <p:spPr>
          <a:xfrm>
            <a:off x="457200" y="820738"/>
            <a:ext cx="3324225" cy="6037262"/>
          </a:xfrm>
        </p:spPr>
      </p:pic>
      <p:sp>
        <p:nvSpPr>
          <p:cNvPr id="17411" name="标题 17410"/>
          <p:cNvSpPr>
            <a:spLocks noGrp="1"/>
          </p:cNvSpPr>
          <p:nvPr>
            <p:ph type="title"/>
          </p:nvPr>
        </p:nvSpPr>
        <p:spPr>
          <a:xfrm>
            <a:off x="457200" y="0"/>
            <a:ext cx="8229600" cy="1143000"/>
          </a:xfrm>
        </p:spPr>
        <p:txBody>
          <a:bodyPr anchor="ctr"/>
          <a:lstStyle/>
          <a:p>
            <a:r>
              <a:rPr lang="zh-CN" altLang="en-US" dirty="0"/>
              <a:t>长 I/O 等待</a:t>
            </a:r>
            <a:endParaRPr lang="zh-CN" altLang="en-US" dirty="0"/>
          </a:p>
        </p:txBody>
      </p:sp>
      <p:pic>
        <p:nvPicPr>
          <p:cNvPr id="17412" name="内容占位符 17411" descr="1.9"/>
          <p:cNvPicPr>
            <a:picLocks noGrp="1" noChangeAspect="1"/>
          </p:cNvPicPr>
          <p:nvPr>
            <p:ph sz="half" idx="2"/>
          </p:nvPr>
        </p:nvPicPr>
        <p:blipFill>
          <a:blip r:embed="rId2">
            <a:lum bright="6000"/>
          </a:blip>
          <a:stretch>
            <a:fillRect/>
          </a:stretch>
        </p:blipFill>
        <p:spPr>
          <a:xfrm>
            <a:off x="3898900" y="549275"/>
            <a:ext cx="4629150" cy="6308725"/>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anchor="ctr"/>
          <a:lstStyle/>
          <a:p>
            <a:pPr>
              <a:buNone/>
            </a:pPr>
            <a:r>
              <a:rPr lang="zh-CN" altLang="en-US" dirty="0"/>
              <a:t>中断和指令周期</a:t>
            </a:r>
            <a:endParaRPr lang="zh-CN" altLang="en-US" dirty="0"/>
          </a:p>
        </p:txBody>
      </p:sp>
      <p:pic>
        <p:nvPicPr>
          <p:cNvPr id="14339" name="内容占位符 14338" descr="1.6"/>
          <p:cNvPicPr>
            <a:picLocks noGrp="1" noChangeAspect="1"/>
          </p:cNvPicPr>
          <p:nvPr>
            <p:ph idx="1"/>
          </p:nvPr>
        </p:nvPicPr>
        <p:blipFill>
          <a:blip r:embed="rId1">
            <a:lum bright="12000"/>
          </a:blip>
          <a:stretch>
            <a:fillRect/>
          </a:stretch>
        </p:blipFill>
        <p:spPr>
          <a:xfrm>
            <a:off x="457200" y="1123950"/>
            <a:ext cx="8167688" cy="5734050"/>
          </a:xfrm>
        </p:spPr>
      </p:pic>
      <p:sp>
        <p:nvSpPr>
          <p:cNvPr id="14340" name="矩形 14339"/>
          <p:cNvSpPr>
            <a:spLocks noGrp="1"/>
          </p:cNvSpPr>
          <p:nvPr/>
        </p:nvSpPr>
        <p:spPr>
          <a:xfrm>
            <a:off x="179705" y="1412875"/>
            <a:ext cx="8229600" cy="4525963"/>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lnSpc>
                <a:spcPct val="120000"/>
              </a:lnSpc>
            </a:pPr>
            <a:r>
              <a:rPr lang="zh-CN" altLang="en-US" sz="2800" dirty="0">
                <a:latin typeface="黑体" panose="02010609060101010101" charset="-122"/>
              </a:rPr>
              <a:t>中断发生</a:t>
            </a:r>
            <a:endParaRPr lang="zh-CN" altLang="en-US" sz="2800" dirty="0">
              <a:latin typeface="黑体" panose="02010609060101010101" charset="-122"/>
            </a:endParaRPr>
          </a:p>
          <a:p>
            <a:pPr lvl="0">
              <a:lnSpc>
                <a:spcPct val="120000"/>
              </a:lnSpc>
              <a:buNone/>
            </a:pPr>
            <a:r>
              <a:rPr lang="zh-CN" altLang="en-US" sz="2800" dirty="0">
                <a:latin typeface="黑体" panose="02010609060101010101" charset="-122"/>
              </a:rPr>
              <a:t> 不可预测</a:t>
            </a:r>
            <a:endParaRPr lang="zh-CN" altLang="en-US" sz="2800" dirty="0">
              <a:latin typeface="黑体" panose="02010609060101010101" charset="-122"/>
            </a:endParaRPr>
          </a:p>
          <a:p>
            <a:pPr lvl="0">
              <a:lnSpc>
                <a:spcPct val="120000"/>
              </a:lnSpc>
              <a:buNone/>
            </a:pPr>
            <a:endParaRPr lang="zh-CN"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a:xfrm>
            <a:off x="457200" y="0"/>
            <a:ext cx="8229600" cy="1143000"/>
          </a:xfrm>
        </p:spPr>
        <p:txBody>
          <a:bodyPr anchor="ctr"/>
          <a:lstStyle/>
          <a:p>
            <a:r>
              <a:rPr lang="zh-CN" altLang="en-US" dirty="0"/>
              <a:t>有中断的指令周期</a:t>
            </a:r>
            <a:endParaRPr lang="zh-CN" altLang="en-US" dirty="0"/>
          </a:p>
        </p:txBody>
      </p:sp>
      <p:pic>
        <p:nvPicPr>
          <p:cNvPr id="15363" name="内容占位符 15362" descr="1.7"/>
          <p:cNvPicPr>
            <a:picLocks noGrp="1" noChangeAspect="1"/>
          </p:cNvPicPr>
          <p:nvPr>
            <p:ph idx="1"/>
          </p:nvPr>
        </p:nvPicPr>
        <p:blipFill>
          <a:blip r:embed="rId1">
            <a:lum bright="12000"/>
          </a:blip>
          <a:stretch>
            <a:fillRect/>
          </a:stretch>
        </p:blipFill>
        <p:spPr>
          <a:xfrm>
            <a:off x="-7937" y="2681288"/>
            <a:ext cx="9151937" cy="4176712"/>
          </a:xfrm>
        </p:spPr>
      </p:pic>
      <p:sp>
        <p:nvSpPr>
          <p:cNvPr id="15364" name="矩形 15363"/>
          <p:cNvSpPr>
            <a:spLocks noGrp="1"/>
          </p:cNvSpPr>
          <p:nvPr/>
        </p:nvSpPr>
        <p:spPr>
          <a:xfrm>
            <a:off x="472232" y="908720"/>
            <a:ext cx="8229600" cy="4525962"/>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lnSpc>
                <a:spcPct val="120000"/>
              </a:lnSpc>
            </a:pPr>
            <a:r>
              <a:rPr lang="zh-CN" altLang="en-US" sz="2400" dirty="0">
                <a:latin typeface="黑体" panose="02010609060101010101" charset="-122"/>
              </a:rPr>
              <a:t>何时检测中断？</a:t>
            </a:r>
            <a:endParaRPr lang="zh-CN" altLang="en-US" sz="2400" dirty="0">
              <a:latin typeface="黑体" panose="02010609060101010101" charset="-122"/>
            </a:endParaRPr>
          </a:p>
          <a:p>
            <a:pPr lvl="0">
              <a:lnSpc>
                <a:spcPct val="120000"/>
              </a:lnSpc>
            </a:pPr>
            <a:r>
              <a:rPr lang="zh-CN" altLang="en-US" sz="2400" dirty="0"/>
              <a:t>有中断或无中断如何处理？</a:t>
            </a:r>
            <a:endParaRPr lang="en-US" altLang="zh-CN" sz="2400" dirty="0"/>
          </a:p>
          <a:p>
            <a:pPr lvl="0">
              <a:lnSpc>
                <a:spcPct val="120000"/>
              </a:lnSpc>
            </a:pPr>
            <a:r>
              <a:rPr lang="zh-CN" altLang="en-US" sz="2400" dirty="0"/>
              <a:t>中断阶段会带来额外开销，为什么还要采取中断机制？</a:t>
            </a:r>
            <a:endParaRPr lang="zh-CN"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0" y="0"/>
            <a:ext cx="8229600" cy="1143000"/>
          </a:xfrm>
        </p:spPr>
        <p:txBody>
          <a:bodyPr anchor="ctr"/>
          <a:lstStyle/>
          <a:p>
            <a:pPr>
              <a:buNone/>
            </a:pPr>
            <a:r>
              <a:rPr lang="zh-CN" altLang="en-US" dirty="0"/>
              <a:t>1.4.2</a:t>
            </a:r>
            <a:br>
              <a:rPr lang="zh-CN" altLang="en-US" dirty="0"/>
            </a:br>
            <a:r>
              <a:rPr lang="zh-CN" altLang="en-US" dirty="0"/>
              <a:t> 中断处理</a:t>
            </a:r>
            <a:endParaRPr lang="zh-CN" altLang="en-US" dirty="0"/>
          </a:p>
        </p:txBody>
      </p:sp>
      <p:pic>
        <p:nvPicPr>
          <p:cNvPr id="18435" name="内容占位符 18434" descr="1.10"/>
          <p:cNvPicPr>
            <a:picLocks noGrp="1" noChangeAspect="1"/>
          </p:cNvPicPr>
          <p:nvPr>
            <p:ph idx="1"/>
          </p:nvPr>
        </p:nvPicPr>
        <p:blipFill>
          <a:blip r:embed="rId1">
            <a:lum bright="24000"/>
          </a:blip>
          <a:stretch>
            <a:fillRect/>
          </a:stretch>
        </p:blipFill>
        <p:spPr>
          <a:xfrm>
            <a:off x="3476625" y="0"/>
            <a:ext cx="5667375" cy="68580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p:txBody>
          <a:bodyPr anchor="ctr"/>
          <a:lstStyle/>
          <a:p/>
        </p:txBody>
      </p:sp>
      <p:pic>
        <p:nvPicPr>
          <p:cNvPr id="19459" name="内容占位符 19458" descr="1.11"/>
          <p:cNvPicPr>
            <a:picLocks noGrp="1" noChangeAspect="1"/>
          </p:cNvPicPr>
          <p:nvPr>
            <p:ph idx="1"/>
          </p:nvPr>
        </p:nvPicPr>
        <p:blipFill>
          <a:blip r:embed="rId1">
            <a:lum bright="18000"/>
          </a:blip>
          <a:stretch>
            <a:fillRect/>
          </a:stretch>
        </p:blipFill>
        <p:spPr>
          <a:xfrm>
            <a:off x="349250" y="66675"/>
            <a:ext cx="8602663" cy="6791325"/>
          </a:xfrm>
        </p:spPr>
      </p:pic>
      <p:sp>
        <p:nvSpPr>
          <p:cNvPr id="2" name="矩形 1"/>
          <p:cNvSpPr/>
          <p:nvPr/>
        </p:nvSpPr>
        <p:spPr>
          <a:xfrm>
            <a:off x="2123728" y="692696"/>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5" name="矩形 4"/>
          <p:cNvSpPr/>
          <p:nvPr/>
        </p:nvSpPr>
        <p:spPr>
          <a:xfrm>
            <a:off x="2420144" y="2708920"/>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6" name="矩形 5"/>
          <p:cNvSpPr/>
          <p:nvPr/>
        </p:nvSpPr>
        <p:spPr>
          <a:xfrm>
            <a:off x="3923928" y="4869160"/>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7" name="矩形 6"/>
          <p:cNvSpPr/>
          <p:nvPr/>
        </p:nvSpPr>
        <p:spPr>
          <a:xfrm>
            <a:off x="3926469" y="1273622"/>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8" name="矩形 7"/>
          <p:cNvSpPr/>
          <p:nvPr/>
        </p:nvSpPr>
        <p:spPr>
          <a:xfrm>
            <a:off x="539552" y="4725144"/>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9" name="矩形 8"/>
          <p:cNvSpPr/>
          <p:nvPr/>
        </p:nvSpPr>
        <p:spPr>
          <a:xfrm>
            <a:off x="5220072" y="3429000"/>
            <a:ext cx="288032" cy="288032"/>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10" name="矩形 9"/>
          <p:cNvSpPr/>
          <p:nvPr/>
        </p:nvSpPr>
        <p:spPr>
          <a:xfrm>
            <a:off x="689288" y="2736304"/>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11" name="矩形 10"/>
          <p:cNvSpPr/>
          <p:nvPr/>
        </p:nvSpPr>
        <p:spPr>
          <a:xfrm>
            <a:off x="6730178" y="702122"/>
            <a:ext cx="288032" cy="288032"/>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12" name="矩形 11"/>
          <p:cNvSpPr/>
          <p:nvPr/>
        </p:nvSpPr>
        <p:spPr>
          <a:xfrm>
            <a:off x="6730178" y="1555562"/>
            <a:ext cx="288032" cy="288032"/>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13" name="矩形 12"/>
          <p:cNvSpPr/>
          <p:nvPr/>
        </p:nvSpPr>
        <p:spPr>
          <a:xfrm>
            <a:off x="8663881" y="5001488"/>
            <a:ext cx="288032" cy="288032"/>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14" name="矩形 13"/>
          <p:cNvSpPr/>
          <p:nvPr/>
        </p:nvSpPr>
        <p:spPr>
          <a:xfrm>
            <a:off x="5220072" y="4869160"/>
            <a:ext cx="288032" cy="288032"/>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a:xfrm>
            <a:off x="457200" y="0"/>
            <a:ext cx="8229600" cy="1143000"/>
          </a:xfrm>
        </p:spPr>
        <p:txBody>
          <a:bodyPr anchor="ctr"/>
          <a:lstStyle/>
          <a:p>
            <a:r>
              <a:rPr lang="zh-CN" altLang="en-US" dirty="0"/>
              <a:t>1</a:t>
            </a:r>
            <a:r>
              <a:rPr lang="en-US" altLang="zh-CN" dirty="0"/>
              <a:t>.</a:t>
            </a:r>
            <a:r>
              <a:rPr lang="zh-CN" altLang="en-US" dirty="0"/>
              <a:t>4.3 多个中断</a:t>
            </a:r>
            <a:endParaRPr lang="zh-CN" altLang="en-US" dirty="0"/>
          </a:p>
        </p:txBody>
      </p:sp>
      <p:pic>
        <p:nvPicPr>
          <p:cNvPr id="20483" name="内容占位符 20482" descr="1.12"/>
          <p:cNvPicPr>
            <a:picLocks noGrp="1" noChangeAspect="1"/>
          </p:cNvPicPr>
          <p:nvPr>
            <p:ph idx="1"/>
          </p:nvPr>
        </p:nvPicPr>
        <p:blipFill>
          <a:blip r:embed="rId1">
            <a:lum bright="12000"/>
          </a:blip>
          <a:stretch>
            <a:fillRect/>
          </a:stretch>
        </p:blipFill>
        <p:spPr>
          <a:xfrm>
            <a:off x="0" y="3458845"/>
            <a:ext cx="9144000" cy="3398838"/>
          </a:xfrm>
        </p:spPr>
      </p:pic>
      <p:sp>
        <p:nvSpPr>
          <p:cNvPr id="20484" name="矩形 20483"/>
          <p:cNvSpPr>
            <a:spLocks noGrp="1"/>
          </p:cNvSpPr>
          <p:nvPr/>
        </p:nvSpPr>
        <p:spPr>
          <a:xfrm>
            <a:off x="457200" y="1093788"/>
            <a:ext cx="8229600" cy="4525962"/>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lnSpc>
                <a:spcPct val="100000"/>
              </a:lnSpc>
            </a:pPr>
            <a:r>
              <a:rPr lang="zh-CN" altLang="en-US" sz="2800" dirty="0">
                <a:latin typeface="黑体" panose="02010609060101010101" charset="-122"/>
              </a:rPr>
              <a:t> 假设当一个中断正在处理，另一个中断出现，两个方法</a:t>
            </a:r>
            <a:endParaRPr lang="zh-CN" altLang="en-US" sz="2800" dirty="0">
              <a:latin typeface="黑体" panose="02010609060101010101" charset="-122"/>
            </a:endParaRPr>
          </a:p>
          <a:p>
            <a:pPr lvl="1">
              <a:lnSpc>
                <a:spcPct val="100000"/>
              </a:lnSpc>
            </a:pPr>
            <a:r>
              <a:rPr lang="zh-CN" altLang="en-US" sz="2800" dirty="0">
                <a:latin typeface="黑体" panose="02010609060101010101" charset="-122"/>
              </a:rPr>
              <a:t>在一个中断处理中禁止其他中断</a:t>
            </a:r>
            <a:r>
              <a:rPr lang="zh-CN" altLang="en-US" sz="2800" dirty="0">
                <a:solidFill>
                  <a:srgbClr val="FF0066"/>
                </a:solidFill>
                <a:latin typeface="黑体" panose="02010609060101010101" charset="-122"/>
              </a:rPr>
              <a:t>（顺序中断）</a:t>
            </a:r>
            <a:endParaRPr lang="zh-CN" altLang="en-US" sz="2800" dirty="0">
              <a:solidFill>
                <a:srgbClr val="FF0066"/>
              </a:solidFill>
              <a:latin typeface="黑体" panose="02010609060101010101" charset="-122"/>
            </a:endParaRPr>
          </a:p>
          <a:p>
            <a:pPr lvl="1">
              <a:lnSpc>
                <a:spcPct val="100000"/>
              </a:lnSpc>
            </a:pPr>
            <a:r>
              <a:rPr lang="zh-CN" altLang="en-US" sz="2800" dirty="0">
                <a:latin typeface="黑体" panose="02010609060101010101" charset="-122"/>
              </a:rPr>
              <a:t>使用优先级</a:t>
            </a:r>
            <a:r>
              <a:rPr lang="zh-CN" altLang="en-US" sz="2800" dirty="0">
                <a:solidFill>
                  <a:srgbClr val="FF0066"/>
                </a:solidFill>
                <a:latin typeface="黑体" panose="02010609060101010101" charset="-122"/>
              </a:rPr>
              <a:t>（嵌套中断）</a:t>
            </a:r>
            <a:endParaRPr lang="zh-CN" altLang="en-US" sz="2800" dirty="0">
              <a:solidFill>
                <a:srgbClr val="FF0066"/>
              </a:solidFill>
              <a:latin typeface="黑体" panose="0201060906010101010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内容占位符 21505" descr="1.13"/>
          <p:cNvPicPr>
            <a:picLocks noGrp="1" noChangeAspect="1"/>
          </p:cNvPicPr>
          <p:nvPr>
            <p:ph idx="1"/>
          </p:nvPr>
        </p:nvPicPr>
        <p:blipFill>
          <a:blip r:embed="rId1">
            <a:lum bright="18000"/>
          </a:blip>
          <a:stretch>
            <a:fillRect/>
          </a:stretch>
        </p:blipFill>
        <p:spPr>
          <a:xfrm>
            <a:off x="1236663" y="1600200"/>
            <a:ext cx="7750175" cy="5257800"/>
          </a:xfrm>
        </p:spPr>
      </p:pic>
      <p:sp>
        <p:nvSpPr>
          <p:cNvPr id="21507" name="矩形 21506"/>
          <p:cNvSpPr>
            <a:spLocks noGrp="1"/>
          </p:cNvSpPr>
          <p:nvPr/>
        </p:nvSpPr>
        <p:spPr>
          <a:xfrm>
            <a:off x="0" y="0"/>
            <a:ext cx="8229600" cy="4525963"/>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r>
              <a:rPr lang="zh-CN" altLang="en-US" sz="2800" dirty="0">
                <a:latin typeface="黑体" panose="02010609060101010101" charset="-122"/>
              </a:rPr>
              <a:t>打印机、磁盘、通信线的中断优先级为</a:t>
            </a:r>
            <a:endParaRPr lang="zh-CN" altLang="en-US" sz="2800" dirty="0">
              <a:latin typeface="黑体" panose="02010609060101010101" charset="-122"/>
            </a:endParaRPr>
          </a:p>
          <a:p>
            <a:pPr lvl="0">
              <a:buNone/>
            </a:pPr>
            <a:r>
              <a:rPr lang="zh-CN" altLang="en-US" sz="2800" dirty="0">
                <a:latin typeface="黑体" panose="02010609060101010101" charset="-122"/>
              </a:rPr>
              <a:t>  2，4，5。在t=10,t=15,t=20分别有打印机中断、通信中断和磁盘中断来到</a:t>
            </a:r>
            <a:endParaRPr lang="zh-CN" altLang="en-US" sz="2800" dirty="0"/>
          </a:p>
        </p:txBody>
      </p:sp>
      <p:sp>
        <p:nvSpPr>
          <p:cNvPr id="4" name="矩形 3"/>
          <p:cNvSpPr/>
          <p:nvPr/>
        </p:nvSpPr>
        <p:spPr>
          <a:xfrm>
            <a:off x="4127024" y="2262981"/>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5" name="矩形 4"/>
          <p:cNvSpPr/>
          <p:nvPr/>
        </p:nvSpPr>
        <p:spPr>
          <a:xfrm>
            <a:off x="6178312" y="2262981"/>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6" name="矩形 5"/>
          <p:cNvSpPr/>
          <p:nvPr/>
        </p:nvSpPr>
        <p:spPr>
          <a:xfrm>
            <a:off x="8235216" y="4525963"/>
            <a:ext cx="288032" cy="2880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4099" name="Rectangle 2"/>
          <p:cNvSpPr>
            <a:spLocks noGrp="1"/>
          </p:cNvSpPr>
          <p:nvPr>
            <p:ph type="title"/>
          </p:nvPr>
        </p:nvSpPr>
        <p:spPr>
          <a:xfrm>
            <a:off x="148590" y="132080"/>
            <a:ext cx="8538210" cy="630555"/>
          </a:xfrm>
        </p:spPr>
        <p:txBody>
          <a:bodyPr vert="horz" wrap="square" lIns="91440" tIns="45720" rIns="91440" bIns="45720" anchor="b"/>
          <a:p>
            <a:pPr eaLnBrk="1" hangingPunct="1"/>
            <a:r>
              <a:rPr lang="en-US" altLang="zh-CN" sz="3600" dirty="0">
                <a:cs typeface="Times New Roman" panose="02020603050405020304" pitchFamily="18" charset="0"/>
              </a:rPr>
              <a:t>8.1.1 </a:t>
            </a:r>
            <a:r>
              <a:rPr lang="zh-CN" altLang="en-US" sz="3600" dirty="0">
                <a:sym typeface="+mn-ea"/>
              </a:rPr>
              <a:t>输入</a:t>
            </a:r>
            <a:r>
              <a:rPr lang="en-US" altLang="zh-CN" sz="3600" dirty="0">
                <a:sym typeface="+mn-ea"/>
              </a:rPr>
              <a:t>/</a:t>
            </a:r>
            <a:r>
              <a:rPr lang="zh-CN" altLang="en-US" sz="3600" dirty="0">
                <a:sym typeface="+mn-ea"/>
              </a:rPr>
              <a:t>输出接口与端口</a:t>
            </a:r>
            <a:endParaRPr lang="zh-CN" altLang="en-US" sz="3600" dirty="0"/>
          </a:p>
        </p:txBody>
      </p:sp>
      <p:sp>
        <p:nvSpPr>
          <p:cNvPr id="4100" name="Rectangle 3"/>
          <p:cNvSpPr>
            <a:spLocks noGrp="1"/>
          </p:cNvSpPr>
          <p:nvPr>
            <p:ph idx="1"/>
          </p:nvPr>
        </p:nvSpPr>
        <p:spPr>
          <a:xfrm>
            <a:off x="302895" y="762635"/>
            <a:ext cx="7940675" cy="4411345"/>
          </a:xfrm>
        </p:spPr>
        <p:txBody>
          <a:bodyPr vert="horz" wrap="square" lIns="91440" tIns="45720" rIns="91440" bIns="45720" anchor="t"/>
          <a:p>
            <a:pPr eaLnBrk="1" hangingPunct="1">
              <a:lnSpc>
                <a:spcPct val="110000"/>
              </a:lnSpc>
              <a:buNone/>
            </a:pPr>
            <a:r>
              <a:rPr lang="zh-CN" altLang="en-US" sz="2600" dirty="0">
                <a:solidFill>
                  <a:srgbClr val="00B0F0"/>
                </a:solidFill>
              </a:rPr>
              <a:t>三、</a:t>
            </a:r>
            <a:r>
              <a:rPr lang="en-US" altLang="zh-CN" dirty="0">
                <a:solidFill>
                  <a:srgbClr val="00B0F0"/>
                </a:solidFill>
                <a:sym typeface="+mn-ea"/>
              </a:rPr>
              <a:t>I/O</a:t>
            </a:r>
            <a:r>
              <a:rPr lang="zh-CN" altLang="en-US" dirty="0">
                <a:solidFill>
                  <a:srgbClr val="00B0F0"/>
                </a:solidFill>
                <a:sym typeface="+mn-ea"/>
              </a:rPr>
              <a:t>对系统性能的影响</a:t>
            </a:r>
            <a:endParaRPr lang="zh-CN" altLang="en-US" sz="2600" dirty="0">
              <a:solidFill>
                <a:srgbClr val="00B0F0"/>
              </a:solidFill>
            </a:endParaRPr>
          </a:p>
          <a:p>
            <a:pPr marL="0" lvl="0" indent="0" eaLnBrk="1" hangingPunct="1">
              <a:lnSpc>
                <a:spcPct val="110000"/>
              </a:lnSpc>
              <a:buFont typeface="Wingdings" panose="05000000000000000000" charset="0"/>
              <a:buNone/>
            </a:pPr>
            <a:r>
              <a:rPr lang="zh-CN" altLang="en-US" sz="2400" dirty="0">
                <a:sym typeface="+mn-ea"/>
              </a:rPr>
              <a:t>【例</a:t>
            </a:r>
            <a:r>
              <a:rPr lang="en-US" altLang="zh-CN" sz="2400" dirty="0">
                <a:sym typeface="+mn-ea"/>
              </a:rPr>
              <a:t>8.1</a:t>
            </a:r>
            <a:r>
              <a:rPr lang="zh-CN" altLang="en-US" sz="2400" dirty="0">
                <a:sym typeface="+mn-ea"/>
              </a:rPr>
              <a:t>】</a:t>
            </a:r>
            <a:r>
              <a:rPr lang="zh-CN" altLang="en-US" sz="2400" dirty="0">
                <a:solidFill>
                  <a:schemeClr val="tx1"/>
                </a:solidFill>
                <a:sym typeface="+mn-ea"/>
              </a:rPr>
              <a:t>设运行时间为</a:t>
            </a:r>
            <a:r>
              <a:rPr lang="en-US" altLang="zh-CN" sz="2400" dirty="0">
                <a:solidFill>
                  <a:srgbClr val="FF0000"/>
                </a:solidFill>
                <a:sym typeface="+mn-ea"/>
              </a:rPr>
              <a:t>100</a:t>
            </a:r>
            <a:r>
              <a:rPr lang="zh-CN" altLang="en-US" sz="2400" dirty="0">
                <a:solidFill>
                  <a:srgbClr val="FF0000"/>
                </a:solidFill>
                <a:sym typeface="+mn-ea"/>
              </a:rPr>
              <a:t>秒</a:t>
            </a:r>
            <a:r>
              <a:rPr lang="zh-CN" altLang="en-US" sz="2400" dirty="0">
                <a:solidFill>
                  <a:schemeClr val="tx1"/>
                </a:solidFill>
                <a:sym typeface="+mn-ea"/>
              </a:rPr>
              <a:t>的基准程序，其中</a:t>
            </a:r>
            <a:r>
              <a:rPr lang="en-US" altLang="zh-CN" sz="2400" dirty="0">
                <a:solidFill>
                  <a:srgbClr val="FF0000"/>
                </a:solidFill>
                <a:sym typeface="+mn-ea"/>
              </a:rPr>
              <a:t>90</a:t>
            </a:r>
            <a:r>
              <a:rPr lang="zh-CN" altLang="en-US" sz="2400" dirty="0">
                <a:solidFill>
                  <a:srgbClr val="FF0000"/>
                </a:solidFill>
                <a:sym typeface="+mn-ea"/>
              </a:rPr>
              <a:t>秒</a:t>
            </a:r>
            <a:r>
              <a:rPr lang="zh-CN" altLang="en-US" sz="2400" dirty="0">
                <a:solidFill>
                  <a:schemeClr val="tx1"/>
                </a:solidFill>
                <a:sym typeface="+mn-ea"/>
              </a:rPr>
              <a:t>是</a:t>
            </a:r>
            <a:r>
              <a:rPr lang="en-US" altLang="zh-CN" sz="2400" dirty="0">
                <a:solidFill>
                  <a:srgbClr val="FF0000"/>
                </a:solidFill>
                <a:sym typeface="+mn-ea"/>
              </a:rPr>
              <a:t>CPU</a:t>
            </a:r>
            <a:r>
              <a:rPr lang="zh-CN" altLang="en-US" sz="2400" dirty="0">
                <a:solidFill>
                  <a:srgbClr val="FF0000"/>
                </a:solidFill>
                <a:sym typeface="+mn-ea"/>
              </a:rPr>
              <a:t>时间</a:t>
            </a:r>
            <a:r>
              <a:rPr lang="zh-CN" altLang="en-US" sz="2400" dirty="0">
                <a:solidFill>
                  <a:schemeClr val="tx1"/>
                </a:solidFill>
                <a:sym typeface="+mn-ea"/>
              </a:rPr>
              <a:t>，剩下的是</a:t>
            </a:r>
            <a:r>
              <a:rPr lang="en-US" altLang="zh-CN" sz="2400" dirty="0">
                <a:solidFill>
                  <a:schemeClr val="tx1"/>
                </a:solidFill>
                <a:sym typeface="+mn-ea"/>
              </a:rPr>
              <a:t>I/O</a:t>
            </a:r>
            <a:r>
              <a:rPr lang="zh-CN" altLang="en-US" sz="2400" dirty="0">
                <a:solidFill>
                  <a:schemeClr val="tx1"/>
                </a:solidFill>
                <a:sym typeface="+mn-ea"/>
              </a:rPr>
              <a:t>占用的时间。若在之后</a:t>
            </a:r>
            <a:r>
              <a:rPr lang="en-US" altLang="zh-CN" sz="2400" dirty="0">
                <a:solidFill>
                  <a:schemeClr val="tx1"/>
                </a:solidFill>
                <a:sym typeface="+mn-ea"/>
              </a:rPr>
              <a:t>5</a:t>
            </a:r>
            <a:r>
              <a:rPr lang="zh-CN" altLang="en-US" sz="2400" dirty="0">
                <a:solidFill>
                  <a:schemeClr val="tx1"/>
                </a:solidFill>
                <a:sym typeface="+mn-ea"/>
              </a:rPr>
              <a:t>年中，</a:t>
            </a:r>
            <a:r>
              <a:rPr lang="en-US" altLang="zh-CN" sz="2400" dirty="0">
                <a:solidFill>
                  <a:schemeClr val="tx1"/>
                </a:solidFill>
                <a:sym typeface="+mn-ea"/>
              </a:rPr>
              <a:t>CPU</a:t>
            </a:r>
            <a:r>
              <a:rPr lang="zh-CN" altLang="en-US" sz="2400" dirty="0">
                <a:solidFill>
                  <a:schemeClr val="tx1"/>
                </a:solidFill>
                <a:sym typeface="+mn-ea"/>
              </a:rPr>
              <a:t>速度每年提高</a:t>
            </a:r>
            <a:r>
              <a:rPr lang="en-US" altLang="zh-CN" sz="2400" dirty="0">
                <a:solidFill>
                  <a:srgbClr val="FF0000"/>
                </a:solidFill>
                <a:sym typeface="+mn-ea"/>
              </a:rPr>
              <a:t>50%</a:t>
            </a:r>
            <a:r>
              <a:rPr lang="zh-CN" altLang="en-US" sz="2400" dirty="0">
                <a:solidFill>
                  <a:schemeClr val="tx1"/>
                </a:solidFill>
                <a:sym typeface="+mn-ea"/>
              </a:rPr>
              <a:t>，但</a:t>
            </a:r>
            <a:r>
              <a:rPr lang="en-US" altLang="zh-CN" sz="2400" dirty="0">
                <a:solidFill>
                  <a:schemeClr val="tx1"/>
                </a:solidFill>
                <a:sym typeface="+mn-ea"/>
              </a:rPr>
              <a:t>I/O</a:t>
            </a:r>
            <a:r>
              <a:rPr lang="zh-CN" altLang="en-US" sz="2400" dirty="0">
                <a:solidFill>
                  <a:schemeClr val="tx1"/>
                </a:solidFill>
                <a:sym typeface="+mn-ea"/>
              </a:rPr>
              <a:t>速度不变。问此时运行该程序要多久？</a:t>
            </a:r>
            <a:endParaRPr lang="zh-CN" altLang="en-US" sz="2400" dirty="0">
              <a:solidFill>
                <a:schemeClr val="tx1"/>
              </a:solidFill>
            </a:endParaRPr>
          </a:p>
          <a:p>
            <a:pPr marL="0" lvl="0" indent="0" eaLnBrk="1" hangingPunct="1">
              <a:lnSpc>
                <a:spcPct val="110000"/>
              </a:lnSpc>
              <a:buFont typeface="Wingdings" panose="05000000000000000000" charset="0"/>
              <a:buNone/>
            </a:pPr>
            <a:r>
              <a:rPr lang="zh-CN" altLang="en-US" sz="2400" dirty="0">
                <a:sym typeface="+mn-ea"/>
              </a:rPr>
              <a:t>解：</a:t>
            </a:r>
            <a:r>
              <a:rPr lang="en-US" altLang="zh-CN" sz="2400" dirty="0">
                <a:sym typeface="+mn-ea"/>
              </a:rPr>
              <a:t>I/O</a:t>
            </a:r>
            <a:r>
              <a:rPr lang="zh-CN" altLang="en-US" sz="2400" dirty="0">
                <a:sym typeface="+mn-ea"/>
              </a:rPr>
              <a:t>比较严重的制约整体性能的提高。</a:t>
            </a:r>
            <a:endParaRPr lang="zh-CN" altLang="en-US" sz="2400" dirty="0"/>
          </a:p>
          <a:p>
            <a:pPr marL="0" lvl="0" indent="0" eaLnBrk="1" hangingPunct="1">
              <a:lnSpc>
                <a:spcPct val="110000"/>
              </a:lnSpc>
              <a:buFont typeface="Wingdings" panose="05000000000000000000" charset="0"/>
              <a:buNone/>
            </a:pPr>
            <a:endParaRPr lang="zh-CN" altLang="en-US" sz="2400" dirty="0">
              <a:solidFill>
                <a:schemeClr val="tx1"/>
              </a:solidFill>
            </a:endParaRPr>
          </a:p>
        </p:txBody>
      </p:sp>
      <p:graphicFrame>
        <p:nvGraphicFramePr>
          <p:cNvPr id="2" name="对象 1"/>
          <p:cNvGraphicFramePr/>
          <p:nvPr/>
        </p:nvGraphicFramePr>
        <p:xfrm>
          <a:off x="302895" y="3716655"/>
          <a:ext cx="7021830" cy="3088640"/>
        </p:xfrm>
        <a:graphic>
          <a:graphicData uri="http://schemas.openxmlformats.org/presentationml/2006/ole">
            <mc:AlternateContent xmlns:mc="http://schemas.openxmlformats.org/markup-compatibility/2006">
              <mc:Choice xmlns:v="urn:schemas-microsoft-com:vml" Requires="v">
                <p:oleObj spid="_x0000_s3" name="" r:id="rId1" imgW="5321300" imgH="2336800" progId="Paint.Picture">
                  <p:embed/>
                </p:oleObj>
              </mc:Choice>
              <mc:Fallback>
                <p:oleObj name="" r:id="rId1" imgW="5321300" imgH="2336800" progId="Paint.Picture">
                  <p:embed/>
                  <p:pic>
                    <p:nvPicPr>
                      <p:cNvPr id="0" name="图片 2"/>
                      <p:cNvPicPr/>
                      <p:nvPr/>
                    </p:nvPicPr>
                    <p:blipFill>
                      <a:blip r:embed="rId2"/>
                      <a:stretch>
                        <a:fillRect/>
                      </a:stretch>
                    </p:blipFill>
                    <p:spPr>
                      <a:xfrm>
                        <a:off x="302895" y="3716655"/>
                        <a:ext cx="7021830" cy="3088640"/>
                      </a:xfrm>
                      <a:prstGeom prst="rect">
                        <a:avLst/>
                      </a:prstGeom>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a:xfrm>
            <a:off x="27305" y="846138"/>
            <a:ext cx="8229600" cy="4411662"/>
          </a:xfrm>
        </p:spPr>
        <p:txBody>
          <a:bodyPr/>
          <a:p>
            <a:pPr marL="0" indent="0">
              <a:buNone/>
            </a:pPr>
            <a:r>
              <a:rPr lang="zh-CN" altLang="en-US"/>
              <a:t>题</a:t>
            </a:r>
            <a:r>
              <a:rPr lang="en-US" altLang="zh-CN"/>
              <a:t>11</a:t>
            </a:r>
            <a:r>
              <a:rPr lang="zh-CN" altLang="en-US">
                <a:solidFill>
                  <a:schemeClr val="tx1"/>
                </a:solidFill>
              </a:rPr>
              <a:t>、</a:t>
            </a:r>
            <a:endParaRPr lang="zh-CN" altLang="en-US">
              <a:solidFill>
                <a:schemeClr val="tx1"/>
              </a:solidFill>
            </a:endParaRPr>
          </a:p>
        </p:txBody>
      </p:sp>
      <p:sp>
        <p:nvSpPr>
          <p:cNvPr id="100" name="文本框 99"/>
          <p:cNvSpPr txBox="1"/>
          <p:nvPr/>
        </p:nvSpPr>
        <p:spPr>
          <a:xfrm>
            <a:off x="147955" y="1391920"/>
            <a:ext cx="8822055" cy="1938020"/>
          </a:xfrm>
          <a:prstGeom prst="rect">
            <a:avLst/>
          </a:prstGeom>
          <a:noFill/>
          <a:ln w="9525">
            <a:noFill/>
          </a:ln>
        </p:spPr>
        <p:txBody>
          <a:bodyPr wrap="square">
            <a:spAutoFit/>
          </a:bodyPr>
          <a:p>
            <a:r>
              <a:rPr lang="zh-CN" sz="2400" b="1">
                <a:solidFill>
                  <a:srgbClr val="0000FF"/>
                </a:solidFill>
                <a:ea typeface="华文中宋" panose="02010600040101010101" charset="-122"/>
              </a:rPr>
              <a:t>设某机器有</a:t>
            </a:r>
            <a:r>
              <a:rPr lang="en-US" sz="2400" b="1">
                <a:solidFill>
                  <a:srgbClr val="0000FF"/>
                </a:solidFill>
                <a:latin typeface="华文中宋" panose="02010600040101010101" charset="-122"/>
              </a:rPr>
              <a:t>5</a:t>
            </a:r>
            <a:r>
              <a:rPr lang="zh-CN" sz="2400" b="1">
                <a:solidFill>
                  <a:srgbClr val="0000FF"/>
                </a:solidFill>
                <a:ea typeface="华文中宋" panose="02010600040101010101" charset="-122"/>
              </a:rPr>
              <a:t>级中断：</a:t>
            </a:r>
            <a:r>
              <a:rPr lang="en-US" sz="2400" b="1">
                <a:solidFill>
                  <a:srgbClr val="0000FF"/>
                </a:solidFill>
                <a:latin typeface="Times New Roman" panose="02020603050405020304" pitchFamily="18" charset="0"/>
                <a:ea typeface="华文中宋" panose="02010600040101010101" charset="-122"/>
              </a:rPr>
              <a:t>L0</a:t>
            </a:r>
            <a:r>
              <a:rPr lang="zh-CN" sz="2400" b="1">
                <a:solidFill>
                  <a:srgbClr val="0000FF"/>
                </a:solidFill>
                <a:ea typeface="华文中宋" panose="02010600040101010101" charset="-122"/>
              </a:rPr>
              <a:t>，</a:t>
            </a:r>
            <a:r>
              <a:rPr lang="en-US" sz="2400" b="1">
                <a:solidFill>
                  <a:srgbClr val="0000FF"/>
                </a:solidFill>
                <a:latin typeface="Times New Roman" panose="02020603050405020304" pitchFamily="18" charset="0"/>
                <a:ea typeface="华文中宋" panose="02010600040101010101" charset="-122"/>
              </a:rPr>
              <a:t>L1</a:t>
            </a:r>
            <a:r>
              <a:rPr lang="zh-CN" sz="2400" b="1">
                <a:solidFill>
                  <a:srgbClr val="0000FF"/>
                </a:solidFill>
                <a:ea typeface="华文中宋" panose="02010600040101010101" charset="-122"/>
              </a:rPr>
              <a:t>，</a:t>
            </a:r>
            <a:r>
              <a:rPr lang="en-US" sz="2400" b="1">
                <a:solidFill>
                  <a:srgbClr val="0000FF"/>
                </a:solidFill>
                <a:latin typeface="Times New Roman" panose="02020603050405020304" pitchFamily="18" charset="0"/>
                <a:ea typeface="华文中宋" panose="02010600040101010101" charset="-122"/>
              </a:rPr>
              <a:t>L2</a:t>
            </a:r>
            <a:r>
              <a:rPr lang="zh-CN" sz="2400" b="1">
                <a:solidFill>
                  <a:srgbClr val="0000FF"/>
                </a:solidFill>
                <a:ea typeface="华文中宋" panose="02010600040101010101" charset="-122"/>
              </a:rPr>
              <a:t>，</a:t>
            </a:r>
            <a:r>
              <a:rPr lang="en-US" sz="2400" b="1">
                <a:solidFill>
                  <a:srgbClr val="0000FF"/>
                </a:solidFill>
                <a:latin typeface="Times New Roman" panose="02020603050405020304" pitchFamily="18" charset="0"/>
                <a:ea typeface="华文中宋" panose="02010600040101010101" charset="-122"/>
              </a:rPr>
              <a:t>L3</a:t>
            </a:r>
            <a:r>
              <a:rPr lang="zh-CN" sz="2400" b="1">
                <a:solidFill>
                  <a:srgbClr val="0000FF"/>
                </a:solidFill>
                <a:ea typeface="华文中宋" panose="02010600040101010101" charset="-122"/>
              </a:rPr>
              <a:t>，</a:t>
            </a:r>
            <a:r>
              <a:rPr lang="en-US" sz="2400" b="1">
                <a:solidFill>
                  <a:srgbClr val="0000FF"/>
                </a:solidFill>
                <a:latin typeface="Times New Roman" panose="02020603050405020304" pitchFamily="18" charset="0"/>
                <a:ea typeface="华文中宋" panose="02010600040101010101" charset="-122"/>
              </a:rPr>
              <a:t>L4</a:t>
            </a:r>
            <a:r>
              <a:rPr lang="zh-CN" sz="2400" b="1">
                <a:solidFill>
                  <a:srgbClr val="0000FF"/>
                </a:solidFill>
                <a:ea typeface="华文中宋" panose="02010600040101010101" charset="-122"/>
              </a:rPr>
              <a:t>，其中断响应优先次序为：</a:t>
            </a:r>
            <a:r>
              <a:rPr lang="en-US" sz="2400" b="1">
                <a:solidFill>
                  <a:srgbClr val="0000FF"/>
                </a:solidFill>
                <a:latin typeface="Times New Roman" panose="02020603050405020304" pitchFamily="18" charset="0"/>
                <a:ea typeface="华文中宋" panose="02010600040101010101" charset="-122"/>
              </a:rPr>
              <a:t>L0-&gt;L1-&gt;L2-&gt;L3-&gt;L4</a:t>
            </a:r>
            <a:r>
              <a:rPr lang="zh-CN" sz="2400" b="1">
                <a:solidFill>
                  <a:srgbClr val="0000FF"/>
                </a:solidFill>
                <a:ea typeface="华文中宋" panose="02010600040101010101" charset="-122"/>
              </a:rPr>
              <a:t>，现在要求将中断处理次序改为</a:t>
            </a:r>
            <a:r>
              <a:rPr lang="en-US" sz="2400" b="1">
                <a:solidFill>
                  <a:srgbClr val="0000FF"/>
                </a:solidFill>
                <a:latin typeface="Times New Roman" panose="02020603050405020304" pitchFamily="18" charset="0"/>
                <a:ea typeface="华文中宋" panose="02010600040101010101" charset="-122"/>
              </a:rPr>
              <a:t>L1-&gt;L3-&gt;L0-&gt;L4-&gt;L2</a:t>
            </a:r>
            <a:r>
              <a:rPr lang="zh-CN" sz="2400" b="1">
                <a:solidFill>
                  <a:srgbClr val="0000FF"/>
                </a:solidFill>
                <a:ea typeface="华文中宋" panose="02010600040101010101" charset="-122"/>
              </a:rPr>
              <a:t>，试问：</a:t>
            </a:r>
            <a:endParaRPr lang="zh-CN" sz="2400" b="1">
              <a:solidFill>
                <a:srgbClr val="0000FF"/>
              </a:solidFill>
              <a:ea typeface="华文中宋" panose="02010600040101010101" charset="-122"/>
            </a:endParaRPr>
          </a:p>
          <a:p>
            <a:r>
              <a:rPr lang="zh-CN" sz="2400" b="1">
                <a:solidFill>
                  <a:srgbClr val="000000"/>
                </a:solidFill>
                <a:ea typeface="华文中宋" panose="02010600040101010101" charset="-122"/>
              </a:rPr>
              <a:t>（1）将表中各级中断处理程序的各中断屏蔽值如何设置 ？(每级对应一位，该位为0表示允许中断，为1表示中断屏蔽) </a:t>
            </a:r>
            <a:endParaRPr lang="zh-CN" altLang="en-US" sz="2400"/>
          </a:p>
        </p:txBody>
      </p:sp>
      <p:graphicFrame>
        <p:nvGraphicFramePr>
          <p:cNvPr id="4" name="表格 3"/>
          <p:cNvGraphicFramePr/>
          <p:nvPr>
            <p:custDataLst>
              <p:tags r:id="rId1"/>
            </p:custDataLst>
          </p:nvPr>
        </p:nvGraphicFramePr>
        <p:xfrm>
          <a:off x="47700" y="3318510"/>
          <a:ext cx="8933180" cy="2042795"/>
        </p:xfrm>
        <a:graphic>
          <a:graphicData uri="http://schemas.openxmlformats.org/drawingml/2006/table">
            <a:tbl>
              <a:tblPr firstRow="1" bandRow="1">
                <a:tableStyleId>{5940675A-B579-460E-94D1-54222C63F5DA}</a:tableStyleId>
              </a:tblPr>
              <a:tblGrid>
                <a:gridCol w="2566035"/>
                <a:gridCol w="1274445"/>
                <a:gridCol w="1270635"/>
                <a:gridCol w="1273810"/>
                <a:gridCol w="1273810"/>
                <a:gridCol w="1274445"/>
              </a:tblGrid>
              <a:tr h="255270">
                <a:tc rowSpan="2">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中断处理级屏蔽位</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5527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L0级</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L1级</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L2级</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L3级</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L4级</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L0中断处理程序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L1中断处理程序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L2中断处理程序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070">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L3中断处理程序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670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L4中断处理程序</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 </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457200" y="5645785"/>
            <a:ext cx="7953375" cy="1198880"/>
          </a:xfrm>
          <a:prstGeom prst="rect">
            <a:avLst/>
          </a:prstGeom>
          <a:noFill/>
          <a:ln w="9525">
            <a:noFill/>
          </a:ln>
        </p:spPr>
        <p:txBody>
          <a:bodyPr wrap="square">
            <a:spAutoFit/>
          </a:bodyPr>
          <a:p>
            <a:r>
              <a:rPr lang="zh-CN" sz="2400" b="1">
                <a:solidFill>
                  <a:srgbClr val="000000"/>
                </a:solidFill>
                <a:ea typeface="华文中宋" panose="02010600040101010101" charset="-122"/>
              </a:rPr>
              <a:t>（2）若这5级中断同时发出中断请求，按更改后的次序画出进入各级中断处理程序的过程示意图。 </a:t>
            </a:r>
            <a:endParaRPr lang="zh-CN" altLang="en-US" sz="2400" b="1">
              <a:solidFill>
                <a:srgbClr val="000000"/>
              </a:solidFill>
              <a:ea typeface="华文中宋" panose="0201060004010101010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7315" y="1844675"/>
            <a:ext cx="8637905" cy="4411345"/>
          </a:xfrm>
        </p:spPr>
        <p:txBody>
          <a:bodyPr/>
          <a:p>
            <a:r>
              <a:rPr lang="zh-CN" altLang="en-US" sz="2400"/>
              <a:t>解: </a:t>
            </a:r>
            <a:r>
              <a:rPr lang="zh-CN" altLang="en-US" sz="2400">
                <a:solidFill>
                  <a:schemeClr val="tx1"/>
                </a:solidFill>
              </a:rPr>
              <a:t>（1）每级对应一位，该位为0表示允许中断（不屏蔽），为1表示中断屏蔽。各中断屏蔽值设置如下：</a:t>
            </a:r>
            <a:endParaRPr lang="zh-CN" altLang="en-US" sz="2400">
              <a:solidFill>
                <a:schemeClr val="tx1"/>
              </a:solidFill>
            </a:endParaRPr>
          </a:p>
        </p:txBody>
      </p:sp>
      <p:graphicFrame>
        <p:nvGraphicFramePr>
          <p:cNvPr id="4" name="表格 3"/>
          <p:cNvGraphicFramePr/>
          <p:nvPr>
            <p:custDataLst>
              <p:tags r:id="rId1"/>
            </p:custDataLst>
          </p:nvPr>
        </p:nvGraphicFramePr>
        <p:xfrm>
          <a:off x="242570" y="2924810"/>
          <a:ext cx="8658225" cy="2684780"/>
        </p:xfrm>
        <a:graphic>
          <a:graphicData uri="http://schemas.openxmlformats.org/drawingml/2006/table">
            <a:tbl>
              <a:tblPr firstRow="1" bandRow="1">
                <a:tableStyleId>{5940675A-B579-460E-94D1-54222C63F5DA}</a:tableStyleId>
              </a:tblPr>
              <a:tblGrid>
                <a:gridCol w="2487930"/>
                <a:gridCol w="1234440"/>
                <a:gridCol w="1231900"/>
                <a:gridCol w="1234440"/>
                <a:gridCol w="1235075"/>
                <a:gridCol w="1234440"/>
              </a:tblGrid>
              <a:tr h="383540">
                <a:tc rowSpan="2">
                  <a:txBody>
                    <a:bodyPr/>
                    <a:p>
                      <a:pPr indent="0" algn="ctr">
                        <a:buNone/>
                      </a:pPr>
                      <a:r>
                        <a:rPr lang="en-US" sz="2000" b="1">
                          <a:solidFill>
                            <a:srgbClr val="000000"/>
                          </a:solidFill>
                          <a:latin typeface="仿宋_GB2312" charset="0"/>
                          <a:cs typeface="仿宋_GB2312" charset="0"/>
                        </a:rPr>
                        <a:t>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lgn="ctr">
                        <a:buNone/>
                      </a:pPr>
                      <a:r>
                        <a:rPr lang="en-US" sz="2000" b="1">
                          <a:solidFill>
                            <a:srgbClr val="000000"/>
                          </a:solidFill>
                          <a:latin typeface="仿宋_GB2312" charset="0"/>
                          <a:cs typeface="仿宋_GB2312" charset="0"/>
                        </a:rPr>
                        <a:t>中断处理级屏蔽位</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8354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2000" b="1">
                          <a:solidFill>
                            <a:srgbClr val="000000"/>
                          </a:solidFill>
                          <a:latin typeface="仿宋_GB2312" charset="0"/>
                          <a:cs typeface="仿宋_GB2312" charset="0"/>
                        </a:rPr>
                        <a:t>L0级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L1级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L2级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L3级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L4级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indent="0" algn="ctr">
                        <a:buNone/>
                      </a:pPr>
                      <a:r>
                        <a:rPr lang="en-US" sz="2000" b="1">
                          <a:solidFill>
                            <a:srgbClr val="000000"/>
                          </a:solidFill>
                          <a:latin typeface="仿宋_GB2312" charset="0"/>
                          <a:cs typeface="仿宋_GB2312" charset="0"/>
                        </a:rPr>
                        <a:t>L0中断处理程序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indent="0" algn="ctr">
                        <a:buNone/>
                      </a:pPr>
                      <a:r>
                        <a:rPr lang="en-US" sz="2000" b="1">
                          <a:solidFill>
                            <a:srgbClr val="000000"/>
                          </a:solidFill>
                          <a:latin typeface="仿宋_GB2312" charset="0"/>
                          <a:cs typeface="仿宋_GB2312" charset="0"/>
                        </a:rPr>
                        <a:t>L1中断处理程序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indent="0" algn="ctr">
                        <a:buNone/>
                      </a:pPr>
                      <a:r>
                        <a:rPr lang="en-US" sz="2000" b="1">
                          <a:solidFill>
                            <a:srgbClr val="000000"/>
                          </a:solidFill>
                          <a:latin typeface="仿宋_GB2312" charset="0"/>
                          <a:cs typeface="仿宋_GB2312" charset="0"/>
                        </a:rPr>
                        <a:t>L2中断处理程序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indent="0" algn="ctr">
                        <a:buNone/>
                      </a:pPr>
                      <a:r>
                        <a:rPr lang="en-US" sz="2000" b="1">
                          <a:solidFill>
                            <a:srgbClr val="000000"/>
                          </a:solidFill>
                          <a:latin typeface="仿宋_GB2312" charset="0"/>
                          <a:cs typeface="仿宋_GB2312" charset="0"/>
                        </a:rPr>
                        <a:t>L3中断处理程序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3540">
                <a:tc>
                  <a:txBody>
                    <a:bodyPr/>
                    <a:p>
                      <a:pPr indent="0" algn="ctr">
                        <a:buNone/>
                      </a:pPr>
                      <a:r>
                        <a:rPr lang="en-US" sz="2000" b="1">
                          <a:solidFill>
                            <a:srgbClr val="000000"/>
                          </a:solidFill>
                          <a:latin typeface="仿宋_GB2312" charset="0"/>
                          <a:cs typeface="仿宋_GB2312" charset="0"/>
                        </a:rPr>
                        <a:t>L4中断处理程序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 name="内容占位符 2"/>
          <p:cNvSpPr>
            <a:spLocks noGrp="1"/>
          </p:cNvSpPr>
          <p:nvPr/>
        </p:nvSpPr>
        <p:spPr>
          <a:xfrm>
            <a:off x="457200" y="404178"/>
            <a:ext cx="8229600" cy="4411662"/>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zh-CN" altLang="en-US" sz="2400">
                <a:solidFill>
                  <a:schemeClr val="tx1"/>
                </a:solidFill>
              </a:rPr>
              <a:t>中断响应顺序：</a:t>
            </a:r>
            <a:r>
              <a:rPr lang="en-US" sz="2400">
                <a:solidFill>
                  <a:srgbClr val="0000FF"/>
                </a:solidFill>
                <a:latin typeface="Times New Roman" panose="02020603050405020304" pitchFamily="18" charset="0"/>
                <a:ea typeface="华文中宋" panose="02010600040101010101" charset="-122"/>
                <a:sym typeface="+mn-ea"/>
              </a:rPr>
              <a:t>L0-&gt;L1-&gt;L2-&gt;L3-&gt;L4</a:t>
            </a:r>
            <a:endParaRPr lang="en-US" sz="2400">
              <a:solidFill>
                <a:srgbClr val="0000FF"/>
              </a:solidFill>
              <a:latin typeface="Times New Roman" panose="02020603050405020304" pitchFamily="18" charset="0"/>
              <a:ea typeface="华文中宋" panose="02010600040101010101" charset="-122"/>
              <a:sym typeface="+mn-ea"/>
            </a:endParaRPr>
          </a:p>
          <a:p>
            <a:r>
              <a:rPr lang="zh-CN" altLang="en-US" sz="2400">
                <a:solidFill>
                  <a:schemeClr val="tx1"/>
                </a:solidFill>
              </a:rPr>
              <a:t>中断处理次序为：</a:t>
            </a:r>
            <a:r>
              <a:rPr lang="zh-CN" altLang="en-US" sz="2400">
                <a:solidFill>
                  <a:srgbClr val="0000FF"/>
                </a:solidFill>
              </a:rPr>
              <a:t>L1-&gt;L3-&gt;L0-&gt;L4-&gt;L2</a:t>
            </a:r>
            <a:r>
              <a:rPr lang="zh-CN" altLang="en-US" sz="2400">
                <a:solidFill>
                  <a:schemeClr val="tx1"/>
                </a:solidFill>
              </a:rPr>
              <a:t>，</a:t>
            </a:r>
            <a:endParaRPr lang="zh-CN" altLang="en-US" sz="240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1920" y="122555"/>
            <a:ext cx="8637905" cy="4411345"/>
          </a:xfrm>
        </p:spPr>
        <p:txBody>
          <a:bodyPr/>
          <a:p>
            <a:r>
              <a:rPr lang="zh-CN" altLang="en-US"/>
              <a:t>解: </a:t>
            </a:r>
            <a:r>
              <a:rPr lang="zh-CN" altLang="en-US">
                <a:solidFill>
                  <a:schemeClr val="tx1"/>
                </a:solidFill>
              </a:rPr>
              <a:t>（1）每级对应一位，该位为0表示允许中断，为1表示中断屏蔽。各中断屏蔽值设置如下：</a:t>
            </a:r>
            <a:endParaRPr lang="zh-CN" altLang="en-US">
              <a:solidFill>
                <a:schemeClr val="tx1"/>
              </a:solidFill>
            </a:endParaRPr>
          </a:p>
        </p:txBody>
      </p:sp>
      <p:graphicFrame>
        <p:nvGraphicFramePr>
          <p:cNvPr id="4" name="表格 3"/>
          <p:cNvGraphicFramePr/>
          <p:nvPr>
            <p:custDataLst>
              <p:tags r:id="rId1"/>
            </p:custDataLst>
          </p:nvPr>
        </p:nvGraphicFramePr>
        <p:xfrm>
          <a:off x="346710" y="1268095"/>
          <a:ext cx="7905115" cy="2133600"/>
        </p:xfrm>
        <a:graphic>
          <a:graphicData uri="http://schemas.openxmlformats.org/drawingml/2006/table">
            <a:tbl>
              <a:tblPr firstRow="1" bandRow="1">
                <a:tableStyleId>{5940675A-B579-460E-94D1-54222C63F5DA}</a:tableStyleId>
              </a:tblPr>
              <a:tblGrid>
                <a:gridCol w="2271395"/>
                <a:gridCol w="1127125"/>
                <a:gridCol w="1124585"/>
                <a:gridCol w="1127125"/>
                <a:gridCol w="1127760"/>
                <a:gridCol w="1127125"/>
              </a:tblGrid>
              <a:tr h="304800">
                <a:tc rowSpan="2">
                  <a:txBody>
                    <a:bodyPr/>
                    <a:p>
                      <a:pPr indent="0" algn="ctr">
                        <a:buNone/>
                      </a:pPr>
                      <a:r>
                        <a:rPr lang="en-US" sz="2000" b="1">
                          <a:solidFill>
                            <a:srgbClr val="000000"/>
                          </a:solidFill>
                          <a:latin typeface="仿宋_GB2312" charset="0"/>
                          <a:cs typeface="仿宋_GB2312" charset="0"/>
                        </a:rPr>
                        <a:t>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5">
                  <a:txBody>
                    <a:bodyPr/>
                    <a:p>
                      <a:pPr indent="0" algn="ctr">
                        <a:buNone/>
                      </a:pPr>
                      <a:r>
                        <a:rPr lang="en-US" sz="2000" b="1">
                          <a:solidFill>
                            <a:srgbClr val="000000"/>
                          </a:solidFill>
                          <a:latin typeface="仿宋_GB2312" charset="0"/>
                          <a:cs typeface="仿宋_GB2312" charset="0"/>
                        </a:rPr>
                        <a:t>中断处理级屏蔽位</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860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2000" b="1">
                          <a:solidFill>
                            <a:srgbClr val="000000"/>
                          </a:solidFill>
                          <a:latin typeface="仿宋_GB2312" charset="0"/>
                          <a:cs typeface="仿宋_GB2312" charset="0"/>
                        </a:rPr>
                        <a:t>L0级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L1级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L2级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L3级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L4级</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buNone/>
                      </a:pPr>
                      <a:r>
                        <a:rPr lang="en-US" sz="2000" b="1">
                          <a:solidFill>
                            <a:srgbClr val="000000"/>
                          </a:solidFill>
                          <a:latin typeface="仿宋_GB2312" charset="0"/>
                          <a:cs typeface="仿宋_GB2312" charset="0"/>
                        </a:rPr>
                        <a:t>L0中断处理程序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buNone/>
                      </a:pPr>
                      <a:r>
                        <a:rPr lang="en-US" sz="2000" b="1">
                          <a:solidFill>
                            <a:srgbClr val="000000"/>
                          </a:solidFill>
                          <a:latin typeface="仿宋_GB2312" charset="0"/>
                          <a:cs typeface="仿宋_GB2312" charset="0"/>
                        </a:rPr>
                        <a:t>L1中断处理程序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Times New Roman" panose="02020603050405020304" pitchFamily="18" charset="0"/>
                          <a:cs typeface="Times New Roman" panose="02020603050405020304" pitchFamily="18" charset="0"/>
                        </a:rPr>
                        <a:t>1</a:t>
                      </a:r>
                      <a:endParaRPr lang="en-US" altLang="en-US"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buNone/>
                      </a:pPr>
                      <a:r>
                        <a:rPr lang="en-US" sz="2000" b="1">
                          <a:solidFill>
                            <a:srgbClr val="000000"/>
                          </a:solidFill>
                          <a:latin typeface="仿宋_GB2312" charset="0"/>
                          <a:cs typeface="仿宋_GB2312" charset="0"/>
                        </a:rPr>
                        <a:t>L2中断处理程序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buNone/>
                      </a:pPr>
                      <a:r>
                        <a:rPr lang="en-US" sz="2000" b="1">
                          <a:solidFill>
                            <a:srgbClr val="000000"/>
                          </a:solidFill>
                          <a:latin typeface="仿宋_GB2312" charset="0"/>
                          <a:cs typeface="仿宋_GB2312" charset="0"/>
                        </a:rPr>
                        <a:t>L3中断处理程序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8605">
                <a:tc>
                  <a:txBody>
                    <a:bodyPr/>
                    <a:p>
                      <a:pPr indent="0" algn="ctr">
                        <a:buNone/>
                      </a:pPr>
                      <a:r>
                        <a:rPr lang="en-US" sz="2000" b="1">
                          <a:solidFill>
                            <a:srgbClr val="000000"/>
                          </a:solidFill>
                          <a:latin typeface="仿宋_GB2312" charset="0"/>
                          <a:cs typeface="仿宋_GB2312" charset="0"/>
                        </a:rPr>
                        <a:t>L4中断处理程序</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0</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仿宋_GB2312" charset="0"/>
                          <a:cs typeface="仿宋_GB2312" charset="0"/>
                        </a:rPr>
                        <a:t>1</a:t>
                      </a:r>
                      <a:endParaRPr lang="en-US" altLang="en-US" sz="2000" b="1">
                        <a:solidFill>
                          <a:srgbClr val="000000"/>
                        </a:solidFill>
                        <a:latin typeface="仿宋_GB2312" charset="0"/>
                        <a:ea typeface="仿宋_GB2312" charset="0"/>
                        <a:cs typeface="仿宋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195" y="-317"/>
            <a:ext cx="8229600" cy="4411662"/>
          </a:xfrm>
        </p:spPr>
        <p:txBody>
          <a:bodyPr/>
          <a:p>
            <a:r>
              <a:rPr lang="zh-CN" altLang="en-US" sz="2400">
                <a:solidFill>
                  <a:schemeClr val="tx1"/>
                </a:solidFill>
              </a:rPr>
              <a:t>中断响应顺序：</a:t>
            </a:r>
            <a:r>
              <a:rPr lang="en-US" sz="2400">
                <a:solidFill>
                  <a:srgbClr val="0000FF"/>
                </a:solidFill>
                <a:latin typeface="Times New Roman" panose="02020603050405020304" pitchFamily="18" charset="0"/>
                <a:ea typeface="华文中宋" panose="02010600040101010101" charset="-122"/>
                <a:sym typeface="+mn-ea"/>
              </a:rPr>
              <a:t>L0-&gt;L1-&gt;L2-&gt;L3-&gt;L4</a:t>
            </a:r>
            <a:endParaRPr lang="en-US" sz="2400">
              <a:solidFill>
                <a:srgbClr val="0000FF"/>
              </a:solidFill>
              <a:latin typeface="Times New Roman" panose="02020603050405020304" pitchFamily="18" charset="0"/>
              <a:ea typeface="华文中宋" panose="02010600040101010101" charset="-122"/>
              <a:sym typeface="+mn-ea"/>
            </a:endParaRPr>
          </a:p>
          <a:p>
            <a:r>
              <a:rPr lang="zh-CN" altLang="en-US" sz="2400">
                <a:solidFill>
                  <a:schemeClr val="tx1"/>
                </a:solidFill>
              </a:rPr>
              <a:t>中断处理次序为：</a:t>
            </a:r>
            <a:r>
              <a:rPr lang="zh-CN" altLang="en-US" sz="2400">
                <a:solidFill>
                  <a:srgbClr val="0000FF"/>
                </a:solidFill>
              </a:rPr>
              <a:t>L1-&gt;L3-&gt;L0-&gt;L4-&gt;L2</a:t>
            </a:r>
            <a:r>
              <a:rPr lang="zh-CN" altLang="en-US" sz="2400">
                <a:solidFill>
                  <a:schemeClr val="tx1"/>
                </a:solidFill>
              </a:rPr>
              <a:t>，</a:t>
            </a:r>
            <a:endParaRPr lang="zh-CN" altLang="en-US" sz="2400">
              <a:solidFill>
                <a:schemeClr val="tx1"/>
              </a:solidFill>
            </a:endParaRPr>
          </a:p>
          <a:p>
            <a:r>
              <a:rPr lang="zh-CN" altLang="en-US" sz="2400">
                <a:solidFill>
                  <a:schemeClr val="tx1"/>
                </a:solidFill>
              </a:rPr>
              <a:t>中断处理过程示意图如下：</a:t>
            </a:r>
            <a:endParaRPr lang="zh-CN" altLang="en-US" sz="2400">
              <a:solidFill>
                <a:schemeClr val="tx1"/>
              </a:solidFill>
            </a:endParaRPr>
          </a:p>
        </p:txBody>
      </p:sp>
      <p:pic>
        <p:nvPicPr>
          <p:cNvPr id="2" name="图片 -2147482466"/>
          <p:cNvPicPr>
            <a:picLocks noChangeAspect="1"/>
          </p:cNvPicPr>
          <p:nvPr/>
        </p:nvPicPr>
        <p:blipFill>
          <a:blip r:embed="rId1"/>
          <a:stretch>
            <a:fillRect/>
          </a:stretch>
        </p:blipFill>
        <p:spPr>
          <a:xfrm>
            <a:off x="0" y="1341120"/>
            <a:ext cx="8432800" cy="5492115"/>
          </a:xfrm>
          <a:prstGeom prst="rect">
            <a:avLst/>
          </a:prstGeom>
          <a:noFill/>
          <a:ln w="9525">
            <a:noFill/>
          </a:ln>
        </p:spPr>
      </p:pic>
      <p:sp>
        <p:nvSpPr>
          <p:cNvPr id="100" name="文本框 99"/>
          <p:cNvSpPr txBox="1"/>
          <p:nvPr/>
        </p:nvSpPr>
        <p:spPr>
          <a:xfrm>
            <a:off x="3203575" y="4725670"/>
            <a:ext cx="5499100" cy="1863725"/>
          </a:xfrm>
          <a:prstGeom prst="rect">
            <a:avLst/>
          </a:prstGeom>
          <a:noFill/>
          <a:ln w="9525">
            <a:noFill/>
          </a:ln>
        </p:spPr>
        <p:txBody>
          <a:bodyPr wrap="square">
            <a:spAutoFit/>
          </a:bodyPr>
          <a:p>
            <a:pPr>
              <a:lnSpc>
                <a:spcPct val="120000"/>
              </a:lnSpc>
            </a:pPr>
            <a:r>
              <a:rPr lang="zh-CN" sz="2400" b="1">
                <a:solidFill>
                  <a:srgbClr val="FF0000"/>
                </a:solidFill>
                <a:latin typeface="黑体" panose="02010609060101010101" charset="-122"/>
                <a:ea typeface="黑体" panose="02010609060101010101" charset="-122"/>
                <a:cs typeface="黑体" panose="02010609060101010101" charset="-122"/>
              </a:rPr>
              <a:t>①</a:t>
            </a:r>
            <a:r>
              <a:rPr lang="en-US" altLang="zh-CN" sz="2400" b="1">
                <a:solidFill>
                  <a:srgbClr val="FF0000"/>
                </a:solidFill>
                <a:latin typeface="黑体" panose="02010609060101010101" charset="-122"/>
                <a:ea typeface="黑体" panose="02010609060101010101" charset="-122"/>
                <a:cs typeface="黑体" panose="02010609060101010101" charset="-122"/>
              </a:rPr>
              <a:t> </a:t>
            </a:r>
            <a:r>
              <a:rPr lang="en-US" altLang="zh-CN" sz="2400" b="1">
                <a:solidFill>
                  <a:srgbClr val="0000FF"/>
                </a:solidFill>
                <a:latin typeface="黑体" panose="02010609060101010101" charset="-122"/>
                <a:ea typeface="黑体" panose="02010609060101010101" charset="-122"/>
                <a:cs typeface="黑体" panose="02010609060101010101" charset="-122"/>
              </a:rPr>
              <a:t>L0-L4</a:t>
            </a:r>
            <a:r>
              <a:rPr lang="zh-CN" altLang="en-US" sz="2400" b="1">
                <a:solidFill>
                  <a:srgbClr val="0000FF"/>
                </a:solidFill>
                <a:latin typeface="黑体" panose="02010609060101010101" charset="-122"/>
                <a:ea typeface="黑体" panose="02010609060101010101" charset="-122"/>
                <a:cs typeface="黑体" panose="02010609060101010101" charset="-122"/>
              </a:rPr>
              <a:t>同时到达</a:t>
            </a:r>
            <a:endParaRPr lang="zh-CN" altLang="en-US" sz="2400" b="1">
              <a:solidFill>
                <a:srgbClr val="0000FF"/>
              </a:solidFill>
              <a:latin typeface="黑体" panose="02010609060101010101" charset="-122"/>
              <a:ea typeface="黑体" panose="02010609060101010101" charset="-122"/>
              <a:cs typeface="黑体" panose="02010609060101010101" charset="-122"/>
            </a:endParaRPr>
          </a:p>
          <a:p>
            <a:pPr>
              <a:lnSpc>
                <a:spcPct val="120000"/>
              </a:lnSpc>
            </a:pPr>
            <a:r>
              <a:rPr lang="zh-CN" altLang="en-US" sz="2400" b="1">
                <a:solidFill>
                  <a:srgbClr val="FF0000"/>
                </a:solidFill>
                <a:latin typeface="黑体" panose="02010609060101010101" charset="-122"/>
                <a:ea typeface="黑体" panose="02010609060101010101" charset="-122"/>
                <a:cs typeface="黑体" panose="02010609060101010101" charset="-122"/>
              </a:rPr>
              <a:t>②</a:t>
            </a:r>
            <a:r>
              <a:rPr lang="zh-CN" altLang="en-US" sz="2400" b="1">
                <a:solidFill>
                  <a:srgbClr val="0000FF"/>
                </a:solidFill>
                <a:latin typeface="黑体" panose="02010609060101010101" charset="-122"/>
                <a:ea typeface="黑体" panose="02010609060101010101" charset="-122"/>
                <a:cs typeface="黑体" panose="02010609060101010101" charset="-122"/>
              </a:rPr>
              <a:t>先</a:t>
            </a:r>
            <a:r>
              <a:rPr lang="zh-CN" sz="2400" b="1">
                <a:solidFill>
                  <a:srgbClr val="0000FF"/>
                </a:solidFill>
                <a:latin typeface="黑体" panose="02010609060101010101" charset="-122"/>
                <a:ea typeface="黑体" panose="02010609060101010101" charset="-122"/>
                <a:cs typeface="黑体" panose="02010609060101010101" charset="-122"/>
              </a:rPr>
              <a:t>响应</a:t>
            </a:r>
            <a:r>
              <a:rPr lang="en-US" altLang="zh-CN" sz="2400" b="1">
                <a:solidFill>
                  <a:srgbClr val="0000FF"/>
                </a:solidFill>
                <a:latin typeface="黑体" panose="02010609060101010101" charset="-122"/>
                <a:ea typeface="黑体" panose="02010609060101010101" charset="-122"/>
                <a:cs typeface="黑体" panose="02010609060101010101" charset="-122"/>
              </a:rPr>
              <a:t>L0</a:t>
            </a:r>
            <a:r>
              <a:rPr lang="zh-CN" altLang="en-US" sz="2400" b="1">
                <a:solidFill>
                  <a:srgbClr val="0000FF"/>
                </a:solidFill>
                <a:latin typeface="黑体" panose="02010609060101010101" charset="-122"/>
                <a:ea typeface="黑体" panose="02010609060101010101" charset="-122"/>
                <a:cs typeface="黑体" panose="02010609060101010101" charset="-122"/>
              </a:rPr>
              <a:t>，进入</a:t>
            </a:r>
            <a:r>
              <a:rPr lang="en-US" altLang="zh-CN" sz="2400" b="1">
                <a:solidFill>
                  <a:srgbClr val="0000FF"/>
                </a:solidFill>
                <a:latin typeface="黑体" panose="02010609060101010101" charset="-122"/>
                <a:ea typeface="黑体" panose="02010609060101010101" charset="-122"/>
                <a:cs typeface="黑体" panose="02010609060101010101" charset="-122"/>
              </a:rPr>
              <a:t>L0</a:t>
            </a:r>
            <a:r>
              <a:rPr lang="zh-CN" altLang="en-US" sz="2400" b="1">
                <a:solidFill>
                  <a:srgbClr val="0000FF"/>
                </a:solidFill>
                <a:latin typeface="黑体" panose="02010609060101010101" charset="-122"/>
                <a:ea typeface="黑体" panose="02010609060101010101" charset="-122"/>
                <a:cs typeface="黑体" panose="02010609060101010101" charset="-122"/>
              </a:rPr>
              <a:t>的中断服务程序，因为</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LI</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L3</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未被屏蔽，且</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L1</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的响应顺序在</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L3</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前，所以马上从</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L0</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进入</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L1</a:t>
            </a:r>
            <a:endParaRPr lang="en-US" altLang="zh-CN" sz="2400" b="1">
              <a:solidFill>
                <a:srgbClr val="0000FF"/>
              </a:solidFill>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636395" y="479742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①</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5" name="文本框 4"/>
          <p:cNvSpPr txBox="1"/>
          <p:nvPr/>
        </p:nvSpPr>
        <p:spPr>
          <a:xfrm>
            <a:off x="2124075" y="126873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②</a:t>
            </a:r>
            <a:endParaRPr lang="zh-CN" altLang="en-US" sz="2400">
              <a:solidFill>
                <a:srgbClr val="FF0000"/>
              </a:solidFill>
              <a:latin typeface="方正粗黑宋简体" panose="02000000000000000000" charset="-122"/>
              <a:ea typeface="方正粗黑宋简体" panose="02000000000000000000"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195" y="-317"/>
            <a:ext cx="8229600" cy="4411662"/>
          </a:xfrm>
        </p:spPr>
        <p:txBody>
          <a:bodyPr/>
          <a:p>
            <a:r>
              <a:rPr lang="zh-CN" altLang="en-US" sz="2400">
                <a:solidFill>
                  <a:schemeClr val="tx1"/>
                </a:solidFill>
              </a:rPr>
              <a:t>中断响应顺序：</a:t>
            </a:r>
            <a:r>
              <a:rPr lang="en-US" sz="2400">
                <a:solidFill>
                  <a:srgbClr val="0000FF"/>
                </a:solidFill>
                <a:latin typeface="Times New Roman" panose="02020603050405020304" pitchFamily="18" charset="0"/>
                <a:ea typeface="华文中宋" panose="02010600040101010101" charset="-122"/>
                <a:sym typeface="+mn-ea"/>
              </a:rPr>
              <a:t>L0-&gt;L1-&gt;L2-&gt;L3-&gt;L4</a:t>
            </a:r>
            <a:endParaRPr lang="en-US" sz="2400">
              <a:solidFill>
                <a:srgbClr val="0000FF"/>
              </a:solidFill>
              <a:latin typeface="Times New Roman" panose="02020603050405020304" pitchFamily="18" charset="0"/>
              <a:ea typeface="华文中宋" panose="02010600040101010101" charset="-122"/>
              <a:sym typeface="+mn-ea"/>
            </a:endParaRPr>
          </a:p>
          <a:p>
            <a:r>
              <a:rPr lang="zh-CN" altLang="en-US" sz="2400">
                <a:solidFill>
                  <a:schemeClr val="tx1"/>
                </a:solidFill>
              </a:rPr>
              <a:t>中断处理次序为：</a:t>
            </a:r>
            <a:r>
              <a:rPr lang="zh-CN" altLang="en-US" sz="2400">
                <a:solidFill>
                  <a:srgbClr val="0000FF"/>
                </a:solidFill>
              </a:rPr>
              <a:t>L1-&gt;L3-&gt;L0-&gt;L4-&gt;L2</a:t>
            </a:r>
            <a:r>
              <a:rPr lang="zh-CN" altLang="en-US" sz="2400">
                <a:solidFill>
                  <a:schemeClr val="tx1"/>
                </a:solidFill>
              </a:rPr>
              <a:t>，</a:t>
            </a:r>
            <a:endParaRPr lang="zh-CN" altLang="en-US" sz="2400">
              <a:solidFill>
                <a:schemeClr val="tx1"/>
              </a:solidFill>
            </a:endParaRPr>
          </a:p>
          <a:p>
            <a:r>
              <a:rPr lang="zh-CN" altLang="en-US" sz="2400">
                <a:solidFill>
                  <a:schemeClr val="tx1"/>
                </a:solidFill>
              </a:rPr>
              <a:t>中断处理过程示意图如下：</a:t>
            </a:r>
            <a:endParaRPr lang="zh-CN" altLang="en-US" sz="2400">
              <a:solidFill>
                <a:schemeClr val="tx1"/>
              </a:solidFill>
            </a:endParaRPr>
          </a:p>
        </p:txBody>
      </p:sp>
      <p:pic>
        <p:nvPicPr>
          <p:cNvPr id="2" name="图片 -2147482466"/>
          <p:cNvPicPr>
            <a:picLocks noChangeAspect="1"/>
          </p:cNvPicPr>
          <p:nvPr/>
        </p:nvPicPr>
        <p:blipFill>
          <a:blip r:embed="rId1"/>
          <a:stretch>
            <a:fillRect/>
          </a:stretch>
        </p:blipFill>
        <p:spPr>
          <a:xfrm>
            <a:off x="0" y="1341120"/>
            <a:ext cx="8432800" cy="5492115"/>
          </a:xfrm>
          <a:prstGeom prst="rect">
            <a:avLst/>
          </a:prstGeom>
          <a:noFill/>
          <a:ln w="9525">
            <a:noFill/>
          </a:ln>
        </p:spPr>
      </p:pic>
      <p:sp>
        <p:nvSpPr>
          <p:cNvPr id="100" name="文本框 99"/>
          <p:cNvSpPr txBox="1"/>
          <p:nvPr/>
        </p:nvSpPr>
        <p:spPr>
          <a:xfrm>
            <a:off x="3203575" y="4725670"/>
            <a:ext cx="5499100" cy="2306320"/>
          </a:xfrm>
          <a:prstGeom prst="rect">
            <a:avLst/>
          </a:prstGeom>
          <a:noFill/>
          <a:ln w="9525">
            <a:noFill/>
          </a:ln>
        </p:spPr>
        <p:txBody>
          <a:bodyPr wrap="square">
            <a:spAutoFit/>
          </a:bodyPr>
          <a:p>
            <a:pPr>
              <a:lnSpc>
                <a:spcPct val="120000"/>
              </a:lnSpc>
            </a:pPr>
            <a:r>
              <a:rPr lang="zh-CN" sz="2400" b="1">
                <a:solidFill>
                  <a:srgbClr val="FF0000"/>
                </a:solidFill>
                <a:latin typeface="方正粗黑宋简体" panose="02000000000000000000" charset="-122"/>
                <a:ea typeface="方正粗黑宋简体" panose="02000000000000000000" charset="-122"/>
              </a:rPr>
              <a:t>③</a:t>
            </a:r>
            <a:r>
              <a:rPr lang="en-US" altLang="zh-CN" sz="2400" b="1">
                <a:solidFill>
                  <a:srgbClr val="FF0000"/>
                </a:solidFill>
                <a:ea typeface="华文中宋" panose="02010600040101010101" charset="-122"/>
              </a:rPr>
              <a:t> </a:t>
            </a:r>
            <a:r>
              <a:rPr sz="2400" b="1">
                <a:solidFill>
                  <a:srgbClr val="0000FF"/>
                </a:solidFill>
                <a:ea typeface="华文中宋" panose="02010600040101010101" charset="-122"/>
              </a:rPr>
              <a:t>L1屏蔽所有中断，L1服务完毕后，</a:t>
            </a:r>
            <a:r>
              <a:rPr lang="zh-CN" altLang="en-US" sz="2400" b="1">
                <a:solidFill>
                  <a:srgbClr val="FF0000"/>
                </a:solidFill>
                <a:latin typeface="方正粗黑宋简体" panose="02000000000000000000" charset="-122"/>
                <a:ea typeface="方正粗黑宋简体" panose="02000000000000000000" charset="-122"/>
                <a:sym typeface="+mn-ea"/>
              </a:rPr>
              <a:t>④</a:t>
            </a:r>
            <a:r>
              <a:rPr sz="2400" b="1">
                <a:solidFill>
                  <a:srgbClr val="0000FF"/>
                </a:solidFill>
                <a:ea typeface="华文中宋" panose="02010600040101010101" charset="-122"/>
                <a:sym typeface="+mn-ea"/>
              </a:rPr>
              <a:t>从L1</a:t>
            </a:r>
            <a:r>
              <a:rPr sz="2400" b="1">
                <a:solidFill>
                  <a:srgbClr val="0000FF"/>
                </a:solidFill>
                <a:ea typeface="华文中宋" panose="02010600040101010101" charset="-122"/>
              </a:rPr>
              <a:t>退回到L0的中断服务程序</a:t>
            </a:r>
            <a:endParaRPr sz="2400" b="1">
              <a:solidFill>
                <a:srgbClr val="0000FF"/>
              </a:solidFill>
              <a:ea typeface="华文中宋" panose="02010600040101010101" charset="-122"/>
            </a:endParaRPr>
          </a:p>
          <a:p>
            <a:pPr>
              <a:lnSpc>
                <a:spcPct val="120000"/>
              </a:lnSpc>
            </a:pPr>
            <a:r>
              <a:rPr lang="zh-CN" altLang="en-US" sz="2400" b="1">
                <a:solidFill>
                  <a:srgbClr val="FF0000"/>
                </a:solidFill>
                <a:latin typeface="方正粗黑宋简体" panose="02000000000000000000" charset="-122"/>
                <a:ea typeface="方正粗黑宋简体" panose="02000000000000000000" charset="-122"/>
                <a:cs typeface="黑体" panose="02010609060101010101" charset="-122"/>
                <a:sym typeface="+mn-ea"/>
              </a:rPr>
              <a:t>⑤</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因为</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L0</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未</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屏蔽</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LI</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L3</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，所以马上从</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L0</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进入</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L3</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，且</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L3</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执行完</a:t>
            </a:r>
            <a:endParaRPr lang="en-US" altLang="zh-CN" sz="2400" b="1">
              <a:solidFill>
                <a:srgbClr val="0000FF"/>
              </a:solidFill>
              <a:latin typeface="黑体" panose="02010609060101010101" charset="-122"/>
              <a:ea typeface="黑体" panose="02010609060101010101" charset="-122"/>
              <a:cs typeface="黑体" panose="02010609060101010101" charset="-122"/>
              <a:sym typeface="+mn-ea"/>
            </a:endParaRPr>
          </a:p>
          <a:p>
            <a:pPr>
              <a:lnSpc>
                <a:spcPct val="120000"/>
              </a:lnSpc>
            </a:pPr>
            <a:endParaRPr lang="en-US" altLang="zh-CN" sz="2400" b="1">
              <a:solidFill>
                <a:srgbClr val="0000FF"/>
              </a:solidFill>
              <a:cs typeface="仿宋_GB2312" charset="0"/>
              <a:sym typeface="+mn-ea"/>
            </a:endParaRPr>
          </a:p>
        </p:txBody>
      </p:sp>
      <p:sp>
        <p:nvSpPr>
          <p:cNvPr id="4" name="文本框 3"/>
          <p:cNvSpPr txBox="1"/>
          <p:nvPr/>
        </p:nvSpPr>
        <p:spPr>
          <a:xfrm>
            <a:off x="1636395" y="479742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①</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5" name="文本框 4"/>
          <p:cNvSpPr txBox="1"/>
          <p:nvPr/>
        </p:nvSpPr>
        <p:spPr>
          <a:xfrm>
            <a:off x="2124075" y="126873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②</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6" name="文本框 5"/>
          <p:cNvSpPr txBox="1"/>
          <p:nvPr/>
        </p:nvSpPr>
        <p:spPr>
          <a:xfrm>
            <a:off x="2627630" y="177292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③</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7" name="文本框 6"/>
          <p:cNvSpPr txBox="1"/>
          <p:nvPr/>
        </p:nvSpPr>
        <p:spPr>
          <a:xfrm>
            <a:off x="3060065" y="126873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④</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8" name="文本框 7"/>
          <p:cNvSpPr txBox="1"/>
          <p:nvPr/>
        </p:nvSpPr>
        <p:spPr>
          <a:xfrm>
            <a:off x="3547745" y="292544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⑤</a:t>
            </a:r>
            <a:endParaRPr lang="zh-CN" altLang="en-US" sz="2400">
              <a:solidFill>
                <a:srgbClr val="FF0000"/>
              </a:solidFill>
              <a:latin typeface="方正粗黑宋简体" panose="02000000000000000000" charset="-122"/>
              <a:ea typeface="方正粗黑宋简体" panose="02000000000000000000"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195" y="-317"/>
            <a:ext cx="8229600" cy="4411662"/>
          </a:xfrm>
        </p:spPr>
        <p:txBody>
          <a:bodyPr/>
          <a:p>
            <a:r>
              <a:rPr lang="zh-CN" altLang="en-US" sz="2400">
                <a:solidFill>
                  <a:schemeClr val="tx1"/>
                </a:solidFill>
              </a:rPr>
              <a:t>中断响应顺序：</a:t>
            </a:r>
            <a:r>
              <a:rPr lang="en-US" sz="2400">
                <a:solidFill>
                  <a:srgbClr val="0000FF"/>
                </a:solidFill>
                <a:latin typeface="Times New Roman" panose="02020603050405020304" pitchFamily="18" charset="0"/>
                <a:ea typeface="华文中宋" panose="02010600040101010101" charset="-122"/>
                <a:sym typeface="+mn-ea"/>
              </a:rPr>
              <a:t>L0-&gt;L1-&gt;L2-&gt;L3-&gt;L4</a:t>
            </a:r>
            <a:endParaRPr lang="en-US" sz="2400">
              <a:solidFill>
                <a:srgbClr val="0000FF"/>
              </a:solidFill>
              <a:latin typeface="Times New Roman" panose="02020603050405020304" pitchFamily="18" charset="0"/>
              <a:ea typeface="华文中宋" panose="02010600040101010101" charset="-122"/>
              <a:sym typeface="+mn-ea"/>
            </a:endParaRPr>
          </a:p>
          <a:p>
            <a:r>
              <a:rPr lang="zh-CN" altLang="en-US" sz="2400">
                <a:solidFill>
                  <a:schemeClr val="tx1"/>
                </a:solidFill>
              </a:rPr>
              <a:t>中断处理次序为：</a:t>
            </a:r>
            <a:r>
              <a:rPr lang="zh-CN" altLang="en-US" sz="2400">
                <a:solidFill>
                  <a:srgbClr val="0000FF"/>
                </a:solidFill>
              </a:rPr>
              <a:t>L1-&gt;L3-&gt;L0-&gt;L4-&gt;L2</a:t>
            </a:r>
            <a:r>
              <a:rPr lang="zh-CN" altLang="en-US" sz="2400">
                <a:solidFill>
                  <a:schemeClr val="tx1"/>
                </a:solidFill>
              </a:rPr>
              <a:t>，</a:t>
            </a:r>
            <a:endParaRPr lang="zh-CN" altLang="en-US" sz="2400">
              <a:solidFill>
                <a:schemeClr val="tx1"/>
              </a:solidFill>
            </a:endParaRPr>
          </a:p>
          <a:p>
            <a:r>
              <a:rPr lang="zh-CN" altLang="en-US" sz="2400">
                <a:solidFill>
                  <a:schemeClr val="tx1"/>
                </a:solidFill>
              </a:rPr>
              <a:t>中断处理过程示意图如下：</a:t>
            </a:r>
            <a:endParaRPr lang="zh-CN" altLang="en-US" sz="2400">
              <a:solidFill>
                <a:schemeClr val="tx1"/>
              </a:solidFill>
            </a:endParaRPr>
          </a:p>
        </p:txBody>
      </p:sp>
      <p:pic>
        <p:nvPicPr>
          <p:cNvPr id="2" name="图片 -2147482466"/>
          <p:cNvPicPr>
            <a:picLocks noChangeAspect="1"/>
          </p:cNvPicPr>
          <p:nvPr/>
        </p:nvPicPr>
        <p:blipFill>
          <a:blip r:embed="rId1"/>
          <a:stretch>
            <a:fillRect/>
          </a:stretch>
        </p:blipFill>
        <p:spPr>
          <a:xfrm>
            <a:off x="107950" y="1268730"/>
            <a:ext cx="8432800" cy="5492115"/>
          </a:xfrm>
          <a:prstGeom prst="rect">
            <a:avLst/>
          </a:prstGeom>
          <a:noFill/>
          <a:ln w="9525">
            <a:noFill/>
          </a:ln>
        </p:spPr>
      </p:pic>
      <p:sp>
        <p:nvSpPr>
          <p:cNvPr id="4" name="文本框 3"/>
          <p:cNvSpPr txBox="1"/>
          <p:nvPr/>
        </p:nvSpPr>
        <p:spPr>
          <a:xfrm>
            <a:off x="1636395" y="479742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①</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5" name="文本框 4"/>
          <p:cNvSpPr txBox="1"/>
          <p:nvPr/>
        </p:nvSpPr>
        <p:spPr>
          <a:xfrm>
            <a:off x="2124075" y="126873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②</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6" name="文本框 5"/>
          <p:cNvSpPr txBox="1"/>
          <p:nvPr/>
        </p:nvSpPr>
        <p:spPr>
          <a:xfrm>
            <a:off x="2627630" y="177292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③</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7" name="文本框 6"/>
          <p:cNvSpPr txBox="1"/>
          <p:nvPr/>
        </p:nvSpPr>
        <p:spPr>
          <a:xfrm>
            <a:off x="3060065" y="126873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④</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8" name="文本框 7"/>
          <p:cNvSpPr txBox="1"/>
          <p:nvPr/>
        </p:nvSpPr>
        <p:spPr>
          <a:xfrm>
            <a:off x="3547745" y="292544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⑤</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9" name="文本框 8"/>
          <p:cNvSpPr txBox="1"/>
          <p:nvPr/>
        </p:nvSpPr>
        <p:spPr>
          <a:xfrm>
            <a:off x="4283710" y="119697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⑥</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10" name="文本框 9"/>
          <p:cNvSpPr txBox="1"/>
          <p:nvPr/>
        </p:nvSpPr>
        <p:spPr>
          <a:xfrm>
            <a:off x="4643755" y="441134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⑦</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11" name="文本框 10"/>
          <p:cNvSpPr txBox="1"/>
          <p:nvPr/>
        </p:nvSpPr>
        <p:spPr>
          <a:xfrm>
            <a:off x="5219700" y="4544695"/>
            <a:ext cx="2055495" cy="534035"/>
          </a:xfrm>
          <a:prstGeom prst="rect">
            <a:avLst/>
          </a:prstGeom>
          <a:noFill/>
          <a:ln w="9525">
            <a:noFill/>
          </a:ln>
        </p:spPr>
        <p:txBody>
          <a:bodyPr wrap="square">
            <a:spAutoFit/>
          </a:bodyPr>
          <a:p>
            <a:pPr>
              <a:lnSpc>
                <a:spcPct val="120000"/>
              </a:lnSpc>
            </a:pPr>
            <a:r>
              <a:rPr lang="zh-CN" sz="2400" b="1">
                <a:solidFill>
                  <a:srgbClr val="0000FF"/>
                </a:solidFill>
                <a:ea typeface="华文中宋" panose="02010600040101010101" charset="-122"/>
              </a:rPr>
              <a:t>从哪来回哪去</a:t>
            </a:r>
            <a:endParaRPr lang="en-US" altLang="zh-CN" sz="2400" b="1">
              <a:solidFill>
                <a:srgbClr val="0000FF"/>
              </a:solidFill>
              <a:cs typeface="仿宋_GB2312" charset="0"/>
              <a:sym typeface="+mn-ea"/>
            </a:endParaRPr>
          </a:p>
        </p:txBody>
      </p:sp>
      <p:sp>
        <p:nvSpPr>
          <p:cNvPr id="12" name="文本框 11"/>
          <p:cNvSpPr txBox="1"/>
          <p:nvPr/>
        </p:nvSpPr>
        <p:spPr>
          <a:xfrm>
            <a:off x="4932045" y="2421255"/>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⑧</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13" name="文本框 12"/>
          <p:cNvSpPr txBox="1"/>
          <p:nvPr/>
        </p:nvSpPr>
        <p:spPr>
          <a:xfrm>
            <a:off x="5363845" y="3429000"/>
            <a:ext cx="487680" cy="460375"/>
          </a:xfrm>
          <a:prstGeom prst="rect">
            <a:avLst/>
          </a:prstGeom>
          <a:noFill/>
        </p:spPr>
        <p:txBody>
          <a:bodyPr wrap="none" rtlCol="0" anchor="t">
            <a:spAutoFit/>
          </a:bodyPr>
          <a:p>
            <a:r>
              <a:rPr lang="zh-CN" altLang="en-US" sz="2400">
                <a:solidFill>
                  <a:srgbClr val="FF0000"/>
                </a:solidFill>
                <a:latin typeface="方正粗黑宋简体" panose="02000000000000000000" charset="-122"/>
                <a:ea typeface="方正粗黑宋简体" panose="02000000000000000000" charset="-122"/>
              </a:rPr>
              <a:t>⑨</a:t>
            </a:r>
            <a:endParaRPr lang="zh-CN" altLang="en-US" sz="2400">
              <a:solidFill>
                <a:srgbClr val="FF0000"/>
              </a:solidFill>
              <a:latin typeface="方正粗黑宋简体" panose="02000000000000000000" charset="-122"/>
              <a:ea typeface="方正粗黑宋简体" panose="02000000000000000000" charset="-122"/>
            </a:endParaRPr>
          </a:p>
        </p:txBody>
      </p:sp>
      <p:sp>
        <p:nvSpPr>
          <p:cNvPr id="14" name="文本框 13"/>
          <p:cNvSpPr txBox="1"/>
          <p:nvPr/>
        </p:nvSpPr>
        <p:spPr>
          <a:xfrm>
            <a:off x="6083935" y="2348865"/>
            <a:ext cx="487680" cy="460375"/>
          </a:xfrm>
          <a:prstGeom prst="rect">
            <a:avLst/>
          </a:prstGeom>
          <a:noFill/>
        </p:spPr>
        <p:txBody>
          <a:bodyPr wrap="none" rtlCol="0" anchor="t">
            <a:spAutoFit/>
          </a:bodyPr>
          <a:p>
            <a:r>
              <a:rPr lang="en-US" altLang="zh-CN" sz="2400">
                <a:solidFill>
                  <a:srgbClr val="FF0000"/>
                </a:solidFill>
                <a:latin typeface="方正粗黑宋简体" panose="02000000000000000000" charset="-122"/>
                <a:ea typeface="方正粗黑宋简体" panose="02000000000000000000" charset="-122"/>
              </a:rPr>
              <a:t>⑩</a:t>
            </a:r>
            <a:endParaRPr lang="en-US" altLang="zh-CN" sz="2400">
              <a:solidFill>
                <a:srgbClr val="FF0000"/>
              </a:solidFill>
              <a:latin typeface="方正粗黑宋简体" panose="02000000000000000000" charset="-122"/>
              <a:ea typeface="方正粗黑宋简体" panose="02000000000000000000" charset="-122"/>
            </a:endParaRPr>
          </a:p>
        </p:txBody>
      </p:sp>
      <p:sp>
        <p:nvSpPr>
          <p:cNvPr id="15" name="文本框 14"/>
          <p:cNvSpPr txBox="1"/>
          <p:nvPr/>
        </p:nvSpPr>
        <p:spPr>
          <a:xfrm>
            <a:off x="7019925" y="4293235"/>
            <a:ext cx="530860" cy="460375"/>
          </a:xfrm>
          <a:prstGeom prst="rect">
            <a:avLst/>
          </a:prstGeom>
          <a:noFill/>
        </p:spPr>
        <p:txBody>
          <a:bodyPr wrap="none" rtlCol="0" anchor="t">
            <a:spAutoFit/>
          </a:bodyPr>
          <a:p>
            <a:r>
              <a:rPr lang="en-US" altLang="zh-CN" sz="2400">
                <a:solidFill>
                  <a:srgbClr val="FF0000"/>
                </a:solidFill>
                <a:latin typeface="方正粗黑宋简体" panose="02000000000000000000" charset="-122"/>
                <a:ea typeface="方正粗黑宋简体" panose="02000000000000000000" charset="-122"/>
              </a:rPr>
              <a:t>11</a:t>
            </a:r>
            <a:endParaRPr lang="en-US" altLang="zh-CN" sz="2400">
              <a:solidFill>
                <a:srgbClr val="FF0000"/>
              </a:solidFill>
              <a:latin typeface="方正粗黑宋简体" panose="02000000000000000000" charset="-122"/>
              <a:ea typeface="方正粗黑宋简体" panose="02000000000000000000"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12</a:t>
            </a:r>
            <a:r>
              <a:rPr lang="zh-CN" altLang="en-US">
                <a:solidFill>
                  <a:schemeClr val="tx1"/>
                </a:solidFill>
              </a:rPr>
              <a:t>、设某机配有A、B、C三台设备，其优先顺序按ABC降序排列，为改变中断处理次序，它们的中断屏蔽字设置如下：</a:t>
            </a:r>
            <a:endParaRPr lang="zh-CN" altLang="en-US">
              <a:solidFill>
                <a:schemeClr val="tx1"/>
              </a:solidFill>
            </a:endParaRPr>
          </a:p>
        </p:txBody>
      </p:sp>
      <p:graphicFrame>
        <p:nvGraphicFramePr>
          <p:cNvPr id="4" name="表格 3"/>
          <p:cNvGraphicFramePr/>
          <p:nvPr>
            <p:custDataLst>
              <p:tags r:id="rId1"/>
            </p:custDataLst>
          </p:nvPr>
        </p:nvGraphicFramePr>
        <p:xfrm>
          <a:off x="837248" y="3071495"/>
          <a:ext cx="2396490" cy="1943100"/>
        </p:xfrm>
        <a:graphic>
          <a:graphicData uri="http://schemas.openxmlformats.org/drawingml/2006/table">
            <a:tbl>
              <a:tblPr firstRow="1" bandRow="1">
                <a:tableStyleId>{5940675A-B579-460E-94D1-54222C63F5DA}</a:tableStyleId>
              </a:tblPr>
              <a:tblGrid>
                <a:gridCol w="1198245"/>
                <a:gridCol w="1198245"/>
              </a:tblGrid>
              <a:tr h="48577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设备</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屏蔽字</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77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A</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111</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77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B</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010</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775">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C</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华文中宋" panose="02010600040101010101" charset="-122"/>
                          <a:ea typeface="华文中宋" panose="02010600040101010101" charset="-122"/>
                          <a:cs typeface="华文中宋" panose="02010600040101010101" charset="-122"/>
                        </a:rPr>
                        <a:t>011</a:t>
                      </a:r>
                      <a:endParaRPr lang="en-US" altLang="en-US" sz="2400" b="1">
                        <a:solidFill>
                          <a:srgbClr val="00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t">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1" name="文本框 100"/>
          <p:cNvSpPr txBox="1"/>
          <p:nvPr/>
        </p:nvSpPr>
        <p:spPr>
          <a:xfrm>
            <a:off x="457200" y="5434330"/>
            <a:ext cx="8152765" cy="1198880"/>
          </a:xfrm>
          <a:prstGeom prst="rect">
            <a:avLst/>
          </a:prstGeom>
          <a:noFill/>
          <a:ln w="9525">
            <a:noFill/>
          </a:ln>
        </p:spPr>
        <p:txBody>
          <a:bodyPr wrap="square">
            <a:spAutoFit/>
          </a:bodyPr>
          <a:p>
            <a:r>
              <a:rPr lang="zh-CN" sz="2400" b="1">
                <a:solidFill>
                  <a:srgbClr val="000000"/>
                </a:solidFill>
                <a:ea typeface="华文中宋" panose="02010600040101010101" charset="-122"/>
              </a:rPr>
              <a:t> 请按下图所示时间轴给出的设备请求中断的时刻，画出CPU执行程序的轨迹。设A、B、C中断服务程序的执行时间均为20</a:t>
            </a:r>
            <a:r>
              <a:rPr lang="en-US" sz="2400" b="1">
                <a:solidFill>
                  <a:srgbClr val="000000"/>
                </a:solidFill>
                <a:latin typeface="华文中宋" panose="02010600040101010101" charset="-122"/>
                <a:ea typeface="华文中宋" panose="02010600040101010101" charset="-122"/>
              </a:rPr>
              <a:t>m</a:t>
            </a:r>
            <a:r>
              <a:rPr lang="zh-CN" sz="2400" b="1">
                <a:solidFill>
                  <a:srgbClr val="000000"/>
                </a:solidFill>
                <a:ea typeface="华文中宋" panose="02010600040101010101" charset="-122"/>
              </a:rPr>
              <a:t> s。</a:t>
            </a:r>
            <a:endParaRPr lang="zh-CN" altLang="en-US" sz="2400"/>
          </a:p>
        </p:txBody>
      </p:sp>
      <p:pic>
        <p:nvPicPr>
          <p:cNvPr id="5" name="内容占位符 -2147482472"/>
          <p:cNvPicPr>
            <a:picLocks noChangeAspect="1"/>
          </p:cNvPicPr>
          <p:nvPr/>
        </p:nvPicPr>
        <p:blipFill>
          <a:blip r:embed="rId2"/>
          <a:stretch>
            <a:fillRect/>
          </a:stretch>
        </p:blipFill>
        <p:spPr>
          <a:xfrm>
            <a:off x="4191000" y="2790825"/>
            <a:ext cx="3810000" cy="250507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 name="文本框 100"/>
          <p:cNvSpPr txBox="1"/>
          <p:nvPr/>
        </p:nvSpPr>
        <p:spPr>
          <a:xfrm>
            <a:off x="647700" y="635635"/>
            <a:ext cx="7374890" cy="1198880"/>
          </a:xfrm>
          <a:prstGeom prst="rect">
            <a:avLst/>
          </a:prstGeom>
          <a:noFill/>
          <a:ln w="9525">
            <a:noFill/>
          </a:ln>
        </p:spPr>
        <p:txBody>
          <a:bodyPr wrap="square">
            <a:spAutoFit/>
          </a:bodyPr>
          <a:p>
            <a:r>
              <a:rPr lang="zh-CN" sz="2400" b="1">
                <a:solidFill>
                  <a:srgbClr val="FF0000"/>
                </a:solidFill>
                <a:cs typeface="楷体_GB2312" charset="0"/>
              </a:rPr>
              <a:t>解</a:t>
            </a:r>
            <a:r>
              <a:rPr lang="en-US" sz="2400" b="1">
                <a:solidFill>
                  <a:srgbClr val="FF0000"/>
                </a:solidFill>
                <a:latin typeface="楷体_GB2312" charset="0"/>
              </a:rPr>
              <a:t>:</a:t>
            </a:r>
            <a:r>
              <a:rPr lang="en-US" sz="2400">
                <a:solidFill>
                  <a:srgbClr val="FF0000"/>
                </a:solidFill>
                <a:latin typeface="Times New Roman" panose="02020603050405020304" pitchFamily="18" charset="0"/>
              </a:rPr>
              <a:t> </a:t>
            </a:r>
            <a:r>
              <a:rPr lang="zh-CN" sz="2400" b="1">
                <a:solidFill>
                  <a:srgbClr val="000000"/>
                </a:solidFill>
                <a:cs typeface="仿宋_GB2312" charset="0"/>
              </a:rPr>
              <a:t>A、B、C设备的响应优先级为A最高、B次之、C最低，处理优先级为A最高、C次之、B最低。CPU执行程序的轨迹图如下</a:t>
            </a:r>
            <a:r>
              <a:rPr lang="zh-CN" sz="2400" b="1">
                <a:solidFill>
                  <a:srgbClr val="000000"/>
                </a:solidFill>
                <a:cs typeface="楷体_GB2312" charset="0"/>
              </a:rPr>
              <a:t>：</a:t>
            </a:r>
            <a:endParaRPr lang="zh-CN" altLang="en-US" sz="2400"/>
          </a:p>
        </p:txBody>
      </p:sp>
      <p:pic>
        <p:nvPicPr>
          <p:cNvPr id="5" name="图片 4"/>
          <p:cNvPicPr/>
          <p:nvPr/>
        </p:nvPicPr>
        <p:blipFill>
          <a:blip r:embed="rId1"/>
          <a:stretch>
            <a:fillRect/>
          </a:stretch>
        </p:blipFill>
        <p:spPr>
          <a:xfrm>
            <a:off x="1235075" y="2018665"/>
            <a:ext cx="5741670" cy="36703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a:t>
            </a:r>
            <a:r>
              <a:rPr lang="zh-CN" altLang="en-US"/>
              <a:t>、</a:t>
            </a:r>
            <a:r>
              <a:rPr lang="zh-CN" altLang="en-US">
                <a:solidFill>
                  <a:schemeClr val="tx1"/>
                </a:solidFill>
              </a:rPr>
              <a:t>CPU响应中断的时间是( B )。</a:t>
            </a:r>
            <a:endParaRPr lang="zh-CN" altLang="en-US">
              <a:solidFill>
                <a:schemeClr val="tx1"/>
              </a:solidFill>
            </a:endParaRPr>
          </a:p>
          <a:p>
            <a:pPr marL="0" indent="0">
              <a:buNone/>
            </a:pPr>
            <a:endParaRPr lang="zh-CN" altLang="en-US">
              <a:solidFill>
                <a:schemeClr val="tx1"/>
              </a:solidFill>
            </a:endParaRPr>
          </a:p>
          <a:p>
            <a:pPr marL="0" indent="0">
              <a:buNone/>
            </a:pPr>
            <a:r>
              <a:rPr lang="zh-CN" altLang="en-US">
                <a:solidFill>
                  <a:schemeClr val="tx1"/>
                </a:solidFill>
              </a:rPr>
              <a:t>A．中断源提出请求； </a:t>
            </a:r>
            <a:endParaRPr lang="zh-CN" altLang="en-US">
              <a:solidFill>
                <a:schemeClr val="tx1"/>
              </a:solidFill>
            </a:endParaRPr>
          </a:p>
          <a:p>
            <a:pPr marL="0" indent="0">
              <a:buNone/>
            </a:pPr>
            <a:r>
              <a:rPr lang="zh-CN" altLang="en-US">
                <a:solidFill>
                  <a:schemeClr val="tx1"/>
                </a:solidFill>
              </a:rPr>
              <a:t>B．执行周期结束；</a:t>
            </a:r>
            <a:endParaRPr lang="zh-CN" altLang="en-US">
              <a:solidFill>
                <a:schemeClr val="tx1"/>
              </a:solidFill>
            </a:endParaRPr>
          </a:p>
          <a:p>
            <a:pPr marL="0" indent="0">
              <a:buNone/>
            </a:pPr>
            <a:r>
              <a:rPr lang="zh-CN" altLang="en-US">
                <a:solidFill>
                  <a:schemeClr val="tx1"/>
                </a:solidFill>
              </a:rPr>
              <a:t>C．取指周期结束； </a:t>
            </a:r>
            <a:endParaRPr lang="zh-CN" altLang="en-US">
              <a:solidFill>
                <a:schemeClr val="tx1"/>
              </a:solidFill>
            </a:endParaRPr>
          </a:p>
          <a:p>
            <a:pPr marL="0" indent="0">
              <a:buNone/>
            </a:pPr>
            <a:r>
              <a:rPr lang="zh-CN" altLang="en-US">
                <a:solidFill>
                  <a:schemeClr val="tx1"/>
                </a:solidFill>
              </a:rPr>
              <a:t>D．间址周期结束</a:t>
            </a:r>
            <a:endParaRPr lang="zh-CN" altLang="en-US">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2</a:t>
            </a:r>
            <a:r>
              <a:rPr lang="zh-CN" altLang="en-US">
                <a:solidFill>
                  <a:schemeClr val="tx1"/>
                </a:solidFill>
              </a:rPr>
              <a:t>、为了便于实现多级中断，保存中断现场最有效的方法是采用（B）。</a:t>
            </a:r>
            <a:endParaRPr lang="zh-CN" altLang="en-US">
              <a:solidFill>
                <a:schemeClr val="tx1"/>
              </a:solidFill>
            </a:endParaRPr>
          </a:p>
          <a:p>
            <a:pPr marL="0" indent="0">
              <a:buNone/>
            </a:pPr>
            <a:r>
              <a:rPr lang="zh-CN" altLang="en-US">
                <a:solidFill>
                  <a:schemeClr val="tx1"/>
                </a:solidFill>
              </a:rPr>
              <a:t>A. 通用寄存器    </a:t>
            </a:r>
            <a:endParaRPr lang="zh-CN" altLang="en-US">
              <a:solidFill>
                <a:schemeClr val="tx1"/>
              </a:solidFill>
            </a:endParaRPr>
          </a:p>
          <a:p>
            <a:pPr marL="0" indent="0">
              <a:buNone/>
            </a:pPr>
            <a:r>
              <a:rPr lang="zh-CN" altLang="en-US">
                <a:solidFill>
                  <a:schemeClr val="tx1"/>
                </a:solidFill>
              </a:rPr>
              <a:t>B. 堆栈      </a:t>
            </a:r>
            <a:endParaRPr lang="zh-CN" altLang="en-US">
              <a:solidFill>
                <a:schemeClr val="tx1"/>
              </a:solidFill>
            </a:endParaRPr>
          </a:p>
          <a:p>
            <a:pPr marL="0" indent="0">
              <a:buNone/>
            </a:pPr>
            <a:r>
              <a:rPr lang="zh-CN" altLang="en-US">
                <a:solidFill>
                  <a:schemeClr val="tx1"/>
                </a:solidFill>
              </a:rPr>
              <a:t>C. 存储器      </a:t>
            </a:r>
            <a:endParaRPr lang="zh-CN" altLang="en-US">
              <a:solidFill>
                <a:schemeClr val="tx1"/>
              </a:solidFill>
            </a:endParaRPr>
          </a:p>
          <a:p>
            <a:pPr marL="0" indent="0">
              <a:buNone/>
            </a:pPr>
            <a:r>
              <a:rPr lang="zh-CN" altLang="en-US">
                <a:solidFill>
                  <a:schemeClr val="tx1"/>
                </a:solidFill>
              </a:rPr>
              <a:t>D. 外存</a:t>
            </a:r>
            <a:endParaRPr lang="zh-CN" alt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147458" name="标题 147457"/>
          <p:cNvSpPr>
            <a:spLocks noGrp="1"/>
          </p:cNvSpPr>
          <p:nvPr/>
        </p:nvSpPr>
        <p:spPr>
          <a:xfrm>
            <a:off x="83185" y="130175"/>
            <a:ext cx="8977630" cy="681355"/>
          </a:xfrm>
          <a:prstGeom prst="rect">
            <a:avLst/>
          </a:prstGeom>
          <a:noFill/>
          <a:ln w="9525">
            <a:noFill/>
          </a:ln>
        </p:spPr>
        <p:txBody>
          <a:bodyPr anchor="ctr"/>
          <a:lstStyle>
            <a:lvl1pPr algn="l" rtl="0" eaLnBrk="0" fontAlgn="base" hangingPunct="0">
              <a:spcBef>
                <a:spcPct val="0"/>
              </a:spcBef>
              <a:spcAft>
                <a:spcPct val="0"/>
              </a:spcAft>
              <a:defRPr sz="4400" b="1">
                <a:solidFill>
                  <a:srgbClr val="FF0000"/>
                </a:solidFill>
                <a:latin typeface="黑体" panose="02010609060101010101" charset="-122"/>
                <a:ea typeface="黑体" panose="02010609060101010101"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en-US" altLang="zh-CN" sz="4000" dirty="0">
                <a:solidFill>
                  <a:srgbClr val="FF0000"/>
                </a:solidFill>
                <a:sym typeface="+mn-ea"/>
              </a:rPr>
              <a:t>8.1.3</a:t>
            </a:r>
            <a:r>
              <a:rPr lang="en-US" altLang="zh-CN" sz="4000" dirty="0">
                <a:sym typeface="+mn-ea"/>
              </a:rPr>
              <a:t>I/O</a:t>
            </a:r>
            <a:r>
              <a:rPr lang="zh-CN" altLang="en-US" sz="4000" dirty="0">
                <a:sym typeface="+mn-ea"/>
              </a:rPr>
              <a:t>接口与外设间的数据传送方式</a:t>
            </a:r>
            <a:endParaRPr lang="zh-CN" altLang="en-US" sz="4000" dirty="0">
              <a:sym typeface="+mn-ea"/>
            </a:endParaRPr>
          </a:p>
        </p:txBody>
      </p:sp>
      <p:sp>
        <p:nvSpPr>
          <p:cNvPr id="147459" name="文本占位符 147458"/>
          <p:cNvSpPr>
            <a:spLocks noGrp="1"/>
          </p:cNvSpPr>
          <p:nvPr/>
        </p:nvSpPr>
        <p:spPr>
          <a:xfrm>
            <a:off x="0" y="836930"/>
            <a:ext cx="8766175" cy="4411345"/>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a:lnSpc>
                <a:spcPct val="110000"/>
              </a:lnSpc>
              <a:buNone/>
            </a:pPr>
            <a:r>
              <a:rPr lang="zh-CN" altLang="en-US" sz="2400" dirty="0">
                <a:solidFill>
                  <a:srgbClr val="0000FF"/>
                </a:solidFill>
                <a:cs typeface="黑体" panose="02010609060101010101" charset="-122"/>
                <a:sym typeface="+mn-ea"/>
              </a:rPr>
              <a:t>问题的关键在于</a:t>
            </a:r>
            <a:r>
              <a:rPr lang="zh-CN" altLang="en-US" sz="2400" dirty="0">
                <a:cs typeface="黑体" panose="02010609060101010101" charset="-122"/>
                <a:sym typeface="+mn-ea"/>
              </a:rPr>
              <a:t>：究竟什么时候数据才成为有效</a:t>
            </a:r>
            <a:r>
              <a:rPr lang="en-US" altLang="zh-CN" sz="2400" dirty="0">
                <a:cs typeface="黑体" panose="02010609060101010101" charset="-122"/>
                <a:sym typeface="+mn-ea"/>
              </a:rPr>
              <a:t>? </a:t>
            </a:r>
            <a:endParaRPr lang="en-US" altLang="zh-CN" sz="2400" dirty="0">
              <a:cs typeface="黑体" panose="02010609060101010101" charset="-122"/>
              <a:sym typeface="+mn-ea"/>
            </a:endParaRPr>
          </a:p>
          <a:p>
            <a:pPr>
              <a:lnSpc>
                <a:spcPct val="110000"/>
              </a:lnSpc>
              <a:buFont typeface="Wingdings" panose="05000000000000000000" charset="0"/>
              <a:buChar char="l"/>
            </a:pPr>
            <a:r>
              <a:rPr lang="zh-CN" altLang="en-US" sz="2400" dirty="0">
                <a:solidFill>
                  <a:schemeClr val="tx1"/>
                </a:solidFill>
                <a:cs typeface="黑体" panose="02010609060101010101" charset="-122"/>
                <a:sym typeface="+mn-ea"/>
              </a:rPr>
              <a:t>由于</a:t>
            </a:r>
            <a:r>
              <a:rPr lang="zh-CN" sz="2400" dirty="0">
                <a:solidFill>
                  <a:schemeClr val="tx1"/>
                </a:solidFill>
                <a:cs typeface="黑体" panose="02010609060101010101" charset="-122"/>
                <a:sym typeface="+mn-ea"/>
              </a:rPr>
              <a:t>外设工作</a:t>
            </a:r>
            <a:r>
              <a:rPr lang="zh-CN" altLang="en-US" sz="2400" dirty="0">
                <a:solidFill>
                  <a:srgbClr val="FF0000"/>
                </a:solidFill>
                <a:cs typeface="黑体" panose="02010609060101010101" charset="-122"/>
                <a:sym typeface="+mn-ea"/>
              </a:rPr>
              <a:t>速度不同</a:t>
            </a:r>
            <a:r>
              <a:rPr lang="zh-CN" altLang="en-US" sz="2400" dirty="0">
                <a:solidFill>
                  <a:schemeClr val="tx1"/>
                </a:solidFill>
                <a:cs typeface="黑体" panose="02010609060101010101" charset="-122"/>
                <a:sym typeface="+mn-ea"/>
              </a:rPr>
              <a:t>，因此，对于不同速度的外设，需要有</a:t>
            </a:r>
            <a:r>
              <a:rPr lang="zh-CN" altLang="en-US" sz="2400" dirty="0">
                <a:solidFill>
                  <a:srgbClr val="FF0000"/>
                </a:solidFill>
                <a:cs typeface="黑体" panose="02010609060101010101" charset="-122"/>
                <a:sym typeface="+mn-ea"/>
              </a:rPr>
              <a:t>不同的数据传送方式。</a:t>
            </a:r>
            <a:endParaRPr lang="zh-CN" altLang="en-US" sz="2400" dirty="0">
              <a:solidFill>
                <a:schemeClr val="tx1"/>
              </a:solidFill>
              <a:cs typeface="黑体" panose="02010609060101010101" charset="-122"/>
              <a:sym typeface="+mn-ea"/>
            </a:endParaRPr>
          </a:p>
          <a:p>
            <a:pPr marL="0" indent="0">
              <a:lnSpc>
                <a:spcPct val="110000"/>
              </a:lnSpc>
              <a:buNone/>
            </a:pPr>
            <a:r>
              <a:rPr lang="en-US" altLang="zh-CN" sz="2400" dirty="0">
                <a:solidFill>
                  <a:schemeClr val="tx1"/>
                </a:solidFill>
                <a:sym typeface="+mn-ea"/>
              </a:rPr>
              <a:t>(1)</a:t>
            </a:r>
            <a:r>
              <a:rPr lang="zh-CN" altLang="en-US" sz="2400" dirty="0">
                <a:solidFill>
                  <a:schemeClr val="tx1"/>
                </a:solidFill>
                <a:cs typeface="黑体" panose="02010609060101010101" charset="-122"/>
                <a:sym typeface="+mn-ea"/>
              </a:rPr>
              <a:t>速度</a:t>
            </a:r>
            <a:r>
              <a:rPr lang="zh-CN" altLang="en-US" sz="2400" dirty="0">
                <a:solidFill>
                  <a:srgbClr val="FF0000"/>
                </a:solidFill>
                <a:cs typeface="黑体" panose="02010609060101010101" charset="-122"/>
                <a:sym typeface="+mn-ea"/>
              </a:rPr>
              <a:t>极慢或简单</a:t>
            </a:r>
            <a:r>
              <a:rPr lang="zh-CN" altLang="en-US" sz="2400" dirty="0">
                <a:solidFill>
                  <a:schemeClr val="tx1"/>
                </a:solidFill>
                <a:cs typeface="黑体" panose="02010609060101010101" charset="-122"/>
                <a:sym typeface="+mn-ea"/>
              </a:rPr>
              <a:t>的外设</a:t>
            </a:r>
            <a:r>
              <a:rPr lang="zh-CN" altLang="en-US" sz="2400" dirty="0">
                <a:solidFill>
                  <a:schemeClr val="tx1"/>
                </a:solidFill>
                <a:sym typeface="+mn-ea"/>
              </a:rPr>
              <a:t>：</a:t>
            </a:r>
            <a:r>
              <a:rPr lang="zh-CN" altLang="en-US" sz="2400" dirty="0">
                <a:solidFill>
                  <a:srgbClr val="0000FF"/>
                </a:solidFill>
                <a:sym typeface="+mn-ea"/>
              </a:rPr>
              <a:t>无条件传送方式</a:t>
            </a:r>
            <a:endParaRPr lang="zh-CN" altLang="en-US" sz="2400" dirty="0">
              <a:solidFill>
                <a:schemeClr val="tx1"/>
              </a:solidFill>
              <a:sym typeface="+mn-ea"/>
            </a:endParaRPr>
          </a:p>
          <a:p>
            <a:pPr marL="0" indent="0">
              <a:lnSpc>
                <a:spcPct val="110000"/>
              </a:lnSpc>
              <a:buNone/>
            </a:pPr>
            <a:r>
              <a:rPr lang="en-US" altLang="zh-CN" sz="2400" dirty="0">
                <a:solidFill>
                  <a:schemeClr val="tx1"/>
                </a:solidFill>
                <a:sym typeface="+mn-ea"/>
              </a:rPr>
              <a:t>   </a:t>
            </a:r>
            <a:r>
              <a:rPr lang="zh-CN" altLang="en-US" sz="2400" dirty="0">
                <a:solidFill>
                  <a:schemeClr val="tx1"/>
                </a:solidFill>
                <a:sym typeface="+mn-ea"/>
              </a:rPr>
              <a:t>如</a:t>
            </a:r>
            <a:r>
              <a:rPr lang="zh-CN" altLang="en-US" sz="2400" dirty="0">
                <a:sym typeface="+mn-ea"/>
              </a:rPr>
              <a:t>机械开关、显示二极管</a:t>
            </a:r>
            <a:r>
              <a:rPr lang="zh-CN" altLang="en-US" sz="2400" dirty="0">
                <a:solidFill>
                  <a:schemeClr val="tx1"/>
                </a:solidFill>
                <a:sym typeface="+mn-ea"/>
              </a:rPr>
              <a:t>等等</a:t>
            </a:r>
            <a:endParaRPr lang="zh-CN" altLang="en-US" sz="2400" dirty="0">
              <a:solidFill>
                <a:schemeClr val="tx1"/>
              </a:solidFill>
              <a:sym typeface="+mn-ea"/>
            </a:endParaRPr>
          </a:p>
          <a:p>
            <a:pPr marL="0" indent="0">
              <a:lnSpc>
                <a:spcPct val="110000"/>
              </a:lnSpc>
              <a:buNone/>
            </a:pPr>
            <a:r>
              <a:rPr lang="en-US" altLang="zh-CN" sz="2400" dirty="0">
                <a:solidFill>
                  <a:schemeClr val="tx1"/>
                </a:solidFill>
                <a:cs typeface="黑体" panose="02010609060101010101" charset="-122"/>
                <a:sym typeface="+mn-ea"/>
              </a:rPr>
              <a:t>  </a:t>
            </a:r>
            <a:r>
              <a:rPr lang="en-US" altLang="zh-CN" sz="2400" dirty="0">
                <a:solidFill>
                  <a:srgbClr val="FF0000"/>
                </a:solidFill>
                <a:cs typeface="黑体" panose="02010609060101010101" charset="-122"/>
                <a:sym typeface="+mn-ea"/>
              </a:rPr>
              <a:t> → </a:t>
            </a:r>
            <a:r>
              <a:rPr lang="en-US" altLang="zh-CN" sz="2400" dirty="0">
                <a:solidFill>
                  <a:schemeClr val="tx1"/>
                </a:solidFill>
                <a:cs typeface="黑体" panose="02010609060101010101" charset="-122"/>
                <a:sym typeface="+mn-ea"/>
              </a:rPr>
              <a:t>CPU</a:t>
            </a:r>
            <a:r>
              <a:rPr lang="zh-CN" altLang="en-US" sz="2400" dirty="0">
                <a:solidFill>
                  <a:schemeClr val="tx1"/>
                </a:solidFill>
                <a:cs typeface="黑体" panose="02010609060101010101" charset="-122"/>
                <a:sym typeface="+mn-ea"/>
              </a:rPr>
              <a:t>只需要</a:t>
            </a:r>
            <a:r>
              <a:rPr lang="zh-CN" altLang="en-US" sz="2400" dirty="0">
                <a:solidFill>
                  <a:srgbClr val="FF00FF"/>
                </a:solidFill>
                <a:cs typeface="黑体" panose="02010609060101010101" charset="-122"/>
                <a:sym typeface="+mn-ea"/>
              </a:rPr>
              <a:t>接受或者发送</a:t>
            </a:r>
            <a:r>
              <a:rPr lang="zh-CN" altLang="en-US" sz="2400" dirty="0">
                <a:solidFill>
                  <a:schemeClr val="tx1"/>
                </a:solidFill>
                <a:cs typeface="黑体" panose="02010609060101010101" charset="-122"/>
                <a:sym typeface="+mn-ea"/>
              </a:rPr>
              <a:t>数据即可（无须握手联络信号）</a:t>
            </a:r>
            <a:r>
              <a:rPr lang="zh-CN" altLang="en-US" sz="2400" dirty="0">
                <a:solidFill>
                  <a:schemeClr val="tx1"/>
                </a:solidFill>
                <a:sym typeface="+mn-ea"/>
              </a:rPr>
              <a:t> </a:t>
            </a:r>
            <a:endParaRPr lang="zh-CN" altLang="en-US" sz="2400" dirty="0">
              <a:solidFill>
                <a:schemeClr val="tx1"/>
              </a:solidFill>
            </a:endParaRPr>
          </a:p>
          <a:p>
            <a:pPr marL="0" indent="0">
              <a:lnSpc>
                <a:spcPct val="110000"/>
              </a:lnSpc>
              <a:buNone/>
            </a:pPr>
            <a:r>
              <a:rPr lang="en-US" altLang="zh-CN" sz="2400" dirty="0">
                <a:solidFill>
                  <a:schemeClr val="tx1"/>
                </a:solidFill>
                <a:sym typeface="+mn-ea"/>
              </a:rPr>
              <a:t>(2)</a:t>
            </a:r>
            <a:r>
              <a:rPr lang="zh-CN" altLang="en-US" sz="2400" dirty="0">
                <a:solidFill>
                  <a:srgbClr val="FF0000"/>
                </a:solidFill>
                <a:cs typeface="黑体" panose="02010609060101010101" charset="-122"/>
                <a:sym typeface="+mn-ea"/>
              </a:rPr>
              <a:t>慢速或中速</a:t>
            </a:r>
            <a:r>
              <a:rPr lang="zh-CN" altLang="en-US" sz="2400" dirty="0">
                <a:solidFill>
                  <a:schemeClr val="tx1"/>
                </a:solidFill>
                <a:cs typeface="黑体" panose="02010609060101010101" charset="-122"/>
                <a:sym typeface="+mn-ea"/>
              </a:rPr>
              <a:t>的设备</a:t>
            </a:r>
            <a:r>
              <a:rPr lang="zh-CN" altLang="en-US" sz="2400" dirty="0">
                <a:solidFill>
                  <a:schemeClr val="tx1"/>
                </a:solidFill>
                <a:sym typeface="+mn-ea"/>
              </a:rPr>
              <a:t>：</a:t>
            </a:r>
            <a:r>
              <a:rPr lang="zh-CN" altLang="en-US" sz="2400" dirty="0">
                <a:solidFill>
                  <a:srgbClr val="0000FF"/>
                </a:solidFill>
                <a:sym typeface="+mn-ea"/>
              </a:rPr>
              <a:t>应答方式（</a:t>
            </a:r>
            <a:r>
              <a:rPr lang="zh-CN" altLang="en-US" sz="2400" dirty="0">
                <a:solidFill>
                  <a:srgbClr val="0000FF"/>
                </a:solidFill>
                <a:sym typeface="+mn-ea"/>
              </a:rPr>
              <a:t>异步传送方式</a:t>
            </a:r>
            <a:r>
              <a:rPr lang="zh-CN" altLang="en-US" sz="2400" dirty="0">
                <a:solidFill>
                  <a:srgbClr val="0000FF"/>
                </a:solidFill>
                <a:sym typeface="+mn-ea"/>
              </a:rPr>
              <a:t>）</a:t>
            </a:r>
            <a:endParaRPr lang="zh-CN" altLang="en-US" sz="2400" dirty="0">
              <a:solidFill>
                <a:schemeClr val="tx1"/>
              </a:solidFill>
              <a:sym typeface="+mn-ea"/>
            </a:endParaRPr>
          </a:p>
          <a:p>
            <a:pPr marL="0" indent="0">
              <a:lnSpc>
                <a:spcPct val="110000"/>
              </a:lnSpc>
              <a:buNone/>
            </a:pPr>
            <a:r>
              <a:rPr lang="zh-CN" altLang="en-US" sz="2400" dirty="0">
                <a:solidFill>
                  <a:schemeClr val="tx1"/>
                </a:solidFill>
                <a:sym typeface="+mn-ea"/>
              </a:rPr>
              <a:t> </a:t>
            </a:r>
            <a:r>
              <a:rPr lang="en-US" altLang="zh-CN" sz="2400" dirty="0">
                <a:solidFill>
                  <a:schemeClr val="tx1"/>
                </a:solidFill>
                <a:sym typeface="+mn-ea"/>
              </a:rPr>
              <a:t>  </a:t>
            </a:r>
            <a:r>
              <a:rPr lang="zh-CN" altLang="en-US" sz="2400" dirty="0">
                <a:solidFill>
                  <a:schemeClr val="tx1"/>
                </a:solidFill>
                <a:sym typeface="+mn-ea"/>
              </a:rPr>
              <a:t>如</a:t>
            </a:r>
            <a:r>
              <a:rPr lang="zh-CN" altLang="en-US" sz="2400" dirty="0">
                <a:sym typeface="+mn-ea"/>
              </a:rPr>
              <a:t>键盘</a:t>
            </a:r>
            <a:r>
              <a:rPr lang="zh-CN" altLang="en-US" sz="2400" dirty="0">
                <a:solidFill>
                  <a:schemeClr val="tx1"/>
                </a:solidFill>
                <a:sym typeface="+mn-ea"/>
              </a:rPr>
              <a:t>（在不规则时间间隔下操作）</a:t>
            </a:r>
            <a:endParaRPr lang="zh-CN" altLang="en-US" sz="2400" dirty="0">
              <a:solidFill>
                <a:schemeClr val="tx1"/>
              </a:solidFill>
              <a:sym typeface="+mn-ea"/>
            </a:endParaRPr>
          </a:p>
          <a:p>
            <a:pPr marL="0" indent="0">
              <a:lnSpc>
                <a:spcPct val="110000"/>
              </a:lnSpc>
              <a:buNone/>
            </a:pPr>
            <a:r>
              <a:rPr lang="zh-CN" altLang="en-US" sz="2400" dirty="0">
                <a:solidFill>
                  <a:schemeClr val="tx1"/>
                </a:solidFill>
                <a:sym typeface="+mn-ea"/>
              </a:rPr>
              <a:t>   </a:t>
            </a:r>
            <a:r>
              <a:rPr lang="en-US" altLang="zh-CN" sz="2400" dirty="0">
                <a:solidFill>
                  <a:srgbClr val="FF0000"/>
                </a:solidFill>
                <a:cs typeface="黑体" panose="02010609060101010101" charset="-122"/>
                <a:sym typeface="+mn-ea"/>
              </a:rPr>
              <a:t>→ </a:t>
            </a:r>
            <a:r>
              <a:rPr lang="zh-CN" altLang="en-US" sz="2400" dirty="0">
                <a:solidFill>
                  <a:schemeClr val="tx1"/>
                </a:solidFill>
                <a:cs typeface="黑体" panose="02010609060101010101" charset="-122"/>
                <a:sym typeface="+mn-ea"/>
              </a:rPr>
              <a:t>除有</a:t>
            </a:r>
            <a:r>
              <a:rPr lang="zh-CN" altLang="en-US" sz="2400" dirty="0">
                <a:solidFill>
                  <a:srgbClr val="FF00FF"/>
                </a:solidFill>
                <a:cs typeface="黑体" panose="02010609060101010101" charset="-122"/>
                <a:sym typeface="+mn-ea"/>
              </a:rPr>
              <a:t>传送控制线</a:t>
            </a:r>
            <a:r>
              <a:rPr lang="zh-CN" altLang="en-US" sz="2400" dirty="0">
                <a:solidFill>
                  <a:schemeClr val="tx1"/>
                </a:solidFill>
                <a:cs typeface="黑体" panose="02010609060101010101" charset="-122"/>
                <a:sym typeface="+mn-ea"/>
              </a:rPr>
              <a:t>之外，还需有若干</a:t>
            </a:r>
            <a:r>
              <a:rPr lang="zh-CN" altLang="en-US" sz="2400" dirty="0">
                <a:solidFill>
                  <a:srgbClr val="FF00FF"/>
                </a:solidFill>
                <a:cs typeface="黑体" panose="02010609060101010101" charset="-122"/>
                <a:sym typeface="+mn-ea"/>
              </a:rPr>
              <a:t>握手信号线</a:t>
            </a:r>
            <a:r>
              <a:rPr lang="zh-CN" altLang="en-US" sz="2400" dirty="0">
                <a:solidFill>
                  <a:schemeClr val="tx1"/>
                </a:solidFill>
                <a:sym typeface="+mn-ea"/>
              </a:rPr>
              <a:t> </a:t>
            </a:r>
            <a:endParaRPr lang="zh-CN" altLang="en-US" sz="2400" dirty="0">
              <a:solidFill>
                <a:schemeClr val="tx1"/>
              </a:solidFill>
            </a:endParaRPr>
          </a:p>
          <a:p>
            <a:pPr marL="0" indent="0">
              <a:lnSpc>
                <a:spcPct val="110000"/>
              </a:lnSpc>
              <a:buNone/>
            </a:pPr>
            <a:r>
              <a:rPr lang="en-US" altLang="zh-CN" sz="2400" dirty="0">
                <a:solidFill>
                  <a:schemeClr val="tx1"/>
                </a:solidFill>
                <a:sym typeface="+mn-ea"/>
              </a:rPr>
              <a:t>(3)</a:t>
            </a:r>
            <a:r>
              <a:rPr lang="zh-CN" altLang="en-US" sz="2400" dirty="0">
                <a:solidFill>
                  <a:srgbClr val="FF0000"/>
                </a:solidFill>
                <a:cs typeface="黑体" panose="02010609060101010101" charset="-122"/>
                <a:sym typeface="+mn-ea"/>
              </a:rPr>
              <a:t>高速</a:t>
            </a:r>
            <a:r>
              <a:rPr lang="zh-CN" altLang="en-US" sz="2400" dirty="0">
                <a:solidFill>
                  <a:schemeClr val="tx1"/>
                </a:solidFill>
                <a:cs typeface="黑体" panose="02010609060101010101" charset="-122"/>
                <a:sym typeface="+mn-ea"/>
              </a:rPr>
              <a:t>外设：</a:t>
            </a:r>
            <a:r>
              <a:rPr lang="zh-CN" altLang="en-US" sz="2400" dirty="0">
                <a:solidFill>
                  <a:srgbClr val="0000FF"/>
                </a:solidFill>
                <a:cs typeface="黑体" panose="02010609060101010101" charset="-122"/>
                <a:sym typeface="+mn-ea"/>
              </a:rPr>
              <a:t>同步传送方式</a:t>
            </a:r>
            <a:endParaRPr lang="zh-CN" altLang="en-US" sz="2400" dirty="0">
              <a:solidFill>
                <a:schemeClr val="tx1"/>
              </a:solidFill>
              <a:cs typeface="黑体" panose="02010609060101010101" charset="-122"/>
              <a:sym typeface="+mn-ea"/>
            </a:endParaRPr>
          </a:p>
          <a:p>
            <a:pPr marL="0" indent="0">
              <a:lnSpc>
                <a:spcPct val="110000"/>
              </a:lnSpc>
              <a:buNone/>
            </a:pPr>
            <a:r>
              <a:rPr lang="zh-CN" altLang="en-US" sz="2400" dirty="0">
                <a:solidFill>
                  <a:schemeClr val="tx1"/>
                </a:solidFill>
                <a:cs typeface="黑体" panose="02010609060101010101" charset="-122"/>
                <a:sym typeface="+mn-ea"/>
              </a:rPr>
              <a:t> </a:t>
            </a:r>
            <a:r>
              <a:rPr lang="en-US" altLang="zh-CN" sz="2400" dirty="0">
                <a:solidFill>
                  <a:schemeClr val="tx1"/>
                </a:solidFill>
                <a:cs typeface="黑体" panose="02010609060101010101" charset="-122"/>
                <a:sym typeface="+mn-ea"/>
              </a:rPr>
              <a:t>  </a:t>
            </a:r>
            <a:r>
              <a:rPr lang="zh-CN" altLang="en-US" sz="2400" dirty="0">
                <a:solidFill>
                  <a:schemeClr val="tx1"/>
                </a:solidFill>
                <a:cs typeface="黑体" panose="02010609060101010101" charset="-122"/>
                <a:sym typeface="+mn-ea"/>
              </a:rPr>
              <a:t>如</a:t>
            </a:r>
            <a:r>
              <a:rPr lang="zh-CN" altLang="en-US" sz="2400" dirty="0">
                <a:solidFill>
                  <a:srgbClr val="FF00FF"/>
                </a:solidFill>
                <a:cs typeface="黑体" panose="02010609060101010101" charset="-122"/>
                <a:sym typeface="+mn-ea"/>
              </a:rPr>
              <a:t>磁盘</a:t>
            </a:r>
            <a:r>
              <a:rPr lang="zh-CN" altLang="en-US" sz="2400" dirty="0">
                <a:solidFill>
                  <a:schemeClr val="tx1"/>
                </a:solidFill>
                <a:cs typeface="黑体" panose="02010609060101010101" charset="-122"/>
                <a:sym typeface="+mn-ea"/>
              </a:rPr>
              <a:t>（</a:t>
            </a:r>
            <a:r>
              <a:rPr lang="zh-CN" altLang="en-US" sz="2400" dirty="0">
                <a:solidFill>
                  <a:schemeClr val="tx1"/>
                </a:solidFill>
                <a:sym typeface="+mn-ea"/>
              </a:rPr>
              <a:t>以相等的时间间隔操作</a:t>
            </a:r>
            <a:r>
              <a:rPr lang="zh-CN" altLang="en-US" sz="2400" dirty="0">
                <a:solidFill>
                  <a:schemeClr val="tx1"/>
                </a:solidFill>
                <a:cs typeface="黑体" panose="02010609060101010101" charset="-122"/>
                <a:sym typeface="+mn-ea"/>
              </a:rPr>
              <a:t>）</a:t>
            </a:r>
            <a:endParaRPr lang="zh-CN" altLang="en-US" sz="2400" dirty="0">
              <a:solidFill>
                <a:schemeClr val="tx1"/>
              </a:solidFill>
              <a:cs typeface="黑体" panose="02010609060101010101" charset="-122"/>
              <a:sym typeface="+mn-ea"/>
            </a:endParaRPr>
          </a:p>
          <a:p>
            <a:pPr marL="0" indent="0">
              <a:lnSpc>
                <a:spcPct val="110000"/>
              </a:lnSpc>
              <a:buNone/>
            </a:pPr>
            <a:r>
              <a:rPr lang="en-US" altLang="zh-CN" sz="2400" dirty="0">
                <a:solidFill>
                  <a:srgbClr val="FF0000"/>
                </a:solidFill>
                <a:cs typeface="黑体" panose="02010609060101010101" charset="-122"/>
                <a:sym typeface="+mn-ea"/>
              </a:rPr>
              <a:t>   → </a:t>
            </a:r>
            <a:r>
              <a:rPr lang="zh-CN" sz="2400" dirty="0">
                <a:solidFill>
                  <a:schemeClr val="tx1"/>
                </a:solidFill>
                <a:cs typeface="黑体" panose="02010609060101010101" charset="-122"/>
                <a:sym typeface="+mn-ea"/>
              </a:rPr>
              <a:t>统一的时钟脉冲进行同步</a:t>
            </a:r>
            <a:endParaRPr lang="zh-CN" altLang="en-US" sz="2400" dirty="0">
              <a:solidFill>
                <a:schemeClr val="tx1"/>
              </a:solidFill>
            </a:endParaRPr>
          </a:p>
          <a:p>
            <a:pPr marL="0" indent="0">
              <a:lnSpc>
                <a:spcPct val="90000"/>
              </a:lnSpc>
              <a:buNone/>
            </a:pPr>
            <a:endParaRPr lang="zh-CN" altLang="en-US" sz="2400" dirty="0">
              <a:solidFill>
                <a:schemeClr val="tx1"/>
              </a:solidFill>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3</a:t>
            </a:r>
            <a:r>
              <a:rPr lang="zh-CN" altLang="en-US">
                <a:solidFill>
                  <a:schemeClr val="tx1"/>
                </a:solidFill>
              </a:rPr>
              <a:t>、向量中断是（ C ）。</a:t>
            </a:r>
            <a:endParaRPr lang="zh-CN" altLang="en-US">
              <a:solidFill>
                <a:schemeClr val="tx1"/>
              </a:solidFill>
            </a:endParaRPr>
          </a:p>
          <a:p>
            <a:pPr marL="0" indent="0">
              <a:buNone/>
            </a:pPr>
            <a:r>
              <a:rPr lang="zh-CN" altLang="en-US">
                <a:solidFill>
                  <a:schemeClr val="tx1"/>
                </a:solidFill>
              </a:rPr>
              <a:t>A．外设提出中断；</a:t>
            </a:r>
            <a:endParaRPr lang="zh-CN" altLang="en-US">
              <a:solidFill>
                <a:schemeClr val="tx1"/>
              </a:solidFill>
            </a:endParaRPr>
          </a:p>
          <a:p>
            <a:pPr marL="0" indent="0">
              <a:buNone/>
            </a:pPr>
            <a:r>
              <a:rPr lang="zh-CN" altLang="en-US">
                <a:solidFill>
                  <a:schemeClr val="tx1"/>
                </a:solidFill>
              </a:rPr>
              <a:t>B．由硬件形成中断服务程序入口地址；</a:t>
            </a:r>
            <a:endParaRPr lang="zh-CN" altLang="en-US">
              <a:solidFill>
                <a:schemeClr val="tx1"/>
              </a:solidFill>
            </a:endParaRPr>
          </a:p>
          <a:p>
            <a:pPr marL="0" indent="0">
              <a:buNone/>
            </a:pPr>
            <a:r>
              <a:rPr lang="zh-CN" altLang="en-US">
                <a:solidFill>
                  <a:schemeClr val="tx1"/>
                </a:solidFill>
              </a:rPr>
              <a:t>C．由硬件形成向量地址，再由向量地址找到中断服务程序入口地址</a:t>
            </a:r>
            <a:endParaRPr lang="zh-CN" altLang="en-US">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4</a:t>
            </a:r>
            <a:r>
              <a:rPr lang="zh-CN" altLang="en-US">
                <a:solidFill>
                  <a:schemeClr val="tx1"/>
                </a:solidFill>
              </a:rPr>
              <a:t>、在中断周期中，由（ D ）将允许中断触发器置“0”。</a:t>
            </a:r>
            <a:endParaRPr lang="zh-CN" altLang="en-US">
              <a:solidFill>
                <a:schemeClr val="tx1"/>
              </a:solidFill>
            </a:endParaRPr>
          </a:p>
          <a:p>
            <a:pPr marL="0" indent="0">
              <a:buNone/>
            </a:pPr>
            <a:r>
              <a:rPr lang="zh-CN" altLang="en-US">
                <a:solidFill>
                  <a:schemeClr val="tx1"/>
                </a:solidFill>
              </a:rPr>
              <a:t>A．关中断指令；</a:t>
            </a:r>
            <a:endParaRPr lang="zh-CN" altLang="en-US">
              <a:solidFill>
                <a:schemeClr val="tx1"/>
              </a:solidFill>
            </a:endParaRPr>
          </a:p>
          <a:p>
            <a:pPr marL="0" indent="0">
              <a:buNone/>
            </a:pPr>
            <a:r>
              <a:rPr lang="zh-CN" altLang="en-US">
                <a:solidFill>
                  <a:schemeClr val="tx1"/>
                </a:solidFill>
              </a:rPr>
              <a:t>B．机器指令；</a:t>
            </a:r>
            <a:endParaRPr lang="zh-CN" altLang="en-US">
              <a:solidFill>
                <a:schemeClr val="tx1"/>
              </a:solidFill>
            </a:endParaRPr>
          </a:p>
          <a:p>
            <a:pPr marL="0" indent="0">
              <a:buNone/>
            </a:pPr>
            <a:r>
              <a:rPr lang="zh-CN" altLang="en-US">
                <a:solidFill>
                  <a:schemeClr val="tx1"/>
                </a:solidFill>
              </a:rPr>
              <a:t>C．开中断指令；</a:t>
            </a:r>
            <a:endParaRPr lang="zh-CN" altLang="en-US">
              <a:solidFill>
                <a:schemeClr val="tx1"/>
              </a:solidFill>
            </a:endParaRPr>
          </a:p>
          <a:p>
            <a:pPr marL="0" indent="0">
              <a:buNone/>
            </a:pPr>
            <a:r>
              <a:rPr lang="zh-CN" altLang="en-US">
                <a:solidFill>
                  <a:schemeClr val="tx1"/>
                </a:solidFill>
              </a:rPr>
              <a:t>D．中断隐指令。</a:t>
            </a:r>
            <a:endParaRPr lang="zh-CN" altLang="en-US">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5</a:t>
            </a:r>
            <a:r>
              <a:rPr lang="zh-CN" altLang="en-US">
                <a:solidFill>
                  <a:schemeClr val="tx1"/>
                </a:solidFill>
              </a:rPr>
              <a:t>、I/O与主机交换信息的方式中，中断方式的特点是(  B  ) 。</a:t>
            </a:r>
            <a:endParaRPr lang="zh-CN" altLang="en-US">
              <a:solidFill>
                <a:schemeClr val="tx1"/>
              </a:solidFill>
            </a:endParaRPr>
          </a:p>
          <a:p>
            <a:pPr marL="0" indent="0">
              <a:buNone/>
            </a:pPr>
            <a:r>
              <a:rPr lang="zh-CN" altLang="en-US">
                <a:solidFill>
                  <a:schemeClr val="tx1"/>
                </a:solidFill>
              </a:rPr>
              <a:t>A．CPU与设备串行工作，传送与主程序串行工作</a:t>
            </a:r>
            <a:endParaRPr lang="zh-CN" altLang="en-US">
              <a:solidFill>
                <a:schemeClr val="tx1"/>
              </a:solidFill>
            </a:endParaRPr>
          </a:p>
          <a:p>
            <a:pPr marL="0" indent="0">
              <a:buNone/>
            </a:pPr>
            <a:r>
              <a:rPr lang="zh-CN" altLang="en-US">
                <a:solidFill>
                  <a:schemeClr val="tx1"/>
                </a:solidFill>
              </a:rPr>
              <a:t>B．CPU与设备并行工作，传送与主程序串行工作</a:t>
            </a:r>
            <a:endParaRPr lang="zh-CN" altLang="en-US">
              <a:solidFill>
                <a:schemeClr val="tx1"/>
              </a:solidFill>
            </a:endParaRPr>
          </a:p>
          <a:p>
            <a:pPr marL="0" indent="0">
              <a:buNone/>
            </a:pPr>
            <a:r>
              <a:rPr lang="zh-CN" altLang="en-US">
                <a:solidFill>
                  <a:schemeClr val="tx1"/>
                </a:solidFill>
              </a:rPr>
              <a:t>C．CPU与设备并行工作，传送与主程序并行工作</a:t>
            </a:r>
            <a:endParaRPr lang="zh-CN" altLang="en-US">
              <a:solidFill>
                <a:schemeClr val="tx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6</a:t>
            </a:r>
            <a:r>
              <a:rPr lang="zh-CN" altLang="en-US">
                <a:solidFill>
                  <a:schemeClr val="tx1"/>
                </a:solidFill>
              </a:rPr>
              <a:t>、CPU响应中断的时间是(  A  ) 。</a:t>
            </a:r>
            <a:endParaRPr lang="zh-CN" altLang="en-US">
              <a:solidFill>
                <a:schemeClr val="tx1"/>
              </a:solidFill>
            </a:endParaRPr>
          </a:p>
          <a:p>
            <a:pPr marL="0" indent="0">
              <a:buNone/>
            </a:pPr>
            <a:r>
              <a:rPr lang="zh-CN" altLang="en-US">
                <a:solidFill>
                  <a:schemeClr val="tx1"/>
                </a:solidFill>
              </a:rPr>
              <a:t>A．一条指令执行结束     </a:t>
            </a:r>
            <a:endParaRPr lang="zh-CN" altLang="en-US">
              <a:solidFill>
                <a:schemeClr val="tx1"/>
              </a:solidFill>
            </a:endParaRPr>
          </a:p>
          <a:p>
            <a:pPr marL="0" indent="0">
              <a:buNone/>
            </a:pPr>
            <a:r>
              <a:rPr lang="zh-CN" altLang="en-US">
                <a:solidFill>
                  <a:schemeClr val="tx1"/>
                </a:solidFill>
              </a:rPr>
              <a:t>B．外设提出中断      </a:t>
            </a:r>
            <a:endParaRPr lang="zh-CN" altLang="en-US">
              <a:solidFill>
                <a:schemeClr val="tx1"/>
              </a:solidFill>
            </a:endParaRPr>
          </a:p>
          <a:p>
            <a:pPr marL="0" indent="0">
              <a:buNone/>
            </a:pPr>
            <a:r>
              <a:rPr lang="zh-CN" altLang="en-US">
                <a:solidFill>
                  <a:schemeClr val="tx1"/>
                </a:solidFill>
              </a:rPr>
              <a:t>C．取指周期结束</a:t>
            </a:r>
            <a:endParaRPr lang="zh-CN" altLang="en-US">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7</a:t>
            </a:r>
            <a:r>
              <a:rPr lang="zh-CN" altLang="en-US">
                <a:solidFill>
                  <a:schemeClr val="tx1"/>
                </a:solidFill>
              </a:rPr>
              <a:t>、在单级中断系统中，CPU一旦响应中断，则立即关闭(  C    )标志，以防本次中断服务结束前同级的其他中断源产生另一次中断进行干扰。</a:t>
            </a:r>
            <a:endParaRPr lang="zh-CN" altLang="en-US">
              <a:solidFill>
                <a:schemeClr val="tx1"/>
              </a:solidFill>
            </a:endParaRPr>
          </a:p>
          <a:p>
            <a:pPr marL="0" indent="0">
              <a:buNone/>
            </a:pPr>
            <a:r>
              <a:rPr lang="zh-CN" altLang="en-US">
                <a:solidFill>
                  <a:schemeClr val="tx1"/>
                </a:solidFill>
              </a:rPr>
              <a:t>A．中断允许    </a:t>
            </a:r>
            <a:endParaRPr lang="zh-CN" altLang="en-US">
              <a:solidFill>
                <a:schemeClr val="tx1"/>
              </a:solidFill>
            </a:endParaRPr>
          </a:p>
          <a:p>
            <a:pPr marL="0" indent="0">
              <a:buNone/>
            </a:pPr>
            <a:r>
              <a:rPr lang="zh-CN" altLang="en-US">
                <a:solidFill>
                  <a:schemeClr val="tx1"/>
                </a:solidFill>
              </a:rPr>
              <a:t>B.  中断请求     </a:t>
            </a:r>
            <a:endParaRPr lang="zh-CN" altLang="en-US">
              <a:solidFill>
                <a:schemeClr val="tx1"/>
              </a:solidFill>
            </a:endParaRPr>
          </a:p>
          <a:p>
            <a:pPr marL="0" indent="0">
              <a:buNone/>
            </a:pPr>
            <a:r>
              <a:rPr lang="zh-CN" altLang="en-US">
                <a:solidFill>
                  <a:schemeClr val="tx1"/>
                </a:solidFill>
              </a:rPr>
              <a:t>C.  中断屏蔽    </a:t>
            </a:r>
            <a:endParaRPr lang="zh-CN" altLang="en-US">
              <a:solidFill>
                <a:schemeClr val="tx1"/>
              </a:solidFill>
            </a:endParaRPr>
          </a:p>
          <a:p>
            <a:pPr marL="0" indent="0">
              <a:buNone/>
            </a:pPr>
            <a:r>
              <a:rPr lang="zh-CN" altLang="en-US">
                <a:solidFill>
                  <a:schemeClr val="tx1"/>
                </a:solidFill>
              </a:rPr>
              <a:t>D. 中断保护</a:t>
            </a:r>
            <a:endParaRPr lang="zh-CN" altLang="en-US">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8</a:t>
            </a:r>
            <a:r>
              <a:rPr lang="zh-CN" altLang="en-US">
                <a:solidFill>
                  <a:schemeClr val="tx1"/>
                </a:solidFill>
              </a:rPr>
              <a:t>、在中断接口电路中，向量地址可通过（ B ） 送至CPU。</a:t>
            </a:r>
            <a:endParaRPr lang="zh-CN" altLang="en-US">
              <a:solidFill>
                <a:schemeClr val="tx1"/>
              </a:solidFill>
            </a:endParaRPr>
          </a:p>
          <a:p>
            <a:pPr marL="0" indent="0">
              <a:buNone/>
            </a:pPr>
            <a:r>
              <a:rPr lang="zh-CN" altLang="en-US">
                <a:solidFill>
                  <a:schemeClr val="tx1"/>
                </a:solidFill>
              </a:rPr>
              <a:t>A．地址线     </a:t>
            </a:r>
            <a:endParaRPr lang="zh-CN" altLang="en-US">
              <a:solidFill>
                <a:schemeClr val="tx1"/>
              </a:solidFill>
            </a:endParaRPr>
          </a:p>
          <a:p>
            <a:pPr marL="0" indent="0">
              <a:buNone/>
            </a:pPr>
            <a:r>
              <a:rPr lang="zh-CN" altLang="en-US">
                <a:solidFill>
                  <a:schemeClr val="tx1"/>
                </a:solidFill>
              </a:rPr>
              <a:t>B．数据线     </a:t>
            </a:r>
            <a:endParaRPr lang="zh-CN" altLang="en-US">
              <a:solidFill>
                <a:schemeClr val="tx1"/>
              </a:solidFill>
            </a:endParaRPr>
          </a:p>
          <a:p>
            <a:pPr marL="0" indent="0">
              <a:buNone/>
            </a:pPr>
            <a:r>
              <a:rPr lang="zh-CN" altLang="en-US">
                <a:solidFill>
                  <a:schemeClr val="tx1"/>
                </a:solidFill>
              </a:rPr>
              <a:t>C．控制线     </a:t>
            </a:r>
            <a:endParaRPr lang="zh-CN" altLang="en-US">
              <a:solidFill>
                <a:schemeClr val="tx1"/>
              </a:solidFill>
            </a:endParaRPr>
          </a:p>
          <a:p>
            <a:pPr marL="0" indent="0">
              <a:buNone/>
            </a:pPr>
            <a:r>
              <a:rPr lang="zh-CN" altLang="en-US">
                <a:solidFill>
                  <a:schemeClr val="tx1"/>
                </a:solidFill>
              </a:rPr>
              <a:t>D．状态线。</a:t>
            </a:r>
            <a:endParaRPr lang="zh-CN" altLang="en-US">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9</a:t>
            </a:r>
            <a:r>
              <a:rPr lang="zh-CN" altLang="en-US">
                <a:solidFill>
                  <a:schemeClr val="tx1"/>
                </a:solidFill>
              </a:rPr>
              <a:t>、 什么是中断？外部设备如何才能产生中断？</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中断是指：计算机执行现行程序的过程中，出现某些急需处理的异常情况和特殊请求，CPU 暂时中止现行程序，而转去对随机发生的更紧迫的事件进行处理，在处理完毕后，CPU 将自动返回原来的程序继续执行。</a:t>
            </a:r>
            <a:endParaRPr lang="zh-CN" altLang="en-US">
              <a:solidFill>
                <a:schemeClr val="tx1"/>
              </a:solidFill>
            </a:endParaRPr>
          </a:p>
          <a:p>
            <a:pPr marL="0" indent="0">
              <a:buNone/>
            </a:pPr>
            <a:r>
              <a:rPr lang="zh-CN" altLang="en-US">
                <a:solidFill>
                  <a:schemeClr val="tx1"/>
                </a:solidFill>
              </a:rPr>
              <a:t>外部设备（中断源）准备就绪后会主动向CPU 发出中断请求。通常由外设的完成信号将相应的中断请求触发器置成“１”状态，表示该中断源向CPU 提出中断请求。</a:t>
            </a:r>
            <a:endParaRPr lang="zh-CN" altLang="en-US">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10</a:t>
            </a:r>
            <a:r>
              <a:rPr lang="zh-CN" altLang="en-US">
                <a:solidFill>
                  <a:schemeClr val="tx1"/>
                </a:solidFill>
              </a:rPr>
              <a:t>、说明中断向量地址和入口地址的区别和联系。</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向量地址是硬件电路产生的中断源的内存地址编号,中断入口地址是中断服务程序首址。</a:t>
            </a:r>
            <a:endParaRPr lang="zh-CN" altLang="en-US">
              <a:solidFill>
                <a:schemeClr val="tx1"/>
              </a:solidFill>
            </a:endParaRPr>
          </a:p>
          <a:p>
            <a:pPr marL="0" indent="0">
              <a:buNone/>
            </a:pPr>
            <a:r>
              <a:rPr lang="zh-CN" altLang="en-US">
                <a:solidFill>
                  <a:schemeClr val="tx1"/>
                </a:solidFill>
              </a:rPr>
              <a:t>中断向量地址和入口地址的联系：中断向量地址可理解为中断服务程序入口地址指示器（入口地址的地址），通过它访存可获得中断服务程序入口地址。</a:t>
            </a:r>
            <a:endParaRPr lang="zh-CN" altLang="en-US">
              <a:solidFill>
                <a:schemeClr val="tx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13</a:t>
            </a:r>
            <a:r>
              <a:rPr lang="zh-CN" altLang="en-US">
                <a:solidFill>
                  <a:schemeClr val="tx1"/>
                </a:solidFill>
              </a:rPr>
              <a:t>、设置中断排队判优逻辑的目的是（B ）  </a:t>
            </a:r>
            <a:endParaRPr lang="zh-CN" altLang="en-US">
              <a:solidFill>
                <a:schemeClr val="tx1"/>
              </a:solidFill>
            </a:endParaRPr>
          </a:p>
          <a:p>
            <a:pPr marL="0" indent="0">
              <a:buNone/>
            </a:pPr>
            <a:r>
              <a:rPr lang="en-US" altLang="zh-CN">
                <a:solidFill>
                  <a:schemeClr val="tx1"/>
                </a:solidFill>
              </a:rPr>
              <a:t>A</a:t>
            </a:r>
            <a:r>
              <a:rPr lang="zh-CN" altLang="en-US">
                <a:solidFill>
                  <a:schemeClr val="tx1"/>
                </a:solidFill>
              </a:rPr>
              <a:t>、产生中断源编码   </a:t>
            </a:r>
            <a:endParaRPr lang="zh-CN" altLang="en-US">
              <a:solidFill>
                <a:schemeClr val="tx1"/>
              </a:solidFill>
            </a:endParaRPr>
          </a:p>
          <a:p>
            <a:pPr marL="0" indent="0">
              <a:buNone/>
            </a:pPr>
            <a:r>
              <a:rPr lang="en-US" altLang="zh-CN">
                <a:solidFill>
                  <a:schemeClr val="tx1"/>
                </a:solidFill>
              </a:rPr>
              <a:t>B</a:t>
            </a:r>
            <a:r>
              <a:rPr lang="zh-CN" altLang="en-US">
                <a:solidFill>
                  <a:schemeClr val="tx1"/>
                </a:solidFill>
              </a:rPr>
              <a:t>、使同时提出的请求中的优先级别最高者，得到及时响应  </a:t>
            </a:r>
            <a:endParaRPr lang="zh-CN" altLang="en-US">
              <a:solidFill>
                <a:schemeClr val="tx1"/>
              </a:solidFill>
            </a:endParaRPr>
          </a:p>
          <a:p>
            <a:pPr marL="0" indent="0">
              <a:buNone/>
            </a:pPr>
            <a:r>
              <a:rPr lang="en-US" altLang="zh-CN">
                <a:solidFill>
                  <a:schemeClr val="tx1"/>
                </a:solidFill>
              </a:rPr>
              <a:t>C</a:t>
            </a:r>
            <a:r>
              <a:rPr lang="zh-CN" altLang="en-US">
                <a:solidFill>
                  <a:schemeClr val="tx1"/>
                </a:solidFill>
              </a:rPr>
              <a:t>、使cpu 能方便地转入中断服务子程序  </a:t>
            </a:r>
            <a:endParaRPr lang="zh-CN" altLang="en-US">
              <a:solidFill>
                <a:schemeClr val="tx1"/>
              </a:solidFill>
            </a:endParaRPr>
          </a:p>
          <a:p>
            <a:pPr marL="0" indent="0">
              <a:buNone/>
            </a:pPr>
            <a:r>
              <a:rPr lang="en-US" altLang="zh-CN">
                <a:solidFill>
                  <a:schemeClr val="tx1"/>
                </a:solidFill>
              </a:rPr>
              <a:t>D</a:t>
            </a:r>
            <a:r>
              <a:rPr lang="zh-CN" altLang="en-US">
                <a:solidFill>
                  <a:schemeClr val="tx1"/>
                </a:solidFill>
              </a:rPr>
              <a:t>、提高中断响应速度</a:t>
            </a:r>
            <a:endParaRPr lang="zh-CN" altLang="en-US">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14</a:t>
            </a:r>
            <a:r>
              <a:rPr lang="zh-CN" altLang="en-US">
                <a:solidFill>
                  <a:schemeClr val="tx1"/>
                </a:solidFill>
              </a:rPr>
              <a:t>、中断向量是  （   C ）</a:t>
            </a:r>
            <a:endParaRPr lang="zh-CN" altLang="en-US">
              <a:solidFill>
                <a:schemeClr val="tx1"/>
              </a:solidFill>
            </a:endParaRPr>
          </a:p>
          <a:p>
            <a:pPr marL="0" indent="0">
              <a:buNone/>
            </a:pPr>
            <a:r>
              <a:rPr lang="zh-CN" altLang="en-US">
                <a:solidFill>
                  <a:schemeClr val="tx1"/>
                </a:solidFill>
              </a:rPr>
              <a:t>A、子程序入口地址            </a:t>
            </a:r>
            <a:endParaRPr lang="zh-CN" altLang="en-US">
              <a:solidFill>
                <a:schemeClr val="tx1"/>
              </a:solidFill>
            </a:endParaRPr>
          </a:p>
          <a:p>
            <a:pPr marL="0" indent="0">
              <a:buNone/>
            </a:pPr>
            <a:r>
              <a:rPr lang="zh-CN" altLang="en-US">
                <a:solidFill>
                  <a:schemeClr val="tx1"/>
                </a:solidFill>
              </a:rPr>
              <a:t>B、中断源服务程序</a:t>
            </a:r>
            <a:endParaRPr lang="zh-CN" altLang="en-US">
              <a:solidFill>
                <a:schemeClr val="tx1"/>
              </a:solidFill>
            </a:endParaRPr>
          </a:p>
          <a:p>
            <a:pPr marL="0" indent="0">
              <a:buNone/>
            </a:pPr>
            <a:r>
              <a:rPr lang="zh-CN" altLang="en-US">
                <a:solidFill>
                  <a:schemeClr val="tx1"/>
                </a:solidFill>
              </a:rPr>
              <a:t>C、中断服务程序入口地址      </a:t>
            </a:r>
            <a:endParaRPr lang="zh-CN" altLang="en-US">
              <a:solidFill>
                <a:schemeClr val="tx1"/>
              </a:solidFill>
            </a:endParaRPr>
          </a:p>
          <a:p>
            <a:pPr marL="0" indent="0">
              <a:buNone/>
            </a:pPr>
            <a:r>
              <a:rPr lang="zh-CN" altLang="en-US">
                <a:solidFill>
                  <a:schemeClr val="tx1"/>
                </a:solidFill>
              </a:rPr>
              <a:t>D、中断返回地址</a:t>
            </a:r>
            <a:endParaRPr lang="zh-CN" alt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 name="对象 14"/>
          <p:cNvGraphicFramePr/>
          <p:nvPr/>
        </p:nvGraphicFramePr>
        <p:xfrm>
          <a:off x="179705" y="2006600"/>
          <a:ext cx="8954135" cy="3825875"/>
        </p:xfrm>
        <a:graphic>
          <a:graphicData uri="http://schemas.openxmlformats.org/presentationml/2006/ole">
            <mc:AlternateContent xmlns:mc="http://schemas.openxmlformats.org/markup-compatibility/2006">
              <mc:Choice xmlns:v="urn:schemas-microsoft-com:vml" Requires="v">
                <p:oleObj spid="_x0000_s16" name="" r:id="rId1" imgW="8947150" imgH="3822700" progId="Paint.Picture">
                  <p:embed/>
                </p:oleObj>
              </mc:Choice>
              <mc:Fallback>
                <p:oleObj name="" r:id="rId1" imgW="8947150" imgH="3822700" progId="Paint.Picture">
                  <p:embed/>
                  <p:pic>
                    <p:nvPicPr>
                      <p:cNvPr id="0" name="图片 15"/>
                      <p:cNvPicPr/>
                      <p:nvPr/>
                    </p:nvPicPr>
                    <p:blipFill>
                      <a:blip r:embed="rId2"/>
                      <a:stretch>
                        <a:fillRect/>
                      </a:stretch>
                    </p:blipFill>
                    <p:spPr>
                      <a:xfrm>
                        <a:off x="179705" y="2006600"/>
                        <a:ext cx="8954135" cy="3825875"/>
                      </a:xfrm>
                      <a:prstGeom prst="rect">
                        <a:avLst/>
                      </a:prstGeom>
                    </p:spPr>
                  </p:pic>
                </p:oleObj>
              </mc:Fallback>
            </mc:AlternateContent>
          </a:graphicData>
        </a:graphic>
      </p:graphicFrame>
      <p:sp>
        <p:nvSpPr>
          <p:cNvPr id="147458" name="标题 147457"/>
          <p:cNvSpPr>
            <a:spLocks noGrp="1"/>
          </p:cNvSpPr>
          <p:nvPr>
            <p:ph type="title"/>
          </p:nvPr>
        </p:nvSpPr>
        <p:spPr>
          <a:xfrm>
            <a:off x="544830" y="0"/>
            <a:ext cx="8428990" cy="681355"/>
          </a:xfrm>
        </p:spPr>
        <p:txBody>
          <a:bodyPr anchor="ctr"/>
          <a:p>
            <a:r>
              <a:rPr lang="en-US" altLang="zh-CN" sz="4000" dirty="0">
                <a:solidFill>
                  <a:srgbClr val="FF0000"/>
                </a:solidFill>
                <a:sym typeface="+mn-ea"/>
              </a:rPr>
              <a:t>8.1.2  </a:t>
            </a:r>
            <a:r>
              <a:rPr lang="zh-CN" altLang="en-US" sz="4000" dirty="0">
                <a:sym typeface="+mn-ea"/>
              </a:rPr>
              <a:t>输入</a:t>
            </a:r>
            <a:r>
              <a:rPr lang="en-US" altLang="zh-CN" sz="4000" dirty="0">
                <a:sym typeface="+mn-ea"/>
              </a:rPr>
              <a:t>/</a:t>
            </a:r>
            <a:r>
              <a:rPr lang="zh-CN" altLang="en-US" sz="4000" dirty="0">
                <a:sym typeface="+mn-ea"/>
              </a:rPr>
              <a:t>输出操作的一般过程</a:t>
            </a:r>
            <a:endParaRPr lang="zh-CN" altLang="en-US" sz="4000" dirty="0">
              <a:sym typeface="+mn-ea"/>
            </a:endParaRPr>
          </a:p>
        </p:txBody>
      </p:sp>
      <p:cxnSp>
        <p:nvCxnSpPr>
          <p:cNvPr id="6" name="直接连接符 5"/>
          <p:cNvCxnSpPr/>
          <p:nvPr/>
        </p:nvCxnSpPr>
        <p:spPr>
          <a:xfrm flipH="1">
            <a:off x="2915920" y="1196975"/>
            <a:ext cx="131445" cy="4614545"/>
          </a:xfrm>
          <a:prstGeom prst="line">
            <a:avLst/>
          </a:prstGeom>
          <a:solidFill>
            <a:schemeClr val="accent1"/>
          </a:solidFill>
          <a:ln w="101600" cap="flat" cmpd="sng" algn="ctr">
            <a:solidFill>
              <a:srgbClr val="FF0000"/>
            </a:solidFill>
            <a:prstDash val="solid"/>
            <a:round/>
            <a:headEnd type="none" w="sm" len="sm"/>
            <a:tailEnd type="none" w="sm" len="sm"/>
          </a:ln>
        </p:spPr>
      </p:cxnSp>
      <p:cxnSp>
        <p:nvCxnSpPr>
          <p:cNvPr id="9" name="直接连接符 8"/>
          <p:cNvCxnSpPr/>
          <p:nvPr/>
        </p:nvCxnSpPr>
        <p:spPr>
          <a:xfrm flipH="1">
            <a:off x="5580380" y="2132965"/>
            <a:ext cx="131445" cy="4614545"/>
          </a:xfrm>
          <a:prstGeom prst="line">
            <a:avLst/>
          </a:prstGeom>
          <a:solidFill>
            <a:schemeClr val="accent1"/>
          </a:solidFill>
          <a:ln w="101600" cap="flat" cmpd="sng" algn="ctr">
            <a:solidFill>
              <a:srgbClr val="FF00FF"/>
            </a:solidFill>
            <a:prstDash val="solid"/>
            <a:round/>
            <a:headEnd type="none" w="sm" len="sm"/>
            <a:tailEnd type="none" w="sm" len="sm"/>
          </a:ln>
        </p:spPr>
      </p:cxnSp>
      <p:sp>
        <p:nvSpPr>
          <p:cNvPr id="10" name="文本框 9"/>
          <p:cNvSpPr txBox="1"/>
          <p:nvPr/>
        </p:nvSpPr>
        <p:spPr>
          <a:xfrm>
            <a:off x="3851910" y="1484630"/>
            <a:ext cx="4490720" cy="521970"/>
          </a:xfrm>
          <a:prstGeom prst="rect">
            <a:avLst/>
          </a:prstGeom>
          <a:noFill/>
        </p:spPr>
        <p:txBody>
          <a:bodyPr wrap="square" rtlCol="0">
            <a:spAutoFit/>
          </a:bodyPr>
          <a:p>
            <a:r>
              <a:rPr lang="en-US" altLang="zh-CN" sz="2800">
                <a:solidFill>
                  <a:srgbClr val="FF0000"/>
                </a:solidFill>
                <a:latin typeface="方正粗黑宋简体" panose="02000000000000000000" charset="-122"/>
                <a:ea typeface="方正粗黑宋简体" panose="02000000000000000000" charset="-122"/>
                <a:cs typeface="方正粗黑宋简体" panose="02000000000000000000" charset="-122"/>
              </a:rPr>
              <a:t>I/O</a:t>
            </a:r>
            <a:r>
              <a:rPr lang="zh-CN" altLang="en-US" sz="2800">
                <a:solidFill>
                  <a:srgbClr val="FF0000"/>
                </a:solidFill>
                <a:latin typeface="方正粗黑宋简体" panose="02000000000000000000" charset="-122"/>
                <a:ea typeface="方正粗黑宋简体" panose="02000000000000000000" charset="-122"/>
                <a:cs typeface="方正粗黑宋简体" panose="02000000000000000000" charset="-122"/>
              </a:rPr>
              <a:t>接口与外设的数据传送</a:t>
            </a:r>
            <a:endParaRPr lang="zh-CN" altLang="en-US" sz="2800">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1" name="文本框 10"/>
          <p:cNvSpPr txBox="1"/>
          <p:nvPr/>
        </p:nvSpPr>
        <p:spPr>
          <a:xfrm>
            <a:off x="179705" y="6021070"/>
            <a:ext cx="5080000" cy="521970"/>
          </a:xfrm>
          <a:prstGeom prst="rect">
            <a:avLst/>
          </a:prstGeom>
          <a:noFill/>
        </p:spPr>
        <p:txBody>
          <a:bodyPr wrap="square" rtlCol="0">
            <a:spAutoFit/>
          </a:bodyPr>
          <a:p>
            <a:r>
              <a:rPr lang="en-US" altLang="zh-CN" sz="2800">
                <a:solidFill>
                  <a:srgbClr val="FF00FF"/>
                </a:solidFill>
                <a:latin typeface="方正粗黑宋简体" panose="02000000000000000000" charset="-122"/>
                <a:ea typeface="方正粗黑宋简体" panose="02000000000000000000" charset="-122"/>
                <a:cs typeface="方正粗黑宋简体" panose="02000000000000000000" charset="-122"/>
              </a:rPr>
              <a:t>CPU</a:t>
            </a:r>
            <a:r>
              <a:rPr lang="zh-CN" altLang="en-US" sz="2800">
                <a:solidFill>
                  <a:srgbClr val="FF00FF"/>
                </a:solidFill>
                <a:latin typeface="方正粗黑宋简体" panose="02000000000000000000" charset="-122"/>
                <a:ea typeface="方正粗黑宋简体" panose="02000000000000000000" charset="-122"/>
                <a:cs typeface="方正粗黑宋简体" panose="02000000000000000000" charset="-122"/>
              </a:rPr>
              <a:t>与</a:t>
            </a:r>
            <a:r>
              <a:rPr lang="en-US" altLang="zh-CN" sz="2800">
                <a:solidFill>
                  <a:srgbClr val="FF00FF"/>
                </a:solidFill>
                <a:latin typeface="方正粗黑宋简体" panose="02000000000000000000" charset="-122"/>
                <a:ea typeface="方正粗黑宋简体" panose="02000000000000000000" charset="-122"/>
                <a:cs typeface="方正粗黑宋简体" panose="02000000000000000000" charset="-122"/>
              </a:rPr>
              <a:t>I/O</a:t>
            </a:r>
            <a:r>
              <a:rPr lang="zh-CN" altLang="en-US" sz="2800">
                <a:solidFill>
                  <a:srgbClr val="FF00FF"/>
                </a:solidFill>
                <a:latin typeface="方正粗黑宋简体" panose="02000000000000000000" charset="-122"/>
                <a:ea typeface="方正粗黑宋简体" panose="02000000000000000000" charset="-122"/>
                <a:cs typeface="方正粗黑宋简体" panose="02000000000000000000" charset="-122"/>
              </a:rPr>
              <a:t>接口之间的数据传送</a:t>
            </a:r>
            <a:endParaRPr lang="zh-CN" altLang="en-US" sz="28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2" name="文本框 11"/>
          <p:cNvSpPr txBox="1"/>
          <p:nvPr/>
        </p:nvSpPr>
        <p:spPr>
          <a:xfrm>
            <a:off x="251460" y="2060575"/>
            <a:ext cx="2147570" cy="1783715"/>
          </a:xfrm>
          <a:prstGeom prst="rect">
            <a:avLst/>
          </a:prstGeom>
          <a:noFill/>
        </p:spPr>
        <p:txBody>
          <a:bodyPr wrap="square" rtlCol="0">
            <a:spAutoFit/>
          </a:bodyPr>
          <a:p>
            <a:pPr>
              <a:lnSpc>
                <a:spcPct val="110000"/>
              </a:lnSpc>
            </a:pP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1.</a:t>
            </a:r>
            <a:r>
              <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rPr>
              <a:t>无条件传送</a:t>
            </a:r>
            <a:endParaRPr lang="zh-CN" sz="2000">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查询查询方式</a:t>
            </a:r>
            <a:endParaRPr lang="zh-CN" sz="2000">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3.</a:t>
            </a:r>
            <a:r>
              <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rPr>
              <a:t>程序中断方式</a:t>
            </a:r>
            <a:endPar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4.DMA</a:t>
            </a:r>
            <a:r>
              <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rPr>
              <a:t>方式</a:t>
            </a:r>
            <a:endPar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5.</a:t>
            </a:r>
            <a:r>
              <a:rPr lang="zh-CN" altLang="en-US" sz="2000">
                <a:solidFill>
                  <a:srgbClr val="FF00FF"/>
                </a:solidFill>
                <a:latin typeface="方正粗黑宋简体" panose="02000000000000000000" charset="-122"/>
                <a:ea typeface="方正粗黑宋简体" panose="02000000000000000000" charset="-122"/>
                <a:cs typeface="方正粗黑宋简体" panose="02000000000000000000" charset="-122"/>
              </a:rPr>
              <a:t>通道方式</a:t>
            </a:r>
            <a:r>
              <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rPr>
              <a:t> </a:t>
            </a:r>
            <a:endParaRPr lang="en-US" altLang="zh-CN" sz="2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7" name="文本框 16"/>
          <p:cNvSpPr txBox="1"/>
          <p:nvPr/>
        </p:nvSpPr>
        <p:spPr>
          <a:xfrm>
            <a:off x="7379970" y="2636520"/>
            <a:ext cx="1864995" cy="2461260"/>
          </a:xfrm>
          <a:prstGeom prst="rect">
            <a:avLst/>
          </a:prstGeom>
          <a:noFill/>
        </p:spPr>
        <p:txBody>
          <a:bodyPr wrap="square" rtlCol="0">
            <a:spAutoFit/>
          </a:bodyPr>
          <a:p>
            <a:pPr>
              <a:lnSpc>
                <a:spcPct val="110000"/>
              </a:lnSpc>
            </a:pP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1.</a:t>
            </a:r>
            <a:r>
              <a:rPr 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极慢：</a:t>
            </a:r>
            <a:endParaRPr lang="zh-CN"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无条件传送</a:t>
            </a:r>
            <a:endParaRPr lang="zh-CN"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endParaRPr lang="zh-CN" sz="1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2.</a:t>
            </a: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慢</a:t>
            </a: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中速：</a:t>
            </a:r>
            <a:endPar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异步传送</a:t>
            </a:r>
            <a:endPar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endParaRPr lang="zh-CN" altLang="en-US" sz="1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3.</a:t>
            </a: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高速</a:t>
            </a: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a:t>
            </a:r>
            <a:endPar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pPr>
              <a:lnSpc>
                <a:spcPct val="110000"/>
              </a:lnSpc>
            </a:pPr>
            <a:r>
              <a:rPr lang="en-US" altLang="zh-CN" sz="200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rPr>
              <a:t>同步传送</a:t>
            </a:r>
            <a:endParaRPr lang="zh-CN" altLang="en-US" sz="2000">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8-3</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15</a:t>
            </a:r>
            <a:r>
              <a:rPr lang="zh-CN" altLang="en-US">
                <a:solidFill>
                  <a:schemeClr val="tx1"/>
                </a:solidFill>
              </a:rPr>
              <a:t>、何谓多重中断？如何保证它的实现？</a:t>
            </a:r>
            <a:endParaRPr lang="zh-CN" altLang="en-US">
              <a:solidFill>
                <a:schemeClr val="tx1"/>
              </a:solidFill>
            </a:endParaRPr>
          </a:p>
          <a:p>
            <a:pPr marL="0" indent="0">
              <a:buNone/>
            </a:pPr>
            <a:r>
              <a:rPr lang="zh-CN" altLang="en-US">
                <a:solidFill>
                  <a:srgbClr val="FF0000"/>
                </a:solidFill>
              </a:rPr>
              <a:t>答：</a:t>
            </a:r>
            <a:r>
              <a:rPr lang="zh-CN" altLang="en-US">
                <a:solidFill>
                  <a:schemeClr val="tx1"/>
                </a:solidFill>
              </a:rPr>
              <a:t>多重中断：CPU在响应处理中断的过程中，允许响应处理更高级别的中断请求</a:t>
            </a:r>
            <a:endParaRPr lang="zh-CN" altLang="en-US">
              <a:solidFill>
                <a:schemeClr val="tx1"/>
              </a:solidFill>
            </a:endParaRPr>
          </a:p>
          <a:p>
            <a:pPr marL="0" indent="0">
              <a:buNone/>
            </a:pPr>
            <a:r>
              <a:rPr lang="zh-CN" altLang="en-US">
                <a:solidFill>
                  <a:schemeClr val="tx1"/>
                </a:solidFill>
              </a:rPr>
              <a:t>实现方法：在中断服务程序的起始部分用一段程序来保存现场，送新屏蔽字以取屏蔽同级别和低级别的中断请求，然后开中断，这样CPU就可响应更高级别的中断请求，实现多重中断</a:t>
            </a:r>
            <a:endParaRPr lang="zh-CN" altLang="en-US">
              <a:solidFill>
                <a:schemeClr val="tx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8675" name="Rectangle 2"/>
          <p:cNvSpPr>
            <a:spLocks noGrp="1"/>
          </p:cNvSpPr>
          <p:nvPr>
            <p:ph type="title"/>
          </p:nvPr>
        </p:nvSpPr>
        <p:spPr/>
        <p:txBody>
          <a:bodyPr vert="horz" wrap="square" lIns="91440" tIns="45720" rIns="91440" bIns="45720" anchor="b"/>
          <a:p>
            <a:pPr eaLnBrk="1" hangingPunct="1"/>
            <a:r>
              <a:rPr lang="en-US" altLang="zh-CN" dirty="0">
                <a:cs typeface="Times New Roman" panose="02020603050405020304" pitchFamily="18" charset="0"/>
              </a:rPr>
              <a:t>8.4 DMA</a:t>
            </a:r>
            <a:r>
              <a:rPr lang="zh-CN" altLang="en-US" dirty="0"/>
              <a:t>方式</a:t>
            </a:r>
            <a:endParaRPr lang="zh-CN" altLang="en-US" dirty="0"/>
          </a:p>
        </p:txBody>
      </p:sp>
      <p:sp>
        <p:nvSpPr>
          <p:cNvPr id="28676" name="Rectangle 3"/>
          <p:cNvSpPr>
            <a:spLocks noGrp="1"/>
          </p:cNvSpPr>
          <p:nvPr>
            <p:ph idx="1"/>
          </p:nvPr>
        </p:nvSpPr>
        <p:spPr>
          <a:xfrm>
            <a:off x="611188" y="1557338"/>
            <a:ext cx="6013450" cy="4876800"/>
          </a:xfrm>
        </p:spPr>
        <p:txBody>
          <a:bodyPr vert="horz" wrap="square" lIns="91440" tIns="45720" rIns="91440" bIns="45720" anchor="t"/>
          <a:p>
            <a:pPr eaLnBrk="1" hangingPunct="1">
              <a:buNone/>
            </a:pPr>
            <a:r>
              <a:rPr lang="en-US" altLang="zh-CN" dirty="0"/>
              <a:t>8.4.1 DMA</a:t>
            </a:r>
            <a:r>
              <a:rPr lang="zh-CN" altLang="en-US" dirty="0"/>
              <a:t>的基本概念</a:t>
            </a:r>
            <a:endParaRPr lang="en-US" altLang="zh-CN" dirty="0"/>
          </a:p>
          <a:p>
            <a:pPr eaLnBrk="1" hangingPunct="1">
              <a:buNone/>
            </a:pPr>
            <a:r>
              <a:rPr lang="en-US" altLang="zh-CN" dirty="0"/>
              <a:t>8.4.2 DMA</a:t>
            </a:r>
            <a:r>
              <a:rPr lang="zh-CN" altLang="en-US" dirty="0"/>
              <a:t>传送方式</a:t>
            </a:r>
            <a:endParaRPr lang="en-US" altLang="zh-CN" dirty="0"/>
          </a:p>
          <a:p>
            <a:pPr eaLnBrk="1" hangingPunct="1">
              <a:buNone/>
            </a:pPr>
            <a:r>
              <a:rPr lang="en-US" altLang="zh-CN" dirty="0"/>
              <a:t>8.4.3 </a:t>
            </a:r>
            <a:r>
              <a:rPr lang="zh-CN" altLang="en-US" dirty="0"/>
              <a:t>基本的</a:t>
            </a:r>
            <a:r>
              <a:rPr lang="en-US" altLang="zh-CN" dirty="0"/>
              <a:t>DMA</a:t>
            </a:r>
            <a:r>
              <a:rPr lang="zh-CN" altLang="en-US" dirty="0"/>
              <a:t>原理</a:t>
            </a:r>
            <a:endParaRPr lang="en-US" altLang="zh-CN" dirty="0"/>
          </a:p>
          <a:p>
            <a:pPr eaLnBrk="1" hangingPunct="1">
              <a:buNone/>
            </a:pPr>
            <a:r>
              <a:rPr lang="en-US" altLang="zh-CN" dirty="0"/>
              <a:t>8.4.4 </a:t>
            </a:r>
            <a:r>
              <a:rPr lang="zh-CN" altLang="en-US" dirty="0"/>
              <a:t>选择型和多路型</a:t>
            </a:r>
            <a:r>
              <a:rPr lang="en-US" altLang="zh-CN" dirty="0"/>
              <a:t>DMA</a:t>
            </a:r>
            <a:r>
              <a:rPr lang="zh-CN" altLang="en-US" dirty="0"/>
              <a:t>控制器</a:t>
            </a:r>
            <a:br>
              <a:rPr lang="zh-CN" altLang="en-US" dirty="0"/>
            </a:b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29699" name="Rectangle 2"/>
          <p:cNvSpPr>
            <a:spLocks noGrp="1"/>
          </p:cNvSpPr>
          <p:nvPr>
            <p:ph type="title"/>
          </p:nvPr>
        </p:nvSpPr>
        <p:spPr/>
        <p:txBody>
          <a:bodyPr vert="horz" wrap="square" lIns="91440" tIns="45720" rIns="91440" bIns="45720" anchor="b"/>
          <a:p>
            <a:pPr eaLnBrk="1" hangingPunct="1"/>
            <a:r>
              <a:rPr lang="en-US" altLang="zh-CN" dirty="0"/>
              <a:t>8.4.1</a:t>
            </a:r>
            <a:r>
              <a:rPr lang="zh-CN" altLang="en-US" dirty="0"/>
              <a:t> </a:t>
            </a:r>
            <a:r>
              <a:rPr lang="en-US" altLang="zh-CN" dirty="0"/>
              <a:t>DMA</a:t>
            </a:r>
            <a:r>
              <a:rPr lang="zh-CN" altLang="en-US" dirty="0"/>
              <a:t>的基本概念</a:t>
            </a:r>
            <a:endParaRPr lang="zh-CN" altLang="en-US" dirty="0"/>
          </a:p>
        </p:txBody>
      </p:sp>
      <p:sp>
        <p:nvSpPr>
          <p:cNvPr id="29700" name="Rectangle 3"/>
          <p:cNvSpPr>
            <a:spLocks noGrp="1"/>
          </p:cNvSpPr>
          <p:nvPr>
            <p:ph idx="1"/>
          </p:nvPr>
        </p:nvSpPr>
        <p:spPr>
          <a:xfrm>
            <a:off x="-204470" y="980440"/>
            <a:ext cx="9196070" cy="5748020"/>
          </a:xfrm>
        </p:spPr>
        <p:txBody>
          <a:bodyPr vert="horz" wrap="square" lIns="91440" tIns="45720" rIns="91440" bIns="45720" anchor="t"/>
          <a:p>
            <a:pPr lvl="1" eaLnBrk="1" hangingPunct="1">
              <a:lnSpc>
                <a:spcPct val="120000"/>
              </a:lnSpc>
            </a:pPr>
            <a:r>
              <a:rPr lang="zh-CN" altLang="en-US" dirty="0">
                <a:solidFill>
                  <a:srgbClr val="FF00FF"/>
                </a:solidFill>
              </a:rPr>
              <a:t>设置的原因</a:t>
            </a:r>
            <a:r>
              <a:rPr lang="zh-CN" altLang="en-US" dirty="0"/>
              <a:t>：直接内存访问</a:t>
            </a:r>
            <a:r>
              <a:rPr lang="en-US" altLang="zh-CN" dirty="0"/>
              <a:t>DMA</a:t>
            </a:r>
            <a:r>
              <a:rPr lang="zh-CN" altLang="en-US" dirty="0"/>
              <a:t>方式是为了在主存储器与</a:t>
            </a:r>
            <a:r>
              <a:rPr lang="en-US" altLang="zh-CN" dirty="0"/>
              <a:t>I</a:t>
            </a:r>
            <a:r>
              <a:rPr lang="zh-CN" altLang="en-US" dirty="0"/>
              <a:t>／</a:t>
            </a:r>
            <a:r>
              <a:rPr lang="en-US" altLang="zh-CN" dirty="0"/>
              <a:t>O</a:t>
            </a:r>
            <a:r>
              <a:rPr lang="zh-CN" altLang="en-US" dirty="0"/>
              <a:t>设备间</a:t>
            </a:r>
            <a:r>
              <a:rPr lang="zh-CN" altLang="en-US" dirty="0">
                <a:solidFill>
                  <a:srgbClr val="FF0000"/>
                </a:solidFill>
              </a:rPr>
              <a:t>高速传送成组数据</a:t>
            </a:r>
            <a:r>
              <a:rPr lang="zh-CN" altLang="en-US" dirty="0"/>
              <a:t>而设置的。</a:t>
            </a:r>
            <a:endParaRPr lang="zh-CN" altLang="en-US" dirty="0"/>
          </a:p>
          <a:p>
            <a:pPr lvl="1" eaLnBrk="1" hangingPunct="1">
              <a:lnSpc>
                <a:spcPct val="120000"/>
              </a:lnSpc>
            </a:pPr>
            <a:r>
              <a:rPr lang="zh-CN" altLang="en-US" dirty="0">
                <a:solidFill>
                  <a:srgbClr val="FF00FF"/>
                </a:solidFill>
              </a:rPr>
              <a:t>实现：</a:t>
            </a:r>
            <a:r>
              <a:rPr lang="zh-CN" altLang="en-US" dirty="0">
                <a:solidFill>
                  <a:schemeClr val="tx1"/>
                </a:solidFill>
              </a:rPr>
              <a:t>完成由</a:t>
            </a:r>
            <a:r>
              <a:rPr lang="zh-CN" altLang="en-US" dirty="0">
                <a:solidFill>
                  <a:srgbClr val="FF0000"/>
                </a:solidFill>
              </a:rPr>
              <a:t>硬件</a:t>
            </a:r>
            <a:r>
              <a:rPr lang="zh-CN" altLang="en-US" dirty="0">
                <a:solidFill>
                  <a:schemeClr val="tx1"/>
                </a:solidFill>
              </a:rPr>
              <a:t>实现</a:t>
            </a:r>
            <a:endParaRPr lang="zh-CN" altLang="en-US" dirty="0">
              <a:solidFill>
                <a:schemeClr val="tx1"/>
              </a:solidFill>
            </a:endParaRPr>
          </a:p>
          <a:p>
            <a:pPr lvl="1" eaLnBrk="1" hangingPunct="1">
              <a:lnSpc>
                <a:spcPct val="120000"/>
              </a:lnSpc>
            </a:pPr>
            <a:r>
              <a:rPr lang="zh-CN" altLang="en-US" dirty="0">
                <a:solidFill>
                  <a:srgbClr val="FF00FF"/>
                </a:solidFill>
              </a:rPr>
              <a:t>基本思想</a:t>
            </a:r>
            <a:r>
              <a:rPr lang="zh-CN" altLang="en-US" dirty="0"/>
              <a:t>：</a:t>
            </a:r>
            <a:r>
              <a:rPr lang="en-US" dirty="0"/>
              <a:t>DMA</a:t>
            </a:r>
            <a:r>
              <a:rPr lang="zh-CN" altLang="en-US" dirty="0"/>
              <a:t>控制器向内存发出地址和控制信号，</a:t>
            </a:r>
            <a:r>
              <a:rPr lang="zh-CN" altLang="en-US" dirty="0">
                <a:solidFill>
                  <a:srgbClr val="FF0000"/>
                </a:solidFill>
              </a:rPr>
              <a:t>修改地址</a:t>
            </a:r>
            <a:r>
              <a:rPr lang="zh-CN" altLang="en-US" dirty="0"/>
              <a:t>，对传送的字的个数</a:t>
            </a:r>
            <a:r>
              <a:rPr lang="zh-CN" altLang="en-US" dirty="0">
                <a:solidFill>
                  <a:srgbClr val="FF0000"/>
                </a:solidFill>
              </a:rPr>
              <a:t>计数</a:t>
            </a:r>
            <a:r>
              <a:rPr lang="zh-CN" altLang="en-US" dirty="0"/>
              <a:t>，并且以</a:t>
            </a:r>
            <a:r>
              <a:rPr lang="zh-CN" altLang="en-US" dirty="0">
                <a:solidFill>
                  <a:srgbClr val="FF0000"/>
                </a:solidFill>
              </a:rPr>
              <a:t>中断</a:t>
            </a:r>
            <a:r>
              <a:rPr lang="zh-CN" altLang="en-US" dirty="0"/>
              <a:t>的方式向</a:t>
            </a:r>
            <a:r>
              <a:rPr lang="en-US" altLang="zh-CN" dirty="0"/>
              <a:t>CPU</a:t>
            </a:r>
            <a:r>
              <a:rPr lang="zh-CN" altLang="en-US" dirty="0"/>
              <a:t>报告传送操作的结束（在传送过程中无需</a:t>
            </a:r>
            <a:r>
              <a:rPr lang="en-US" altLang="zh-CN" dirty="0"/>
              <a:t>CPU</a:t>
            </a:r>
            <a:r>
              <a:rPr lang="zh-CN" altLang="en-US" dirty="0"/>
              <a:t>的干预，数据传送是在</a:t>
            </a:r>
            <a:r>
              <a:rPr lang="en-US" altLang="zh-CN" dirty="0"/>
              <a:t>DMA</a:t>
            </a:r>
            <a:r>
              <a:rPr lang="zh-CN" altLang="en-US" dirty="0"/>
              <a:t>控制器控制下进行的）</a:t>
            </a:r>
            <a:endParaRPr lang="zh-CN" altLang="en-US" dirty="0"/>
          </a:p>
          <a:p>
            <a:pPr lvl="1" eaLnBrk="1" hangingPunct="1">
              <a:lnSpc>
                <a:spcPct val="120000"/>
              </a:lnSpc>
            </a:pPr>
            <a:r>
              <a:rPr lang="zh-CN" altLang="en-US" dirty="0">
                <a:solidFill>
                  <a:srgbClr val="FF00FF"/>
                </a:solidFill>
              </a:rPr>
              <a:t>优点：</a:t>
            </a:r>
            <a:r>
              <a:rPr lang="zh-CN" altLang="en-US" dirty="0"/>
              <a:t>速度</a:t>
            </a:r>
            <a:r>
              <a:rPr lang="zh-CN" altLang="en-US" dirty="0">
                <a:solidFill>
                  <a:srgbClr val="FF0000"/>
                </a:solidFill>
              </a:rPr>
              <a:t>快</a:t>
            </a:r>
            <a:r>
              <a:rPr lang="zh-CN" altLang="en-US" dirty="0">
                <a:solidFill>
                  <a:schemeClr val="tx1"/>
                </a:solidFill>
              </a:rPr>
              <a:t>（</a:t>
            </a:r>
            <a:r>
              <a:rPr lang="en-US" altLang="zh-CN" dirty="0">
                <a:solidFill>
                  <a:schemeClr val="tx1"/>
                </a:solidFill>
              </a:rPr>
              <a:t>CPU</a:t>
            </a:r>
            <a:r>
              <a:rPr lang="zh-CN" altLang="en-US" dirty="0">
                <a:solidFill>
                  <a:schemeClr val="tx1"/>
                </a:solidFill>
              </a:rPr>
              <a:t>不参与数据传送）</a:t>
            </a:r>
            <a:endParaRPr lang="zh-CN" altLang="en-US" dirty="0">
              <a:solidFill>
                <a:schemeClr val="tx1"/>
              </a:solidFill>
            </a:endParaRPr>
          </a:p>
          <a:p>
            <a:pPr lvl="1" eaLnBrk="1" hangingPunct="1">
              <a:lnSpc>
                <a:spcPct val="120000"/>
              </a:lnSpc>
            </a:pPr>
            <a:r>
              <a:rPr lang="zh-CN" altLang="en-US" dirty="0">
                <a:solidFill>
                  <a:srgbClr val="FF00FF"/>
                </a:solidFill>
              </a:rPr>
              <a:t>特点：</a:t>
            </a:r>
            <a:r>
              <a:rPr lang="zh-CN" altLang="en-US" dirty="0">
                <a:solidFill>
                  <a:srgbClr val="FF0000"/>
                </a:solidFill>
                <a:latin typeface="方正粗黑宋简体" panose="02000000000000000000" charset="-122"/>
                <a:ea typeface="方正粗黑宋简体" panose="02000000000000000000" charset="-122"/>
              </a:rPr>
              <a:t>①</a:t>
            </a:r>
            <a:r>
              <a:rPr lang="zh-CN" altLang="en-US" dirty="0">
                <a:solidFill>
                  <a:schemeClr val="tx1"/>
                </a:solidFill>
              </a:rPr>
              <a:t>主存和</a:t>
            </a:r>
            <a:r>
              <a:rPr lang="en-US" altLang="zh-CN" dirty="0">
                <a:solidFill>
                  <a:schemeClr val="tx1"/>
                </a:solidFill>
              </a:rPr>
              <a:t>I/O</a:t>
            </a:r>
            <a:r>
              <a:rPr lang="zh-CN" altLang="en-US" dirty="0">
                <a:solidFill>
                  <a:schemeClr val="tx1"/>
                </a:solidFill>
              </a:rPr>
              <a:t>之间能进行快速成组数据传送，但</a:t>
            </a:r>
            <a:r>
              <a:rPr lang="en-US" altLang="zh-CN" dirty="0">
                <a:solidFill>
                  <a:schemeClr val="tx1"/>
                </a:solidFill>
              </a:rPr>
              <a:t>DMA</a:t>
            </a:r>
            <a:r>
              <a:rPr lang="zh-CN" altLang="en-US" dirty="0">
                <a:solidFill>
                  <a:schemeClr val="tx1"/>
                </a:solidFill>
              </a:rPr>
              <a:t>只能进行</a:t>
            </a:r>
            <a:r>
              <a:rPr lang="zh-CN" altLang="en-US" dirty="0">
                <a:solidFill>
                  <a:srgbClr val="FF0000"/>
                </a:solidFill>
              </a:rPr>
              <a:t>简单数据传送</a:t>
            </a:r>
            <a:r>
              <a:rPr lang="zh-CN" altLang="en-US" dirty="0">
                <a:solidFill>
                  <a:schemeClr val="tx1"/>
                </a:solidFill>
              </a:rPr>
              <a:t>，不能进行判断和计数；</a:t>
            </a:r>
            <a:r>
              <a:rPr lang="zh-CN" altLang="en-US" dirty="0">
                <a:solidFill>
                  <a:srgbClr val="FF0000"/>
                </a:solidFill>
                <a:latin typeface="方正粗黑宋简体" panose="02000000000000000000" charset="-122"/>
                <a:ea typeface="方正粗黑宋简体" panose="02000000000000000000" charset="-122"/>
              </a:rPr>
              <a:t>②</a:t>
            </a:r>
            <a:r>
              <a:rPr lang="en-US" altLang="zh-CN" dirty="0">
                <a:solidFill>
                  <a:schemeClr val="tx1"/>
                </a:solidFill>
              </a:rPr>
              <a:t>CPU</a:t>
            </a:r>
            <a:r>
              <a:rPr lang="zh-CN" altLang="en-US" dirty="0">
                <a:solidFill>
                  <a:schemeClr val="tx1"/>
                </a:solidFill>
              </a:rPr>
              <a:t>的运算与</a:t>
            </a:r>
            <a:r>
              <a:rPr lang="en-US" altLang="zh-CN" dirty="0">
                <a:solidFill>
                  <a:schemeClr val="tx1"/>
                </a:solidFill>
              </a:rPr>
              <a:t>I/O-DMA-</a:t>
            </a:r>
            <a:r>
              <a:rPr lang="zh-CN" altLang="en-US" dirty="0">
                <a:solidFill>
                  <a:schemeClr val="tx1"/>
                </a:solidFill>
              </a:rPr>
              <a:t>内存之间的数据传送可以</a:t>
            </a:r>
            <a:r>
              <a:rPr lang="zh-CN" altLang="en-US" dirty="0">
                <a:solidFill>
                  <a:srgbClr val="FF0000"/>
                </a:solidFill>
              </a:rPr>
              <a:t>同时</a:t>
            </a:r>
            <a:r>
              <a:rPr lang="zh-CN" altLang="en-US" dirty="0">
                <a:solidFill>
                  <a:schemeClr val="tx1"/>
                </a:solidFill>
              </a:rPr>
              <a:t>进行</a:t>
            </a:r>
            <a:endParaRPr lang="zh-CN" altLang="en-US" dirty="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1747" name="Rectangle 3"/>
          <p:cNvSpPr>
            <a:spLocks noGrp="1"/>
          </p:cNvSpPr>
          <p:nvPr>
            <p:ph idx="1"/>
          </p:nvPr>
        </p:nvSpPr>
        <p:spPr>
          <a:xfrm>
            <a:off x="457200" y="1223645"/>
            <a:ext cx="8603615" cy="4411345"/>
          </a:xfrm>
        </p:spPr>
        <p:txBody>
          <a:bodyPr vert="horz" wrap="square" lIns="91440" tIns="45720" rIns="91440" bIns="45720" anchor="t"/>
          <a:p>
            <a:pPr algn="just" eaLnBrk="1" hangingPunct="1">
              <a:lnSpc>
                <a:spcPct val="120000"/>
              </a:lnSpc>
            </a:pPr>
            <a:r>
              <a:rPr lang="zh-CN" dirty="0"/>
              <a:t>问题：</a:t>
            </a:r>
            <a:r>
              <a:rPr lang="zh-CN" dirty="0">
                <a:solidFill>
                  <a:schemeClr val="tx1"/>
                </a:solidFill>
              </a:rPr>
              <a:t>若</a:t>
            </a:r>
            <a:r>
              <a:rPr lang="en-US" altLang="zh-CN" dirty="0">
                <a:solidFill>
                  <a:schemeClr val="tx1"/>
                </a:solidFill>
              </a:rPr>
              <a:t>CPU</a:t>
            </a:r>
            <a:r>
              <a:rPr lang="zh-CN" altLang="en-US" dirty="0">
                <a:solidFill>
                  <a:schemeClr val="tx1"/>
                </a:solidFill>
              </a:rPr>
              <a:t>需要访存，外设需要通过</a:t>
            </a:r>
            <a:r>
              <a:rPr lang="en-US" altLang="zh-CN" dirty="0">
                <a:solidFill>
                  <a:schemeClr val="tx1"/>
                </a:solidFill>
              </a:rPr>
              <a:t>DMA</a:t>
            </a:r>
            <a:r>
              <a:rPr lang="zh-CN" altLang="en-US" dirty="0">
                <a:solidFill>
                  <a:schemeClr val="tx1"/>
                </a:solidFill>
              </a:rPr>
              <a:t>直接与内存进行数据传送，此时，如何分时</a:t>
            </a:r>
            <a:r>
              <a:rPr lang="zh-CN" altLang="en-US" dirty="0">
                <a:solidFill>
                  <a:srgbClr val="FF0000"/>
                </a:solidFill>
              </a:rPr>
              <a:t>使用内存</a:t>
            </a:r>
            <a:endParaRPr lang="zh-CN" altLang="en-US" dirty="0">
              <a:solidFill>
                <a:schemeClr val="tx1"/>
              </a:solidFill>
            </a:endParaRPr>
          </a:p>
          <a:p>
            <a:pPr algn="just" eaLnBrk="1" hangingPunct="1">
              <a:lnSpc>
                <a:spcPct val="120000"/>
              </a:lnSpc>
            </a:pPr>
            <a:r>
              <a:rPr lang="zh-CN" altLang="en-US" dirty="0">
                <a:solidFill>
                  <a:schemeClr val="tx1"/>
                </a:solidFill>
              </a:rPr>
              <a:t>根据每提出一次</a:t>
            </a:r>
            <a:r>
              <a:rPr lang="en-US" altLang="zh-CN" dirty="0">
                <a:solidFill>
                  <a:schemeClr val="tx1"/>
                </a:solidFill>
              </a:rPr>
              <a:t>DMA</a:t>
            </a:r>
            <a:r>
              <a:rPr lang="zh-CN" altLang="en-US" dirty="0">
                <a:solidFill>
                  <a:schemeClr val="tx1"/>
                </a:solidFill>
              </a:rPr>
              <a:t>请求，</a:t>
            </a:r>
            <a:r>
              <a:rPr lang="en-US" altLang="zh-CN" dirty="0">
                <a:solidFill>
                  <a:schemeClr val="tx1"/>
                </a:solidFill>
              </a:rPr>
              <a:t>DMA</a:t>
            </a:r>
            <a:r>
              <a:rPr lang="zh-CN" altLang="en-US" dirty="0">
                <a:solidFill>
                  <a:schemeClr val="tx1"/>
                </a:solidFill>
              </a:rPr>
              <a:t>控制器将</a:t>
            </a:r>
            <a:r>
              <a:rPr lang="zh-CN" altLang="en-US" dirty="0">
                <a:solidFill>
                  <a:srgbClr val="FF0000"/>
                </a:solidFill>
              </a:rPr>
              <a:t>占用多少总线周期</a:t>
            </a:r>
            <a:r>
              <a:rPr lang="zh-CN" altLang="en-US" dirty="0">
                <a:solidFill>
                  <a:schemeClr val="tx1"/>
                </a:solidFill>
              </a:rPr>
              <a:t>，将</a:t>
            </a:r>
            <a:r>
              <a:rPr lang="en-US" altLang="zh-CN" dirty="0">
                <a:solidFill>
                  <a:schemeClr val="tx1"/>
                </a:solidFill>
              </a:rPr>
              <a:t>DMA</a:t>
            </a:r>
            <a:r>
              <a:rPr lang="zh-CN" altLang="en-US" dirty="0">
                <a:solidFill>
                  <a:schemeClr val="tx1"/>
                </a:solidFill>
              </a:rPr>
              <a:t>传送分为：</a:t>
            </a:r>
            <a:endParaRPr lang="zh-CN" altLang="en-US" dirty="0">
              <a:solidFill>
                <a:schemeClr val="tx1"/>
              </a:solidFill>
            </a:endParaRPr>
          </a:p>
          <a:p>
            <a:pPr marL="0" indent="0" algn="just" eaLnBrk="1" hangingPunct="1">
              <a:lnSpc>
                <a:spcPct val="120000"/>
              </a:lnSpc>
              <a:buNone/>
            </a:pP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①</a:t>
            </a: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成组连续传送方式</a:t>
            </a:r>
            <a:r>
              <a:rPr lang="en-US" altLang="zh-CN" dirty="0">
                <a:latin typeface="方正粗黑宋简体" panose="02000000000000000000" charset="-122"/>
                <a:ea typeface="方正粗黑宋简体" panose="02000000000000000000" charset="-122"/>
              </a:rPr>
              <a:t>  </a:t>
            </a:r>
            <a:endParaRPr lang="en-US" altLang="zh-CN" dirty="0">
              <a:latin typeface="方正粗黑宋简体" panose="02000000000000000000" charset="-122"/>
              <a:ea typeface="方正粗黑宋简体" panose="02000000000000000000" charset="-122"/>
            </a:endParaRPr>
          </a:p>
          <a:p>
            <a:pPr marL="0" indent="0" algn="just" eaLnBrk="1" hangingPunct="1">
              <a:lnSpc>
                <a:spcPct val="120000"/>
              </a:lnSpc>
              <a:buNone/>
            </a:pP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②</a:t>
            </a: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周期挪用方式</a:t>
            </a:r>
            <a:r>
              <a:rPr lang="en-US" altLang="zh-CN" dirty="0">
                <a:latin typeface="方正粗黑宋简体" panose="02000000000000000000" charset="-122"/>
                <a:ea typeface="方正粗黑宋简体" panose="02000000000000000000" charset="-122"/>
              </a:rPr>
              <a:t> </a:t>
            </a:r>
            <a:endParaRPr lang="en-US" altLang="zh-CN" dirty="0">
              <a:latin typeface="方正粗黑宋简体" panose="02000000000000000000" charset="-122"/>
              <a:ea typeface="方正粗黑宋简体" panose="02000000000000000000" charset="-122"/>
            </a:endParaRPr>
          </a:p>
          <a:p>
            <a:pPr marL="0" indent="0" algn="just" eaLnBrk="1" hangingPunct="1">
              <a:lnSpc>
                <a:spcPct val="120000"/>
              </a:lnSpc>
              <a:buNone/>
            </a:pP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③</a:t>
            </a:r>
            <a:r>
              <a:rPr lang="en-US" altLang="zh-CN" dirty="0">
                <a:latin typeface="方正粗黑宋简体" panose="02000000000000000000" charset="-122"/>
                <a:ea typeface="方正粗黑宋简体" panose="02000000000000000000" charset="-122"/>
              </a:rPr>
              <a:t> </a:t>
            </a:r>
            <a:r>
              <a:rPr lang="zh-CN" dirty="0">
                <a:latin typeface="方正粗黑宋简体" panose="02000000000000000000" charset="-122"/>
                <a:ea typeface="方正粗黑宋简体" panose="02000000000000000000" charset="-122"/>
              </a:rPr>
              <a:t>透明</a:t>
            </a:r>
            <a:r>
              <a:rPr lang="en-US" altLang="zh-CN" dirty="0">
                <a:latin typeface="方正粗黑宋简体" panose="02000000000000000000" charset="-122"/>
                <a:ea typeface="方正粗黑宋简体" panose="02000000000000000000" charset="-122"/>
              </a:rPr>
              <a:t>DMA</a:t>
            </a:r>
            <a:r>
              <a:rPr lang="zh-CN" altLang="en-US" dirty="0">
                <a:latin typeface="方正粗黑宋简体" panose="02000000000000000000" charset="-122"/>
                <a:ea typeface="方正粗黑宋简体" panose="02000000000000000000" charset="-122"/>
              </a:rPr>
              <a:t>方式</a:t>
            </a:r>
            <a:endParaRPr lang="zh-CN" dirty="0"/>
          </a:p>
          <a:p>
            <a:pPr algn="just" eaLnBrk="1" hangingPunct="1"/>
            <a:endParaRPr lang="zh-CN" altLang="en-US" dirty="0">
              <a:solidFill>
                <a:schemeClr val="tx1"/>
              </a:solidFill>
              <a:latin typeface="宋体" panose="02010600030101010101" pitchFamily="2" charset="-122"/>
            </a:endParaRPr>
          </a:p>
        </p:txBody>
      </p:sp>
      <p:sp>
        <p:nvSpPr>
          <p:cNvPr id="31748" name="Rectangle 2"/>
          <p:cNvSpPr>
            <a:spLocks noGrp="1"/>
          </p:cNvSpPr>
          <p:nvPr>
            <p:ph type="title"/>
          </p:nvPr>
        </p:nvSpPr>
        <p:spPr>
          <a:xfrm>
            <a:off x="457200" y="122238"/>
            <a:ext cx="7543800" cy="1003300"/>
          </a:xfrm>
        </p:spPr>
        <p:txBody>
          <a:bodyPr vert="horz" wrap="square" lIns="91440" tIns="45720" rIns="91440" bIns="45720" anchor="b"/>
          <a:p>
            <a:pPr eaLnBrk="1" hangingPunct="1"/>
            <a:r>
              <a:rPr lang="en-US" altLang="zh-CN" dirty="0">
                <a:cs typeface="Times New Roman" panose="02020603050405020304" pitchFamily="18" charset="0"/>
              </a:rPr>
              <a:t>8.4.2 DMA</a:t>
            </a:r>
            <a:r>
              <a:rPr lang="zh-CN" altLang="en-US" dirty="0"/>
              <a:t>传送方式</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0723" name="Rectangle 2"/>
          <p:cNvSpPr>
            <a:spLocks noGrp="1"/>
          </p:cNvSpPr>
          <p:nvPr>
            <p:ph type="title"/>
          </p:nvPr>
        </p:nvSpPr>
        <p:spPr>
          <a:xfrm>
            <a:off x="571500" y="-115570"/>
            <a:ext cx="7543800" cy="797560"/>
          </a:xfrm>
        </p:spPr>
        <p:txBody>
          <a:bodyPr vert="horz" wrap="square" lIns="91440" tIns="45720" rIns="91440" bIns="45720" anchor="b"/>
          <a:p>
            <a:pPr eaLnBrk="1" hangingPunct="1"/>
            <a:r>
              <a:rPr lang="en-US" altLang="zh-CN" dirty="0">
                <a:cs typeface="Times New Roman" panose="02020603050405020304" pitchFamily="18" charset="0"/>
              </a:rPr>
              <a:t>8.4.2 DMA</a:t>
            </a:r>
            <a:r>
              <a:rPr lang="zh-CN" altLang="en-US" dirty="0"/>
              <a:t>传送方式</a:t>
            </a:r>
            <a:endParaRPr lang="zh-CN" altLang="en-US" dirty="0"/>
          </a:p>
        </p:txBody>
      </p:sp>
      <p:sp>
        <p:nvSpPr>
          <p:cNvPr id="30724" name="Rectangle 3"/>
          <p:cNvSpPr>
            <a:spLocks noGrp="1"/>
          </p:cNvSpPr>
          <p:nvPr>
            <p:ph idx="1"/>
          </p:nvPr>
        </p:nvSpPr>
        <p:spPr>
          <a:xfrm>
            <a:off x="-36830" y="548640"/>
            <a:ext cx="9051290" cy="5181600"/>
          </a:xfrm>
          <a:solidFill>
            <a:schemeClr val="bg1"/>
          </a:solidFill>
        </p:spPr>
        <p:txBody>
          <a:bodyPr vert="horz" wrap="square" lIns="91440" tIns="45720" rIns="91440" bIns="45720" anchor="t"/>
          <a:p>
            <a:pPr eaLnBrk="1" hangingPunct="1">
              <a:lnSpc>
                <a:spcPct val="100000"/>
              </a:lnSpc>
              <a:buNone/>
            </a:pPr>
            <a:r>
              <a:rPr lang="en-US" altLang="zh-CN" dirty="0"/>
              <a:t>1</a:t>
            </a:r>
            <a:r>
              <a:rPr lang="zh-CN" altLang="en-US" dirty="0"/>
              <a:t>、成组连续传送方式</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（停止</a:t>
            </a:r>
            <a:r>
              <a:rPr lang="en-US" altLang="zh-CN" dirty="0">
                <a:solidFill>
                  <a:srgbClr val="0000FF"/>
                </a:solidFill>
                <a:latin typeface="方正粗黑宋简体" panose="02000000000000000000" charset="-122"/>
                <a:ea typeface="方正粗黑宋简体" panose="02000000000000000000" charset="-122"/>
                <a:cs typeface="方正粗黑宋简体" panose="02000000000000000000" charset="-122"/>
              </a:rPr>
              <a:t>CPU</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访存）</a:t>
            </a:r>
            <a:endParaRPr lang="zh-CN" altLang="en-US" dirty="0"/>
          </a:p>
          <a:p>
            <a:pPr marL="344170" lvl="1" indent="0" eaLnBrk="1" hangingPunct="1">
              <a:lnSpc>
                <a:spcPct val="100000"/>
              </a:lnSpc>
              <a:buNone/>
            </a:pPr>
            <a:r>
              <a:rPr lang="zh-CN" altLang="en-US" sz="2400" dirty="0">
                <a:solidFill>
                  <a:srgbClr val="FF0000"/>
                </a:solidFill>
                <a:latin typeface="方正粗黑宋简体" panose="02000000000000000000" charset="-122"/>
                <a:ea typeface="方正粗黑宋简体" panose="02000000000000000000" charset="-122"/>
              </a:rPr>
              <a:t>①</a:t>
            </a:r>
            <a:r>
              <a:rPr lang="en-US" altLang="zh-CN" sz="2400" dirty="0">
                <a:solidFill>
                  <a:srgbClr val="FF0000"/>
                </a:solidFill>
                <a:latin typeface="方正粗黑宋简体" panose="02000000000000000000" charset="-122"/>
                <a:ea typeface="方正粗黑宋简体" panose="02000000000000000000" charset="-122"/>
              </a:rPr>
              <a:t> </a:t>
            </a:r>
            <a:r>
              <a:rPr lang="zh-CN" altLang="en-US" sz="2400" dirty="0"/>
              <a:t>当外设要求传送一批数据时，由</a:t>
            </a:r>
            <a:r>
              <a:rPr lang="en-US" altLang="zh-CN" sz="2400" dirty="0"/>
              <a:t>DMA</a:t>
            </a:r>
            <a:r>
              <a:rPr lang="zh-CN" altLang="en-US" sz="2400" dirty="0"/>
              <a:t>控制器发出一个</a:t>
            </a:r>
            <a:r>
              <a:rPr lang="zh-CN" altLang="en-US" sz="2400" dirty="0">
                <a:solidFill>
                  <a:srgbClr val="FF0000"/>
                </a:solidFill>
              </a:rPr>
              <a:t>停止信号给</a:t>
            </a:r>
            <a:r>
              <a:rPr lang="en-US" altLang="zh-CN" sz="2400" dirty="0">
                <a:solidFill>
                  <a:srgbClr val="FF0000"/>
                </a:solidFill>
              </a:rPr>
              <a:t>CPU</a:t>
            </a:r>
            <a:r>
              <a:rPr lang="zh-CN" altLang="en-US" sz="2400" dirty="0"/>
              <a:t>，要求</a:t>
            </a:r>
            <a:r>
              <a:rPr lang="en-US" altLang="zh-CN" sz="2400" dirty="0"/>
              <a:t>CPU</a:t>
            </a:r>
            <a:r>
              <a:rPr lang="zh-CN" altLang="en-US" sz="2400" dirty="0"/>
              <a:t>放弃对地址总线、数据总线和有关控制总线的使用权。</a:t>
            </a:r>
            <a:endParaRPr lang="zh-CN" altLang="en-US" sz="2400" dirty="0"/>
          </a:p>
          <a:p>
            <a:pPr marL="344170" lvl="1" indent="0" eaLnBrk="1" hangingPunct="1">
              <a:lnSpc>
                <a:spcPct val="100000"/>
              </a:lnSpc>
              <a:buNone/>
            </a:pPr>
            <a:r>
              <a:rPr lang="en-US" altLang="zh-CN" sz="2400" dirty="0">
                <a:solidFill>
                  <a:srgbClr val="FF0000"/>
                </a:solidFill>
                <a:latin typeface="方正粗黑宋简体" panose="02000000000000000000" charset="-122"/>
                <a:ea typeface="方正粗黑宋简体" panose="02000000000000000000" charset="-122"/>
              </a:rPr>
              <a:t>② </a:t>
            </a:r>
            <a:r>
              <a:rPr lang="en-US" altLang="zh-CN" sz="2400" dirty="0"/>
              <a:t>DMA</a:t>
            </a:r>
            <a:r>
              <a:rPr lang="zh-CN" altLang="en-US" sz="2400" dirty="0"/>
              <a:t>控制器获得总线控制权后，开始进行</a:t>
            </a:r>
            <a:r>
              <a:rPr lang="zh-CN" altLang="en-US" sz="2400" dirty="0">
                <a:solidFill>
                  <a:srgbClr val="FF0000"/>
                </a:solidFill>
              </a:rPr>
              <a:t>数据传送</a:t>
            </a:r>
            <a:r>
              <a:rPr lang="zh-CN" altLang="en-US" sz="2400" dirty="0"/>
              <a:t>。</a:t>
            </a:r>
            <a:endParaRPr lang="zh-CN" altLang="en-US" sz="2400" dirty="0"/>
          </a:p>
          <a:p>
            <a:pPr marL="344170" lvl="1" indent="0" eaLnBrk="1" hangingPunct="1">
              <a:lnSpc>
                <a:spcPct val="100000"/>
              </a:lnSpc>
              <a:buNone/>
            </a:pPr>
            <a:r>
              <a:rPr lang="zh-CN" altLang="en-US" sz="2400" dirty="0">
                <a:solidFill>
                  <a:srgbClr val="FF0000"/>
                </a:solidFill>
                <a:latin typeface="方正粗黑宋简体" panose="02000000000000000000" charset="-122"/>
                <a:ea typeface="方正粗黑宋简体" panose="02000000000000000000" charset="-122"/>
              </a:rPr>
              <a:t>③</a:t>
            </a:r>
            <a:r>
              <a:rPr lang="en-US" altLang="zh-CN" sz="2400" dirty="0">
                <a:solidFill>
                  <a:srgbClr val="FF0000"/>
                </a:solidFill>
                <a:latin typeface="方正粗黑宋简体" panose="02000000000000000000" charset="-122"/>
                <a:ea typeface="方正粗黑宋简体" panose="02000000000000000000" charset="-122"/>
              </a:rPr>
              <a:t> </a:t>
            </a:r>
            <a:r>
              <a:rPr lang="zh-CN" altLang="en-US" sz="2400" dirty="0"/>
              <a:t>在一批数据传送完毕后，</a:t>
            </a:r>
            <a:r>
              <a:rPr lang="en-US" altLang="zh-CN" sz="2400" dirty="0"/>
              <a:t>DMA</a:t>
            </a:r>
            <a:r>
              <a:rPr lang="zh-CN" altLang="en-US" sz="2400" dirty="0"/>
              <a:t>控制器通知</a:t>
            </a:r>
            <a:r>
              <a:rPr lang="en-US" altLang="zh-CN" sz="2400" dirty="0"/>
              <a:t>CPU</a:t>
            </a:r>
            <a:r>
              <a:rPr lang="zh-CN" altLang="en-US" sz="2400" dirty="0"/>
              <a:t>可以使用外存，并把</a:t>
            </a:r>
            <a:r>
              <a:rPr lang="zh-CN" altLang="en-US" sz="2400" dirty="0">
                <a:solidFill>
                  <a:srgbClr val="FF0000"/>
                </a:solidFill>
              </a:rPr>
              <a:t>总线控制权还给</a:t>
            </a:r>
            <a:r>
              <a:rPr lang="en-US" altLang="zh-CN" sz="2400" dirty="0">
                <a:solidFill>
                  <a:srgbClr val="FF0000"/>
                </a:solidFill>
              </a:rPr>
              <a:t>CPU</a:t>
            </a:r>
            <a:r>
              <a:rPr lang="zh-CN" altLang="en-US" sz="2400" dirty="0"/>
              <a:t>。</a:t>
            </a:r>
            <a:endParaRPr lang="zh-CN" altLang="en-US" sz="2400" dirty="0"/>
          </a:p>
          <a:p>
            <a:pPr lvl="1" eaLnBrk="1" hangingPunct="1">
              <a:lnSpc>
                <a:spcPct val="120000"/>
              </a:lnSpc>
            </a:pPr>
            <a:endParaRPr lang="zh-CN" altLang="en-US" sz="2400" dirty="0"/>
          </a:p>
        </p:txBody>
      </p:sp>
      <p:sp>
        <p:nvSpPr>
          <p:cNvPr id="30725" name="Rectangle 4"/>
          <p:cNvSpPr/>
          <p:nvPr/>
        </p:nvSpPr>
        <p:spPr>
          <a:xfrm>
            <a:off x="3314700" y="2843213"/>
            <a:ext cx="9144000" cy="0"/>
          </a:xfrm>
          <a:prstGeom prst="rect">
            <a:avLst/>
          </a:prstGeom>
          <a:noFill/>
          <a:ln w="12700">
            <a:noFill/>
          </a:ln>
        </p:spPr>
        <p:txBody>
          <a:bodyPr>
            <a:spAutoFit/>
          </a:bodyPr>
          <a:p>
            <a:endParaRPr lang="zh-CN" altLang="en-US" dirty="0">
              <a:latin typeface="Arial" panose="020B0604020202020204" pitchFamily="34" charset="0"/>
            </a:endParaRPr>
          </a:p>
        </p:txBody>
      </p:sp>
      <p:graphicFrame>
        <p:nvGraphicFramePr>
          <p:cNvPr id="2" name="对象 1"/>
          <p:cNvGraphicFramePr/>
          <p:nvPr>
            <p:custDataLst>
              <p:tags r:id="rId1"/>
            </p:custDataLst>
          </p:nvPr>
        </p:nvGraphicFramePr>
        <p:xfrm>
          <a:off x="395605" y="3716655"/>
          <a:ext cx="8360410" cy="3076575"/>
        </p:xfrm>
        <a:graphic>
          <a:graphicData uri="http://schemas.openxmlformats.org/presentationml/2006/ole">
            <mc:AlternateContent xmlns:mc="http://schemas.openxmlformats.org/markup-compatibility/2006">
              <mc:Choice xmlns:v="urn:schemas-microsoft-com:vml" Requires="v">
                <p:oleObj spid="_x0000_s3" name="" r:id="rId2" imgW="7086600" imgH="2292350" progId="Paint.Picture">
                  <p:embed/>
                </p:oleObj>
              </mc:Choice>
              <mc:Fallback>
                <p:oleObj name="" r:id="rId2" imgW="7086600" imgH="2292350" progId="Paint.Picture">
                  <p:embed/>
                  <p:pic>
                    <p:nvPicPr>
                      <p:cNvPr id="0" name="图片 2"/>
                      <p:cNvPicPr/>
                      <p:nvPr/>
                    </p:nvPicPr>
                    <p:blipFill>
                      <a:blip r:embed="rId3"/>
                      <a:stretch>
                        <a:fillRect/>
                      </a:stretch>
                    </p:blipFill>
                    <p:spPr>
                      <a:xfrm>
                        <a:off x="395605" y="3716655"/>
                        <a:ext cx="8360410" cy="3076575"/>
                      </a:xfrm>
                      <a:prstGeom prst="rect">
                        <a:avLst/>
                      </a:prstGeom>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1747" name="Rectangle 3"/>
          <p:cNvSpPr>
            <a:spLocks noGrp="1"/>
          </p:cNvSpPr>
          <p:nvPr>
            <p:ph idx="1"/>
          </p:nvPr>
        </p:nvSpPr>
        <p:spPr/>
        <p:txBody>
          <a:bodyPr vert="horz" wrap="square" lIns="91440" tIns="45720" rIns="91440" bIns="45720" anchor="t"/>
          <a:p>
            <a:pPr algn="just" eaLnBrk="1" hangingPunct="1">
              <a:lnSpc>
                <a:spcPct val="140000"/>
              </a:lnSpc>
              <a:buNone/>
            </a:pPr>
            <a:r>
              <a:rPr lang="zh-CN" altLang="zh-CN" dirty="0"/>
              <a:t>1</a:t>
            </a:r>
            <a:r>
              <a:rPr lang="zh-CN" altLang="en-US" dirty="0"/>
              <a:t>、成组连续传送方式</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（停止</a:t>
            </a:r>
            <a:r>
              <a:rPr lang="en-US" altLang="zh-CN" dirty="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CPU</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访存）</a:t>
            </a:r>
            <a:endParaRPr lang="en-US" altLang="zh-CN" dirty="0">
              <a:solidFill>
                <a:schemeClr val="tx1"/>
              </a:solidFill>
              <a:latin typeface="宋体" panose="02010600030101010101" pitchFamily="2" charset="-122"/>
            </a:endParaRPr>
          </a:p>
          <a:p>
            <a:pPr algn="just" eaLnBrk="1" hangingPunct="1">
              <a:lnSpc>
                <a:spcPct val="140000"/>
              </a:lnSpc>
            </a:pPr>
            <a:r>
              <a:rPr lang="zh-CN" altLang="en-US" dirty="0">
                <a:solidFill>
                  <a:srgbClr val="FF0000"/>
                </a:solidFill>
                <a:latin typeface="宋体" panose="02010600030101010101" pitchFamily="2" charset="-122"/>
              </a:rPr>
              <a:t>优点</a:t>
            </a:r>
            <a:r>
              <a:rPr lang="en-US" altLang="zh-CN" dirty="0">
                <a:solidFill>
                  <a:srgbClr val="FF0000"/>
                </a:solidFill>
                <a:latin typeface="宋体" panose="02010600030101010101" pitchFamily="2" charset="-122"/>
                <a:cs typeface="Times New Roman" panose="02020603050405020304" pitchFamily="18" charset="0"/>
              </a:rPr>
              <a:t>: </a:t>
            </a:r>
            <a:r>
              <a:rPr lang="zh-CN" altLang="en-US" dirty="0">
                <a:solidFill>
                  <a:schemeClr val="tx1"/>
                </a:solidFill>
                <a:latin typeface="宋体" panose="02010600030101010101" pitchFamily="2" charset="-122"/>
              </a:rPr>
              <a:t>控制简单，它适用于数据传输率很高的设备进行成组传送。</a:t>
            </a:r>
            <a:endParaRPr lang="zh-CN" altLang="en-US" dirty="0">
              <a:solidFill>
                <a:schemeClr val="tx1"/>
              </a:solidFill>
              <a:latin typeface="宋体" panose="02010600030101010101" pitchFamily="2" charset="-122"/>
              <a:cs typeface="Times New Roman" panose="02020603050405020304" pitchFamily="18" charset="0"/>
            </a:endParaRPr>
          </a:p>
          <a:p>
            <a:pPr algn="just" eaLnBrk="1" hangingPunct="1">
              <a:lnSpc>
                <a:spcPct val="140000"/>
              </a:lnSpc>
            </a:pPr>
            <a:r>
              <a:rPr lang="zh-CN" altLang="en-US" dirty="0">
                <a:solidFill>
                  <a:srgbClr val="FF0000"/>
                </a:solidFill>
                <a:latin typeface="宋体" panose="02010600030101010101" pitchFamily="2" charset="-122"/>
              </a:rPr>
              <a:t>缺点</a:t>
            </a:r>
            <a:r>
              <a:rPr lang="en-US" altLang="zh-CN" dirty="0">
                <a:solidFill>
                  <a:srgbClr val="FF0000"/>
                </a:solidFill>
                <a:latin typeface="宋体" panose="02010600030101010101" pitchFamily="2" charset="-122"/>
                <a:cs typeface="Times New Roman" panose="02020603050405020304" pitchFamily="18" charset="0"/>
              </a:rPr>
              <a:t>: </a:t>
            </a:r>
            <a:r>
              <a:rPr lang="zh-CN" altLang="en-US" dirty="0">
                <a:solidFill>
                  <a:schemeClr val="tx1"/>
                </a:solidFill>
                <a:latin typeface="宋体" panose="02010600030101010101" pitchFamily="2" charset="-122"/>
              </a:rPr>
              <a:t>在</a:t>
            </a:r>
            <a:r>
              <a:rPr lang="en-US" altLang="zh-CN" dirty="0">
                <a:solidFill>
                  <a:schemeClr val="tx1"/>
                </a:solidFill>
                <a:latin typeface="宋体" panose="02010600030101010101" pitchFamily="2" charset="-122"/>
                <a:cs typeface="Times New Roman" panose="02020603050405020304" pitchFamily="18" charset="0"/>
              </a:rPr>
              <a:t>DMA</a:t>
            </a:r>
            <a:r>
              <a:rPr lang="zh-CN" altLang="en-US" dirty="0">
                <a:solidFill>
                  <a:schemeClr val="tx1"/>
                </a:solidFill>
                <a:latin typeface="宋体" panose="02010600030101010101" pitchFamily="2" charset="-122"/>
              </a:rPr>
              <a:t>控制器访内存阶段，</a:t>
            </a:r>
            <a:r>
              <a:rPr lang="zh-CN" altLang="en-US" dirty="0">
                <a:solidFill>
                  <a:srgbClr val="FF00FF"/>
                </a:solidFill>
                <a:latin typeface="宋体" panose="02010600030101010101" pitchFamily="2" charset="-122"/>
              </a:rPr>
              <a:t>内存的效能没有充分发挥</a:t>
            </a:r>
            <a:r>
              <a:rPr lang="zh-CN" altLang="en-US" dirty="0">
                <a:solidFill>
                  <a:schemeClr val="tx1"/>
                </a:solidFill>
                <a:latin typeface="宋体" panose="02010600030101010101" pitchFamily="2" charset="-122"/>
              </a:rPr>
              <a:t>，相当一部分内存工作周期是空闲的。这是因为，外围设备传送两个数据之间的间隔一般总是大于内存存储周期，即使高速</a:t>
            </a:r>
            <a:r>
              <a:rPr lang="en-US" altLang="zh-CN" dirty="0">
                <a:solidFill>
                  <a:schemeClr val="tx1"/>
                </a:solidFill>
                <a:latin typeface="宋体" panose="02010600030101010101" pitchFamily="2" charset="-122"/>
                <a:cs typeface="Times New Roman" panose="02020603050405020304" pitchFamily="18" charset="0"/>
              </a:rPr>
              <a:t>I/O</a:t>
            </a:r>
            <a:r>
              <a:rPr lang="zh-CN" altLang="en-US" dirty="0">
                <a:solidFill>
                  <a:schemeClr val="tx1"/>
                </a:solidFill>
                <a:latin typeface="宋体" panose="02010600030101010101" pitchFamily="2" charset="-122"/>
              </a:rPr>
              <a:t>设备也是如此。</a:t>
            </a:r>
            <a:endParaRPr lang="zh-CN" altLang="en-US" dirty="0">
              <a:solidFill>
                <a:schemeClr val="tx1"/>
              </a:solidFill>
              <a:latin typeface="宋体" panose="02010600030101010101" pitchFamily="2" charset="-122"/>
            </a:endParaRPr>
          </a:p>
        </p:txBody>
      </p:sp>
      <p:sp>
        <p:nvSpPr>
          <p:cNvPr id="31748" name="Rectangle 2"/>
          <p:cNvSpPr>
            <a:spLocks noGrp="1"/>
          </p:cNvSpPr>
          <p:nvPr>
            <p:ph type="title"/>
          </p:nvPr>
        </p:nvSpPr>
        <p:spPr>
          <a:xfrm>
            <a:off x="457200" y="122238"/>
            <a:ext cx="7543800" cy="1003300"/>
          </a:xfrm>
        </p:spPr>
        <p:txBody>
          <a:bodyPr vert="horz" wrap="square" lIns="91440" tIns="45720" rIns="91440" bIns="45720" anchor="b"/>
          <a:p>
            <a:pPr eaLnBrk="1" hangingPunct="1">
              <a:lnSpc>
                <a:spcPct val="90000"/>
              </a:lnSpc>
            </a:pPr>
            <a:r>
              <a:rPr lang="en-US" altLang="zh-CN" dirty="0">
                <a:cs typeface="Times New Roman" panose="02020603050405020304" pitchFamily="18" charset="0"/>
              </a:rPr>
              <a:t>8.4.2 DMA</a:t>
            </a:r>
            <a:r>
              <a:rPr lang="zh-CN" altLang="en-US" dirty="0"/>
              <a:t>传送方式</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2772" name="Rectangle 3"/>
          <p:cNvSpPr>
            <a:spLocks noGrp="1"/>
          </p:cNvSpPr>
          <p:nvPr>
            <p:ph idx="1"/>
          </p:nvPr>
        </p:nvSpPr>
        <p:spPr>
          <a:xfrm>
            <a:off x="107315" y="0"/>
            <a:ext cx="8229600" cy="4212590"/>
          </a:xfrm>
          <a:solidFill>
            <a:schemeClr val="bg1"/>
          </a:solidFill>
        </p:spPr>
        <p:txBody>
          <a:bodyPr vert="horz" wrap="square" lIns="91440" tIns="45720" rIns="91440" bIns="45720" anchor="t"/>
          <a:p>
            <a:pPr eaLnBrk="1" hangingPunct="1">
              <a:lnSpc>
                <a:spcPct val="110000"/>
              </a:lnSpc>
              <a:buNone/>
            </a:pPr>
            <a:r>
              <a:rPr lang="en-US" altLang="zh-CN" sz="2800" dirty="0">
                <a:cs typeface="黑体" panose="02010609060101010101" charset="-122"/>
              </a:rPr>
              <a:t>2</a:t>
            </a:r>
            <a:r>
              <a:rPr lang="zh-CN" altLang="en-US" sz="2800" dirty="0">
                <a:cs typeface="黑体" panose="02010609060101010101" charset="-122"/>
              </a:rPr>
              <a:t>、周期挪用方式</a:t>
            </a:r>
            <a:r>
              <a:rPr lang="zh-CN" altLang="en-US" dirty="0">
                <a:solidFill>
                  <a:srgbClr val="0000FF"/>
                </a:solidFill>
                <a:latin typeface="方正粗黑宋简体" panose="02000000000000000000" charset="-122"/>
                <a:ea typeface="方正粗黑宋简体" panose="02000000000000000000" charset="-122"/>
                <a:cs typeface="黑体" panose="02010609060101010101" charset="-122"/>
                <a:sym typeface="+mn-ea"/>
              </a:rPr>
              <a:t>（</a:t>
            </a:r>
            <a:r>
              <a:rPr lang="zh-CN" dirty="0">
                <a:solidFill>
                  <a:srgbClr val="0000FF"/>
                </a:solidFill>
                <a:latin typeface="方正粗黑宋简体" panose="02000000000000000000" charset="-122"/>
                <a:ea typeface="方正粗黑宋简体" panose="02000000000000000000" charset="-122"/>
                <a:cs typeface="黑体" panose="02010609060101010101" charset="-122"/>
                <a:sym typeface="+mn-ea"/>
              </a:rPr>
              <a:t>单字传送方式，周期窃取方式</a:t>
            </a:r>
            <a:r>
              <a:rPr lang="zh-CN" altLang="en-US" dirty="0">
                <a:solidFill>
                  <a:srgbClr val="0000FF"/>
                </a:solidFill>
                <a:latin typeface="方正粗黑宋简体" panose="02000000000000000000" charset="-122"/>
                <a:ea typeface="方正粗黑宋简体" panose="02000000000000000000" charset="-122"/>
                <a:cs typeface="黑体" panose="02010609060101010101" charset="-122"/>
                <a:sym typeface="+mn-ea"/>
              </a:rPr>
              <a:t>）</a:t>
            </a:r>
            <a:endParaRPr lang="en-US" altLang="zh-CN" sz="2600" dirty="0">
              <a:cs typeface="黑体" panose="02010609060101010101" charset="-122"/>
            </a:endParaRPr>
          </a:p>
          <a:p>
            <a:pPr eaLnBrk="1" hangingPunct="1">
              <a:lnSpc>
                <a:spcPct val="110000"/>
              </a:lnSpc>
            </a:pPr>
            <a:r>
              <a:rPr lang="zh-CN" altLang="en-US" sz="2400" dirty="0">
                <a:solidFill>
                  <a:schemeClr val="tx1"/>
                </a:solidFill>
                <a:cs typeface="黑体" panose="02010609060101010101" charset="-122"/>
              </a:rPr>
              <a:t>外设没有</a:t>
            </a:r>
            <a:r>
              <a:rPr lang="en-US" altLang="zh-CN" sz="2400" dirty="0">
                <a:solidFill>
                  <a:schemeClr val="tx1"/>
                </a:solidFill>
                <a:cs typeface="黑体" panose="02010609060101010101" charset="-122"/>
              </a:rPr>
              <a:t>DMA</a:t>
            </a:r>
            <a:r>
              <a:rPr lang="zh-CN" altLang="en-US" sz="2400" dirty="0">
                <a:solidFill>
                  <a:schemeClr val="tx1"/>
                </a:solidFill>
                <a:cs typeface="黑体" panose="02010609060101010101" charset="-122"/>
              </a:rPr>
              <a:t>请求时，</a:t>
            </a:r>
            <a:r>
              <a:rPr lang="en-US" altLang="zh-CN" sz="2400" dirty="0">
                <a:solidFill>
                  <a:schemeClr val="tx1"/>
                </a:solidFill>
                <a:cs typeface="黑体" panose="02010609060101010101" charset="-122"/>
              </a:rPr>
              <a:t>CPU</a:t>
            </a:r>
            <a:r>
              <a:rPr lang="zh-CN" altLang="en-US" sz="2400" dirty="0">
                <a:solidFill>
                  <a:schemeClr val="tx1"/>
                </a:solidFill>
                <a:cs typeface="黑体" panose="02010609060101010101" charset="-122"/>
              </a:rPr>
              <a:t>按照程序有访存</a:t>
            </a:r>
            <a:endParaRPr lang="zh-CN" altLang="en-US" sz="2400" dirty="0">
              <a:solidFill>
                <a:schemeClr val="tx1"/>
              </a:solidFill>
              <a:cs typeface="黑体" panose="02010609060101010101" charset="-122"/>
            </a:endParaRPr>
          </a:p>
          <a:p>
            <a:pPr eaLnBrk="1" hangingPunct="1">
              <a:lnSpc>
                <a:spcPct val="110000"/>
              </a:lnSpc>
            </a:pPr>
            <a:r>
              <a:rPr lang="zh-CN" altLang="en-US" sz="2400" dirty="0">
                <a:solidFill>
                  <a:schemeClr val="tx1"/>
                </a:solidFill>
                <a:cs typeface="黑体" panose="02010609060101010101" charset="-122"/>
              </a:rPr>
              <a:t>一旦外设有</a:t>
            </a:r>
            <a:r>
              <a:rPr lang="en-US" altLang="zh-CN" sz="2400" dirty="0">
                <a:solidFill>
                  <a:schemeClr val="tx1"/>
                </a:solidFill>
                <a:cs typeface="黑体" panose="02010609060101010101" charset="-122"/>
              </a:rPr>
              <a:t>DMA</a:t>
            </a:r>
            <a:r>
              <a:rPr lang="zh-CN" altLang="en-US" sz="2400" dirty="0">
                <a:solidFill>
                  <a:schemeClr val="tx1"/>
                </a:solidFill>
                <a:cs typeface="黑体" panose="02010609060101010101" charset="-122"/>
              </a:rPr>
              <a:t>请求，则由外设</a:t>
            </a:r>
            <a:r>
              <a:rPr lang="zh-CN" altLang="en-US" sz="2400" dirty="0">
                <a:solidFill>
                  <a:srgbClr val="FF0000"/>
                </a:solidFill>
                <a:cs typeface="黑体" panose="02010609060101010101" charset="-122"/>
              </a:rPr>
              <a:t>挪用一个或几个内存周期</a:t>
            </a:r>
            <a:r>
              <a:rPr lang="zh-CN" altLang="en-US" sz="2400" dirty="0">
                <a:solidFill>
                  <a:schemeClr val="tx1"/>
                </a:solidFill>
                <a:cs typeface="黑体" panose="02010609060101010101" charset="-122"/>
              </a:rPr>
              <a:t>。</a:t>
            </a:r>
            <a:r>
              <a:rPr lang="zh-CN" altLang="en-US" sz="2400" dirty="0">
                <a:solidFill>
                  <a:srgbClr val="0000FF"/>
                </a:solidFill>
                <a:cs typeface="黑体" panose="02010609060101010101" charset="-122"/>
              </a:rPr>
              <a:t>此时</a:t>
            </a:r>
            <a:r>
              <a:rPr lang="en-US" altLang="zh-CN" sz="2400" dirty="0">
                <a:solidFill>
                  <a:srgbClr val="0000FF"/>
                </a:solidFill>
                <a:cs typeface="黑体" panose="02010609060101010101" charset="-122"/>
              </a:rPr>
              <a:t>CPU</a:t>
            </a:r>
            <a:r>
              <a:rPr lang="zh-CN" altLang="en-US" sz="2400" dirty="0">
                <a:solidFill>
                  <a:srgbClr val="0000FF"/>
                </a:solidFill>
                <a:cs typeface="黑体" panose="02010609060101010101" charset="-122"/>
              </a:rPr>
              <a:t>有</a:t>
            </a:r>
            <a:r>
              <a:rPr lang="en-US" altLang="zh-CN" sz="2400" dirty="0">
                <a:solidFill>
                  <a:srgbClr val="0000FF"/>
                </a:solidFill>
                <a:cs typeface="黑体" panose="02010609060101010101" charset="-122"/>
                <a:sym typeface="+mn-ea"/>
              </a:rPr>
              <a:t>2</a:t>
            </a:r>
            <a:r>
              <a:rPr lang="zh-CN" altLang="en-US" sz="2400" dirty="0">
                <a:solidFill>
                  <a:srgbClr val="0000FF"/>
                </a:solidFill>
                <a:cs typeface="黑体" panose="02010609060101010101" charset="-122"/>
                <a:sym typeface="+mn-ea"/>
              </a:rPr>
              <a:t>种</a:t>
            </a:r>
            <a:r>
              <a:rPr lang="zh-CN" altLang="en-US" sz="2400" dirty="0">
                <a:solidFill>
                  <a:srgbClr val="0000FF"/>
                </a:solidFill>
                <a:cs typeface="黑体" panose="02010609060101010101" charset="-122"/>
              </a:rPr>
              <a:t>情况</a:t>
            </a:r>
            <a:endParaRPr lang="zh-CN" altLang="en-US" sz="2400" dirty="0">
              <a:solidFill>
                <a:srgbClr val="0000FF"/>
              </a:solidFill>
              <a:cs typeface="黑体" panose="02010609060101010101" charset="-122"/>
            </a:endParaRPr>
          </a:p>
          <a:p>
            <a:pPr marL="0" indent="0" eaLnBrk="1" hangingPunct="1">
              <a:lnSpc>
                <a:spcPct val="110000"/>
              </a:lnSpc>
              <a:buNone/>
            </a:pPr>
            <a:r>
              <a:rPr lang="zh-CN" altLang="en-US" sz="2400" dirty="0">
                <a:solidFill>
                  <a:srgbClr val="FF0000"/>
                </a:solidFill>
                <a:cs typeface="黑体" panose="02010609060101010101" charset="-122"/>
              </a:rPr>
              <a:t>①</a:t>
            </a:r>
            <a:r>
              <a:rPr lang="en-US" altLang="zh-CN" sz="2400" dirty="0">
                <a:solidFill>
                  <a:srgbClr val="FF0000"/>
                </a:solidFill>
                <a:cs typeface="黑体" panose="02010609060101010101" charset="-122"/>
              </a:rPr>
              <a:t> </a:t>
            </a:r>
            <a:r>
              <a:rPr lang="en-US" altLang="zh-CN" sz="2400" dirty="0">
                <a:solidFill>
                  <a:schemeClr val="tx1"/>
                </a:solidFill>
                <a:cs typeface="黑体" panose="02010609060101010101" charset="-122"/>
              </a:rPr>
              <a:t>CPU</a:t>
            </a:r>
            <a:r>
              <a:rPr lang="zh-CN" altLang="en-US" sz="2400" dirty="0">
                <a:solidFill>
                  <a:schemeClr val="tx1"/>
                </a:solidFill>
                <a:cs typeface="黑体" panose="02010609060101010101" charset="-122"/>
              </a:rPr>
              <a:t>不需要访问内存，挪用内存周期对</a:t>
            </a:r>
            <a:r>
              <a:rPr lang="en-US" altLang="zh-CN" sz="2400" dirty="0">
                <a:solidFill>
                  <a:schemeClr val="tx1"/>
                </a:solidFill>
                <a:cs typeface="黑体" panose="02010609060101010101" charset="-122"/>
              </a:rPr>
              <a:t>CPU</a:t>
            </a:r>
            <a:r>
              <a:rPr lang="zh-CN" altLang="en-US" sz="2400" dirty="0">
                <a:solidFill>
                  <a:srgbClr val="FF0000"/>
                </a:solidFill>
                <a:cs typeface="黑体" panose="02010609060101010101" charset="-122"/>
              </a:rPr>
              <a:t>无影响</a:t>
            </a:r>
            <a:endParaRPr lang="zh-CN" altLang="en-US" sz="2400" dirty="0">
              <a:solidFill>
                <a:schemeClr val="tx1"/>
              </a:solidFill>
              <a:cs typeface="黑体" panose="02010609060101010101" charset="-122"/>
            </a:endParaRPr>
          </a:p>
          <a:p>
            <a:pPr marL="0" indent="0" eaLnBrk="1" hangingPunct="1">
              <a:lnSpc>
                <a:spcPct val="110000"/>
              </a:lnSpc>
              <a:buNone/>
            </a:pPr>
            <a:r>
              <a:rPr lang="zh-CN" altLang="en-US" sz="2400" dirty="0">
                <a:solidFill>
                  <a:srgbClr val="FF0000"/>
                </a:solidFill>
                <a:cs typeface="黑体" panose="02010609060101010101" charset="-122"/>
              </a:rPr>
              <a:t>②</a:t>
            </a:r>
            <a:r>
              <a:rPr lang="en-US" altLang="zh-CN" sz="2400" dirty="0">
                <a:solidFill>
                  <a:srgbClr val="FF0000"/>
                </a:solidFill>
                <a:cs typeface="黑体" panose="02010609060101010101" charset="-122"/>
              </a:rPr>
              <a:t> </a:t>
            </a:r>
            <a:r>
              <a:rPr lang="en-US" altLang="zh-CN" sz="2400" dirty="0">
                <a:solidFill>
                  <a:schemeClr val="tx1"/>
                </a:solidFill>
                <a:cs typeface="黑体" panose="02010609060101010101" charset="-122"/>
              </a:rPr>
              <a:t>CPU</a:t>
            </a:r>
            <a:r>
              <a:rPr lang="zh-CN" altLang="en-US" sz="2400" dirty="0">
                <a:solidFill>
                  <a:schemeClr val="tx1"/>
                </a:solidFill>
                <a:cs typeface="黑体" panose="02010609060101010101" charset="-122"/>
              </a:rPr>
              <a:t>也需要访存，（访存冲突）则</a:t>
            </a:r>
            <a:r>
              <a:rPr lang="zh-CN" sz="2400" dirty="0">
                <a:solidFill>
                  <a:schemeClr val="tx1"/>
                </a:solidFill>
                <a:cs typeface="黑体" panose="02010609060101010101" charset="-122"/>
              </a:rPr>
              <a:t>外设访存</a:t>
            </a:r>
            <a:r>
              <a:rPr lang="zh-CN" altLang="en-US" sz="2400" dirty="0">
                <a:solidFill>
                  <a:schemeClr val="tx1"/>
                </a:solidFill>
                <a:cs typeface="黑体" panose="02010609060101010101" charset="-122"/>
              </a:rPr>
              <a:t>优先，因为</a:t>
            </a:r>
            <a:r>
              <a:rPr lang="en-US" altLang="zh-CN" sz="2400" dirty="0">
                <a:solidFill>
                  <a:schemeClr val="tx1"/>
                </a:solidFill>
                <a:cs typeface="黑体" panose="02010609060101010101" charset="-122"/>
              </a:rPr>
              <a:t>I/O</a:t>
            </a:r>
            <a:r>
              <a:rPr lang="zh-CN" altLang="en-US" sz="2400" dirty="0">
                <a:solidFill>
                  <a:schemeClr val="tx1"/>
                </a:solidFill>
                <a:cs typeface="黑体" panose="02010609060101010101" charset="-122"/>
              </a:rPr>
              <a:t>访存有时间要求，此时</a:t>
            </a:r>
            <a:r>
              <a:rPr lang="en-US" altLang="zh-CN" sz="2400" dirty="0">
                <a:solidFill>
                  <a:srgbClr val="FF0000"/>
                </a:solidFill>
                <a:cs typeface="黑体" panose="02010609060101010101" charset="-122"/>
              </a:rPr>
              <a:t>CPU</a:t>
            </a:r>
            <a:r>
              <a:rPr lang="zh-CN" altLang="en-US" sz="2400" dirty="0">
                <a:solidFill>
                  <a:srgbClr val="FF0000"/>
                </a:solidFill>
                <a:cs typeface="黑体" panose="02010609060101010101" charset="-122"/>
              </a:rPr>
              <a:t>访存延缓执行</a:t>
            </a:r>
            <a:endParaRPr lang="zh-CN" altLang="en-US" sz="2400" dirty="0">
              <a:solidFill>
                <a:schemeClr val="tx1"/>
              </a:solidFill>
              <a:cs typeface="黑体" panose="02010609060101010101" charset="-122"/>
            </a:endParaRPr>
          </a:p>
          <a:p>
            <a:pPr eaLnBrk="1" hangingPunct="1">
              <a:lnSpc>
                <a:spcPct val="110000"/>
              </a:lnSpc>
            </a:pPr>
            <a:r>
              <a:rPr lang="zh-CN" altLang="en-US" sz="2400" dirty="0">
                <a:solidFill>
                  <a:schemeClr val="tx1"/>
                </a:solidFill>
                <a:cs typeface="黑体" panose="02010609060101010101" charset="-122"/>
              </a:rPr>
              <a:t>周期挪用方式适用于</a:t>
            </a:r>
            <a:r>
              <a:rPr lang="en-US" altLang="zh-CN" sz="2400" dirty="0">
                <a:solidFill>
                  <a:schemeClr val="tx1"/>
                </a:solidFill>
                <a:cs typeface="黑体" panose="02010609060101010101" charset="-122"/>
              </a:rPr>
              <a:t>I/O</a:t>
            </a:r>
            <a:r>
              <a:rPr lang="zh-CN" altLang="en-US" sz="2400" dirty="0">
                <a:solidFill>
                  <a:schemeClr val="tx1"/>
                </a:solidFill>
                <a:cs typeface="黑体" panose="02010609060101010101" charset="-122"/>
              </a:rPr>
              <a:t>设备</a:t>
            </a:r>
            <a:r>
              <a:rPr lang="zh-CN" altLang="en-US" sz="2400" dirty="0">
                <a:solidFill>
                  <a:srgbClr val="FF0000"/>
                </a:solidFill>
                <a:cs typeface="黑体" panose="02010609060101010101" charset="-122"/>
              </a:rPr>
              <a:t>读写周期大于内存存储周期</a:t>
            </a:r>
            <a:r>
              <a:rPr lang="zh-CN" altLang="en-US" sz="2400" dirty="0">
                <a:solidFill>
                  <a:schemeClr val="tx1"/>
                </a:solidFill>
                <a:cs typeface="黑体" panose="02010609060101010101" charset="-122"/>
              </a:rPr>
              <a:t>的情况。</a:t>
            </a:r>
            <a:endParaRPr lang="zh-CN" altLang="en-US" sz="2400" dirty="0">
              <a:solidFill>
                <a:schemeClr val="tx1"/>
              </a:solidFill>
              <a:cs typeface="黑体" panose="02010609060101010101" charset="-122"/>
            </a:endParaRPr>
          </a:p>
        </p:txBody>
      </p:sp>
      <p:sp>
        <p:nvSpPr>
          <p:cNvPr id="32773" name="Rectangle 4"/>
          <p:cNvSpPr/>
          <p:nvPr/>
        </p:nvSpPr>
        <p:spPr>
          <a:xfrm>
            <a:off x="3257550" y="2814638"/>
            <a:ext cx="9144000" cy="0"/>
          </a:xfrm>
          <a:prstGeom prst="rect">
            <a:avLst/>
          </a:prstGeom>
          <a:noFill/>
          <a:ln w="12700">
            <a:noFill/>
          </a:ln>
        </p:spPr>
        <p:txBody>
          <a:bodyPr>
            <a:spAutoFit/>
          </a:bodyPr>
          <a:p>
            <a:endParaRPr lang="zh-CN" altLang="en-US" dirty="0">
              <a:latin typeface="Arial" panose="020B0604020202020204" pitchFamily="34" charset="0"/>
            </a:endParaRPr>
          </a:p>
        </p:txBody>
      </p:sp>
      <p:graphicFrame>
        <p:nvGraphicFramePr>
          <p:cNvPr id="3" name="对象 2"/>
          <p:cNvGraphicFramePr/>
          <p:nvPr/>
        </p:nvGraphicFramePr>
        <p:xfrm>
          <a:off x="467360" y="4212590"/>
          <a:ext cx="7951470" cy="2492375"/>
        </p:xfrm>
        <a:graphic>
          <a:graphicData uri="http://schemas.openxmlformats.org/presentationml/2006/ole">
            <mc:AlternateContent xmlns:mc="http://schemas.openxmlformats.org/markup-compatibility/2006">
              <mc:Choice xmlns:v="urn:schemas-microsoft-com:vml" Requires="v">
                <p:oleObj spid="_x0000_s4" name="" r:id="rId1" imgW="6889750" imgH="1625600" progId="Paint.Picture">
                  <p:embed/>
                </p:oleObj>
              </mc:Choice>
              <mc:Fallback>
                <p:oleObj name="" r:id="rId1" imgW="6889750" imgH="1625600" progId="Paint.Picture">
                  <p:embed/>
                  <p:pic>
                    <p:nvPicPr>
                      <p:cNvPr id="0" name="图片 3"/>
                      <p:cNvPicPr/>
                      <p:nvPr/>
                    </p:nvPicPr>
                    <p:blipFill>
                      <a:blip r:embed="rId2"/>
                      <a:stretch>
                        <a:fillRect/>
                      </a:stretch>
                    </p:blipFill>
                    <p:spPr>
                      <a:xfrm>
                        <a:off x="467360" y="4212590"/>
                        <a:ext cx="7951470" cy="2492375"/>
                      </a:xfrm>
                      <a:prstGeom prst="rect">
                        <a:avLst/>
                      </a:prstGeom>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3796" name="Rectangle 3"/>
          <p:cNvSpPr>
            <a:spLocks noGrp="1"/>
          </p:cNvSpPr>
          <p:nvPr>
            <p:ph idx="1"/>
          </p:nvPr>
        </p:nvSpPr>
        <p:spPr>
          <a:xfrm>
            <a:off x="323215" y="188595"/>
            <a:ext cx="8641715" cy="1802765"/>
          </a:xfrm>
          <a:solidFill>
            <a:schemeClr val="bg1"/>
          </a:solidFill>
        </p:spPr>
        <p:txBody>
          <a:bodyPr vert="horz" wrap="square" lIns="91440" tIns="45720" rIns="91440" bIns="45720" anchor="t"/>
          <a:p>
            <a:pPr eaLnBrk="1" hangingPunct="1">
              <a:buNone/>
            </a:pPr>
            <a:r>
              <a:rPr lang="zh-CN" altLang="zh-CN" dirty="0"/>
              <a:t>3</a:t>
            </a:r>
            <a:r>
              <a:rPr lang="zh-CN" altLang="en-US" dirty="0"/>
              <a:t>、</a:t>
            </a:r>
            <a:r>
              <a:rPr lang="zh-CN" dirty="0"/>
              <a:t>透明</a:t>
            </a:r>
            <a:r>
              <a:rPr lang="en-US" altLang="zh-CN" dirty="0"/>
              <a:t>DMA</a:t>
            </a:r>
            <a:r>
              <a:rPr lang="zh-CN" altLang="en-US" dirty="0"/>
              <a:t>方式</a:t>
            </a:r>
            <a:endParaRPr lang="zh-CN" altLang="en-US" dirty="0"/>
          </a:p>
          <a:p>
            <a:pPr eaLnBrk="1" hangingPunct="1">
              <a:buNone/>
            </a:pPr>
            <a:r>
              <a:rPr lang="zh-CN" altLang="en-US"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a:t>
            </a:r>
            <a:r>
              <a:rPr lang="en-US" altLang="zh-CN"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DMA</a:t>
            </a:r>
            <a:r>
              <a:rPr lang="zh-CN" altLang="en-US"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与</a:t>
            </a:r>
            <a:r>
              <a:rPr lang="en-US" altLang="zh-CN"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CPU</a:t>
            </a:r>
            <a:r>
              <a:rPr lang="zh-CN" altLang="en-US"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交替操作</a:t>
            </a:r>
            <a:r>
              <a:rPr lang="zh-CN"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方式，总线周期分时方式</a:t>
            </a:r>
            <a:r>
              <a:rPr lang="zh-CN" altLang="en-US" sz="2800" dirty="0">
                <a:solidFill>
                  <a:srgbClr val="0000FF"/>
                </a:solidFill>
                <a:latin typeface="方正粗黑宋简体" panose="02000000000000000000" charset="-122"/>
                <a:ea typeface="方正粗黑宋简体" panose="02000000000000000000" charset="-122"/>
                <a:cs typeface="黑体" panose="02010609060101010101" charset="-122"/>
                <a:sym typeface="+mn-ea"/>
              </a:rPr>
              <a:t>）</a:t>
            </a:r>
            <a:endParaRPr lang="zh-CN" altLang="en-US" sz="2800" dirty="0">
              <a:solidFill>
                <a:srgbClr val="0000FF"/>
              </a:solidFill>
              <a:latin typeface="方正粗黑宋简体" panose="02000000000000000000" charset="-122"/>
              <a:ea typeface="方正粗黑宋简体" panose="02000000000000000000" charset="-122"/>
              <a:cs typeface="黑体" panose="02010609060101010101" charset="-122"/>
              <a:sym typeface="+mn-ea"/>
            </a:endParaRPr>
          </a:p>
          <a:p>
            <a:pPr eaLnBrk="1" hangingPunct="1">
              <a:buFont typeface="Wingdings" panose="05000000000000000000" charset="0"/>
              <a:buChar char="l"/>
            </a:pPr>
            <a:r>
              <a:rPr lang="zh-CN" altLang="en-US" sz="2400" dirty="0">
                <a:solidFill>
                  <a:schemeClr val="tx1"/>
                </a:solidFill>
              </a:rPr>
              <a:t>当</a:t>
            </a:r>
            <a:r>
              <a:rPr lang="en-US" altLang="zh-CN" sz="2400" dirty="0">
                <a:solidFill>
                  <a:srgbClr val="FF0000"/>
                </a:solidFill>
              </a:rPr>
              <a:t>CPU</a:t>
            </a:r>
            <a:r>
              <a:rPr lang="zh-CN" altLang="en-US" sz="2400" dirty="0">
                <a:solidFill>
                  <a:srgbClr val="FF0000"/>
                </a:solidFill>
              </a:rPr>
              <a:t>的工作周期比内存存取周期长很多</a:t>
            </a:r>
            <a:r>
              <a:rPr lang="zh-CN" altLang="en-US" sz="2400" dirty="0">
                <a:solidFill>
                  <a:schemeClr val="tx1"/>
                </a:solidFill>
              </a:rPr>
              <a:t>，采用该种方法</a:t>
            </a:r>
            <a:endParaRPr lang="zh-CN" altLang="en-US" sz="2400" dirty="0">
              <a:solidFill>
                <a:schemeClr val="tx1"/>
              </a:solidFill>
            </a:endParaRPr>
          </a:p>
          <a:p>
            <a:pPr eaLnBrk="1" hangingPunct="1"/>
            <a:r>
              <a:rPr lang="zh-CN" altLang="en-US" sz="2400" dirty="0">
                <a:solidFill>
                  <a:schemeClr val="tx1"/>
                </a:solidFill>
              </a:rPr>
              <a:t>不需要总线使用权的申请、建立和归还过程，总线控制权通过</a:t>
            </a:r>
            <a:r>
              <a:rPr lang="en-US" altLang="zh-CN" sz="2400" dirty="0">
                <a:solidFill>
                  <a:schemeClr val="tx1"/>
                </a:solidFill>
              </a:rPr>
              <a:t>C1</a:t>
            </a:r>
            <a:r>
              <a:rPr lang="zh-CN" altLang="en-US" sz="2400" dirty="0">
                <a:solidFill>
                  <a:schemeClr val="tx1"/>
                </a:solidFill>
              </a:rPr>
              <a:t>、</a:t>
            </a:r>
            <a:r>
              <a:rPr lang="en-US" altLang="zh-CN" sz="2400" dirty="0">
                <a:solidFill>
                  <a:schemeClr val="tx1"/>
                </a:solidFill>
              </a:rPr>
              <a:t>C2</a:t>
            </a:r>
            <a:r>
              <a:rPr lang="zh-CN" altLang="en-US" sz="2400" dirty="0">
                <a:solidFill>
                  <a:schemeClr val="tx1"/>
                </a:solidFill>
              </a:rPr>
              <a:t>分时控制实现。</a:t>
            </a:r>
            <a:r>
              <a:rPr lang="en-US" altLang="zh-CN" sz="2400" dirty="0">
                <a:solidFill>
                  <a:schemeClr val="tx1"/>
                </a:solidFill>
              </a:rPr>
              <a:t>C1</a:t>
            </a:r>
            <a:r>
              <a:rPr lang="zh-CN" altLang="en-US" sz="2400" dirty="0">
                <a:solidFill>
                  <a:schemeClr val="tx1"/>
                </a:solidFill>
              </a:rPr>
              <a:t>用于</a:t>
            </a:r>
            <a:r>
              <a:rPr lang="en-US" altLang="zh-CN" sz="2400" dirty="0">
                <a:solidFill>
                  <a:schemeClr val="tx1"/>
                </a:solidFill>
              </a:rPr>
              <a:t>DMA</a:t>
            </a:r>
            <a:r>
              <a:rPr lang="zh-CN" altLang="en-US" sz="2400" dirty="0">
                <a:solidFill>
                  <a:schemeClr val="tx1"/>
                </a:solidFill>
              </a:rPr>
              <a:t>访存，</a:t>
            </a:r>
            <a:r>
              <a:rPr lang="en-US" altLang="zh-CN" sz="2400" dirty="0">
                <a:solidFill>
                  <a:schemeClr val="tx1"/>
                </a:solidFill>
              </a:rPr>
              <a:t>C2</a:t>
            </a:r>
            <a:r>
              <a:rPr lang="zh-CN" altLang="en-US" sz="2400" dirty="0">
                <a:solidFill>
                  <a:schemeClr val="tx1"/>
                </a:solidFill>
              </a:rPr>
              <a:t>用于</a:t>
            </a:r>
            <a:r>
              <a:rPr lang="en-US" altLang="zh-CN" sz="2400" dirty="0">
                <a:solidFill>
                  <a:schemeClr val="tx1"/>
                </a:solidFill>
              </a:rPr>
              <a:t>CPU</a:t>
            </a:r>
            <a:r>
              <a:rPr lang="zh-CN" altLang="en-US" sz="2400" dirty="0">
                <a:solidFill>
                  <a:schemeClr val="tx1"/>
                </a:solidFill>
              </a:rPr>
              <a:t>访存。</a:t>
            </a:r>
            <a:endParaRPr lang="zh-CN" altLang="en-US" sz="2400" dirty="0">
              <a:solidFill>
                <a:schemeClr val="tx1"/>
              </a:solidFill>
            </a:endParaRPr>
          </a:p>
          <a:p>
            <a:pPr eaLnBrk="1" hangingPunct="1"/>
            <a:r>
              <a:rPr lang="zh-CN" altLang="en-US" sz="2400" dirty="0">
                <a:solidFill>
                  <a:schemeClr val="tx1"/>
                </a:solidFill>
              </a:rPr>
              <a:t>总线控制权的转移速度快，</a:t>
            </a:r>
            <a:r>
              <a:rPr lang="en-US" altLang="zh-CN" sz="2400" dirty="0">
                <a:solidFill>
                  <a:schemeClr val="tx1"/>
                </a:solidFill>
              </a:rPr>
              <a:t>DMA</a:t>
            </a:r>
            <a:r>
              <a:rPr lang="zh-CN" altLang="en-US" sz="2400" dirty="0">
                <a:solidFill>
                  <a:schemeClr val="tx1"/>
                </a:solidFill>
              </a:rPr>
              <a:t>效率高。</a:t>
            </a:r>
            <a:endParaRPr lang="zh-CN" altLang="en-US" sz="2400" dirty="0">
              <a:solidFill>
                <a:schemeClr val="tx1"/>
              </a:solidFill>
            </a:endParaRPr>
          </a:p>
          <a:p>
            <a:pPr eaLnBrk="1" hangingPunct="1"/>
            <a:r>
              <a:rPr lang="zh-CN" altLang="en-US" sz="2400" dirty="0">
                <a:solidFill>
                  <a:schemeClr val="tx1"/>
                </a:solidFill>
              </a:rPr>
              <a:t>透明：</a:t>
            </a:r>
            <a:r>
              <a:rPr lang="en-US" altLang="zh-CN" sz="2400" dirty="0">
                <a:solidFill>
                  <a:schemeClr val="tx1"/>
                </a:solidFill>
              </a:rPr>
              <a:t>DMA</a:t>
            </a:r>
            <a:r>
              <a:rPr lang="zh-CN" altLang="en-US" sz="2400" dirty="0">
                <a:solidFill>
                  <a:schemeClr val="tx1"/>
                </a:solidFill>
              </a:rPr>
              <a:t>的传送对于</a:t>
            </a:r>
            <a:r>
              <a:rPr lang="en-US" altLang="zh-CN" sz="2400" dirty="0">
                <a:solidFill>
                  <a:schemeClr val="tx1"/>
                </a:solidFill>
              </a:rPr>
              <a:t>CPU</a:t>
            </a:r>
            <a:r>
              <a:rPr lang="zh-CN" altLang="en-US" sz="2400" dirty="0">
                <a:solidFill>
                  <a:schemeClr val="tx1"/>
                </a:solidFill>
              </a:rPr>
              <a:t>而言，如同透明的玻璃，没有任何感觉和影响。</a:t>
            </a:r>
            <a:r>
              <a:rPr lang="en-US" altLang="zh-CN" sz="2400" dirty="0">
                <a:solidFill>
                  <a:schemeClr val="tx1"/>
                </a:solidFill>
              </a:rPr>
              <a:t>CPU</a:t>
            </a:r>
            <a:r>
              <a:rPr lang="zh-CN" altLang="en-US" sz="2400" dirty="0">
                <a:solidFill>
                  <a:schemeClr val="tx1"/>
                </a:solidFill>
              </a:rPr>
              <a:t>不停止也不等待，高效但硬件复杂。</a:t>
            </a:r>
            <a:endParaRPr lang="zh-CN" altLang="en-US" sz="2400" dirty="0">
              <a:solidFill>
                <a:schemeClr val="tx1"/>
              </a:solidFill>
            </a:endParaRPr>
          </a:p>
        </p:txBody>
      </p:sp>
      <p:sp>
        <p:nvSpPr>
          <p:cNvPr id="33797" name="Rectangle 4"/>
          <p:cNvSpPr/>
          <p:nvPr/>
        </p:nvSpPr>
        <p:spPr>
          <a:xfrm>
            <a:off x="3143250" y="2762250"/>
            <a:ext cx="9144000" cy="0"/>
          </a:xfrm>
          <a:prstGeom prst="rect">
            <a:avLst/>
          </a:prstGeom>
          <a:noFill/>
          <a:ln w="12700">
            <a:noFill/>
          </a:ln>
        </p:spPr>
        <p:txBody>
          <a:bodyPr>
            <a:spAutoFit/>
          </a:bodyPr>
          <a:p>
            <a:endParaRPr lang="zh-CN" altLang="en-US" dirty="0">
              <a:latin typeface="Arial" panose="020B0604020202020204" pitchFamily="34" charset="0"/>
            </a:endParaRPr>
          </a:p>
        </p:txBody>
      </p:sp>
      <p:graphicFrame>
        <p:nvGraphicFramePr>
          <p:cNvPr id="3" name="对象 2"/>
          <p:cNvGraphicFramePr/>
          <p:nvPr/>
        </p:nvGraphicFramePr>
        <p:xfrm>
          <a:off x="76200" y="4149090"/>
          <a:ext cx="9067800" cy="2632075"/>
        </p:xfrm>
        <a:graphic>
          <a:graphicData uri="http://schemas.openxmlformats.org/presentationml/2006/ole">
            <mc:AlternateContent xmlns:mc="http://schemas.openxmlformats.org/markup-compatibility/2006">
              <mc:Choice xmlns:v="urn:schemas-microsoft-com:vml" Requires="v">
                <p:oleObj spid="_x0000_s4" name="" r:id="rId1" imgW="7620000" imgH="2019300" progId="Paint.Picture">
                  <p:embed/>
                </p:oleObj>
              </mc:Choice>
              <mc:Fallback>
                <p:oleObj name="" r:id="rId1" imgW="7620000" imgH="2019300" progId="Paint.Picture">
                  <p:embed/>
                  <p:pic>
                    <p:nvPicPr>
                      <p:cNvPr id="0" name="图片 3"/>
                      <p:cNvPicPr/>
                      <p:nvPr/>
                    </p:nvPicPr>
                    <p:blipFill>
                      <a:blip r:embed="rId2"/>
                      <a:stretch>
                        <a:fillRect/>
                      </a:stretch>
                    </p:blipFill>
                    <p:spPr>
                      <a:xfrm>
                        <a:off x="76200" y="4149090"/>
                        <a:ext cx="9067800" cy="2632075"/>
                      </a:xfrm>
                      <a:prstGeom prst="rect">
                        <a:avLst/>
                      </a:prstGeom>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4819" name="Rectangle 2"/>
          <p:cNvSpPr>
            <a:spLocks noGrp="1"/>
          </p:cNvSpPr>
          <p:nvPr>
            <p:ph type="title"/>
          </p:nvPr>
        </p:nvSpPr>
        <p:spPr>
          <a:xfrm>
            <a:off x="373380" y="70485"/>
            <a:ext cx="7543800" cy="565150"/>
          </a:xfrm>
        </p:spPr>
        <p:txBody>
          <a:bodyPr vert="horz" wrap="square" lIns="91440" tIns="45720" rIns="91440" bIns="45720" anchor="b"/>
          <a:p>
            <a:pPr eaLnBrk="1" hangingPunct="1"/>
            <a:r>
              <a:rPr lang="en-US" altLang="zh-CN" dirty="0"/>
              <a:t>8.4.3 </a:t>
            </a:r>
            <a:r>
              <a:rPr lang="zh-CN" altLang="en-US" dirty="0"/>
              <a:t>基本的</a:t>
            </a:r>
            <a:r>
              <a:rPr lang="zh-CN" altLang="zh-CN" dirty="0"/>
              <a:t>DMA</a:t>
            </a:r>
            <a:r>
              <a:rPr lang="zh-CN" altLang="en-US" dirty="0"/>
              <a:t>原理</a:t>
            </a:r>
            <a:endParaRPr lang="zh-CN" altLang="en-US" dirty="0"/>
          </a:p>
        </p:txBody>
      </p:sp>
      <p:sp>
        <p:nvSpPr>
          <p:cNvPr id="34820" name="Rectangle 3"/>
          <p:cNvSpPr>
            <a:spLocks noGrp="1"/>
          </p:cNvSpPr>
          <p:nvPr>
            <p:ph idx="1"/>
          </p:nvPr>
        </p:nvSpPr>
        <p:spPr>
          <a:xfrm>
            <a:off x="213995" y="476885"/>
            <a:ext cx="8900795" cy="4411345"/>
          </a:xfrm>
          <a:solidFill>
            <a:schemeClr val="bg1"/>
          </a:solidFill>
        </p:spPr>
        <p:txBody>
          <a:bodyPr vert="horz" wrap="square" lIns="91440" tIns="45720" rIns="91440" bIns="45720" anchor="t"/>
          <a:p>
            <a:pPr eaLnBrk="1" hangingPunct="1">
              <a:buNone/>
            </a:pPr>
            <a:r>
              <a:rPr lang="en-US" altLang="zh-CN" sz="2800" dirty="0">
                <a:latin typeface="方正粗黑宋简体" panose="02000000000000000000" charset="-122"/>
                <a:ea typeface="方正粗黑宋简体" panose="02000000000000000000" charset="-122"/>
                <a:cs typeface="方正粗黑宋简体" panose="02000000000000000000" charset="-122"/>
              </a:rPr>
              <a:t>1</a:t>
            </a:r>
            <a:r>
              <a:rPr lang="zh-CN" altLang="en-US" sz="2800" dirty="0">
                <a:latin typeface="方正粗黑宋简体" panose="02000000000000000000" charset="-122"/>
                <a:ea typeface="方正粗黑宋简体" panose="02000000000000000000" charset="-122"/>
                <a:cs typeface="方正粗黑宋简体" panose="02000000000000000000" charset="-122"/>
              </a:rPr>
              <a:t>、</a:t>
            </a:r>
            <a:r>
              <a:rPr lang="en-US" altLang="zh-CN" sz="2800" dirty="0">
                <a:latin typeface="方正粗黑宋简体" panose="02000000000000000000" charset="-122"/>
                <a:ea typeface="方正粗黑宋简体" panose="02000000000000000000" charset="-122"/>
                <a:cs typeface="方正粗黑宋简体" panose="02000000000000000000" charset="-122"/>
              </a:rPr>
              <a:t>DMA</a:t>
            </a:r>
            <a:r>
              <a:rPr lang="zh-CN" altLang="en-US" sz="2800" dirty="0">
                <a:latin typeface="方正粗黑宋简体" panose="02000000000000000000" charset="-122"/>
                <a:ea typeface="方正粗黑宋简体" panose="02000000000000000000" charset="-122"/>
                <a:cs typeface="方正粗黑宋简体" panose="02000000000000000000" charset="-122"/>
              </a:rPr>
              <a:t>控制器的基本构成</a:t>
            </a:r>
            <a:endParaRPr lang="zh-CN" altLang="en-US" sz="2800" dirty="0">
              <a:latin typeface="方正粗黑宋简体" panose="02000000000000000000" charset="-122"/>
              <a:ea typeface="方正粗黑宋简体" panose="02000000000000000000" charset="-122"/>
              <a:cs typeface="方正粗黑宋简体" panose="02000000000000000000" charset="-122"/>
            </a:endParaRPr>
          </a:p>
          <a:p>
            <a:pPr eaLnBrk="1" hangingPunct="1">
              <a:buNone/>
            </a:pPr>
            <a:r>
              <a:rPr lang="en-US" altLang="zh-CN" sz="2400" b="1" dirty="0">
                <a:solidFill>
                  <a:srgbClr val="0000FF"/>
                </a:solidFill>
              </a:rPr>
              <a:t>(1)</a:t>
            </a:r>
            <a:r>
              <a:rPr lang="zh-CN" altLang="en-US" sz="2400" b="1" dirty="0">
                <a:solidFill>
                  <a:srgbClr val="0000FF"/>
                </a:solidFill>
              </a:rPr>
              <a:t>内存地址计数器：</a:t>
            </a:r>
            <a:r>
              <a:rPr lang="zh-CN" altLang="en-US" sz="2400" b="1" dirty="0">
                <a:solidFill>
                  <a:schemeClr val="tx1"/>
                </a:solidFill>
              </a:rPr>
              <a:t>要交换的数据地址，初始化为数据块的起始地址，每传送一个数据，</a:t>
            </a:r>
            <a:r>
              <a:rPr lang="en-US" altLang="zh-CN" sz="2400" b="1" dirty="0">
                <a:solidFill>
                  <a:schemeClr val="tx1"/>
                </a:solidFill>
              </a:rPr>
              <a:t>+1</a:t>
            </a:r>
            <a:endParaRPr lang="zh-CN" altLang="en-US" sz="2400" b="1" dirty="0">
              <a:solidFill>
                <a:srgbClr val="0000FF"/>
              </a:solidFill>
            </a:endParaRPr>
          </a:p>
        </p:txBody>
      </p:sp>
      <p:pic>
        <p:nvPicPr>
          <p:cNvPr id="38916" name="Picture 4" descr="8a14">
            <a:hlinkClick r:id="rId1" action="ppaction://hlinkfile"/>
          </p:cNvPr>
          <p:cNvPicPr>
            <a:picLocks noChangeAspect="1"/>
          </p:cNvPicPr>
          <p:nvPr/>
        </p:nvPicPr>
        <p:blipFill>
          <a:blip r:embed="rId2"/>
          <a:stretch>
            <a:fillRect/>
          </a:stretch>
        </p:blipFill>
        <p:spPr>
          <a:xfrm>
            <a:off x="14605" y="1916430"/>
            <a:ext cx="9114790" cy="4641215"/>
          </a:xfrm>
          <a:prstGeom prst="rect">
            <a:avLst/>
          </a:prstGeom>
          <a:noFill/>
          <a:ln w="9525">
            <a:noFill/>
          </a:ln>
        </p:spPr>
      </p:pic>
      <p:sp>
        <p:nvSpPr>
          <p:cNvPr id="2" name="Rectangle 3"/>
          <p:cNvSpPr>
            <a:spLocks noGrp="1"/>
          </p:cNvSpPr>
          <p:nvPr/>
        </p:nvSpPr>
        <p:spPr>
          <a:xfrm>
            <a:off x="35560" y="6021070"/>
            <a:ext cx="5718810" cy="80264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buNone/>
            </a:pPr>
            <a:r>
              <a:rPr lang="en-US" altLang="zh-CN" sz="2400" dirty="0">
                <a:cs typeface="黑体" panose="02010609060101010101" charset="-122"/>
              </a:rPr>
              <a:t>DMA</a:t>
            </a:r>
            <a:r>
              <a:rPr lang="zh-CN" altLang="en-US" sz="2400" dirty="0">
                <a:cs typeface="黑体" panose="02010609060101010101" charset="-122"/>
              </a:rPr>
              <a:t>控制器：采用</a:t>
            </a:r>
            <a:r>
              <a:rPr lang="en-US" altLang="zh-CN" sz="2400" dirty="0">
                <a:cs typeface="黑体" panose="02010609060101010101" charset="-122"/>
              </a:rPr>
              <a:t>DMA</a:t>
            </a:r>
            <a:r>
              <a:rPr lang="zh-CN" altLang="en-US" sz="2400" dirty="0">
                <a:cs typeface="黑体" panose="02010609060101010101" charset="-122"/>
              </a:rPr>
              <a:t>方式的接口电路</a:t>
            </a:r>
            <a:endParaRPr lang="zh-CN" altLang="en-US" sz="2400" dirty="0">
              <a:cs typeface="黑体" panose="02010609060101010101" charset="-122"/>
            </a:endParaRPr>
          </a:p>
          <a:p>
            <a:pPr eaLnBrk="1" hangingPunct="1">
              <a:buNone/>
            </a:pPr>
            <a:r>
              <a:rPr lang="en-US" altLang="zh-CN" sz="2400" b="1" dirty="0">
                <a:solidFill>
                  <a:srgbClr val="0000FF"/>
                </a:solidFill>
                <a:cs typeface="黑体" panose="02010609060101010101" charset="-122"/>
              </a:rPr>
              <a:t>          </a:t>
            </a:r>
            <a:r>
              <a:rPr lang="zh-CN" altLang="en-US" sz="2400" b="1" dirty="0">
                <a:solidFill>
                  <a:srgbClr val="0000FF"/>
                </a:solidFill>
                <a:cs typeface="黑体" panose="02010609060101010101" charset="-122"/>
              </a:rPr>
              <a:t>（中断接口</a:t>
            </a:r>
            <a:r>
              <a:rPr lang="en-US" altLang="zh-CN" sz="2400" b="1" dirty="0">
                <a:solidFill>
                  <a:srgbClr val="0000FF"/>
                </a:solidFill>
                <a:cs typeface="黑体" panose="02010609060101010101" charset="-122"/>
              </a:rPr>
              <a:t>+DMA</a:t>
            </a:r>
            <a:r>
              <a:rPr lang="zh-CN" altLang="en-US" sz="2400" b="1" dirty="0">
                <a:solidFill>
                  <a:srgbClr val="0000FF"/>
                </a:solidFill>
                <a:cs typeface="黑体" panose="02010609060101010101" charset="-122"/>
              </a:rPr>
              <a:t>机构）</a:t>
            </a:r>
            <a:endParaRPr lang="zh-CN" altLang="en-US" sz="2400" b="1" dirty="0">
              <a:solidFill>
                <a:srgbClr val="0000FF"/>
              </a:solidFill>
              <a:cs typeface="黑体" panose="02010609060101010101"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4820" name="Rectangle 3"/>
          <p:cNvSpPr>
            <a:spLocks noGrp="1"/>
          </p:cNvSpPr>
          <p:nvPr>
            <p:ph idx="1"/>
          </p:nvPr>
        </p:nvSpPr>
        <p:spPr>
          <a:xfrm>
            <a:off x="107315" y="404495"/>
            <a:ext cx="8900795" cy="4411345"/>
          </a:xfrm>
          <a:solidFill>
            <a:schemeClr val="bg1"/>
          </a:solidFill>
        </p:spPr>
        <p:txBody>
          <a:bodyPr vert="horz" wrap="square" lIns="91440" tIns="45720" rIns="91440" bIns="45720" anchor="t"/>
          <a:p>
            <a:pPr eaLnBrk="1" hangingPunct="1">
              <a:buNone/>
            </a:pPr>
            <a:r>
              <a:rPr lang="en-US" altLang="zh-CN" sz="2400" b="1" dirty="0">
                <a:solidFill>
                  <a:srgbClr val="0000FF"/>
                </a:solidFill>
              </a:rPr>
              <a:t>(2)</a:t>
            </a:r>
            <a:r>
              <a:rPr lang="zh-CN" altLang="en-US" sz="2400" b="1" dirty="0">
                <a:solidFill>
                  <a:srgbClr val="0000FF"/>
                </a:solidFill>
              </a:rPr>
              <a:t>字计数器：</a:t>
            </a:r>
            <a:r>
              <a:rPr lang="zh-CN" altLang="en-US" sz="2400" b="1" dirty="0">
                <a:solidFill>
                  <a:schemeClr val="tx1"/>
                </a:solidFill>
              </a:rPr>
              <a:t>存放数据块长度，初始值由程序预置，补码表示</a:t>
            </a:r>
            <a:r>
              <a:rPr lang="en-US" altLang="zh-CN" sz="2400" b="1" dirty="0">
                <a:solidFill>
                  <a:schemeClr val="tx1"/>
                </a:solidFill>
              </a:rPr>
              <a:t>,</a:t>
            </a:r>
            <a:r>
              <a:rPr lang="zh-CN" altLang="en-US" sz="2400" b="1" dirty="0">
                <a:solidFill>
                  <a:schemeClr val="tx1"/>
                </a:solidFill>
              </a:rPr>
              <a:t>， 每传送一个数据，</a:t>
            </a:r>
            <a:r>
              <a:rPr lang="en-US" altLang="zh-CN" sz="2400" b="1" dirty="0">
                <a:solidFill>
                  <a:schemeClr val="tx1"/>
                </a:solidFill>
              </a:rPr>
              <a:t>+1</a:t>
            </a:r>
            <a:r>
              <a:rPr lang="zh-CN" altLang="en-US" sz="2400" b="1" dirty="0">
                <a:solidFill>
                  <a:schemeClr val="tx1"/>
                </a:solidFill>
              </a:rPr>
              <a:t>，当有进位时（溢出），表示一批数据传送完，</a:t>
            </a:r>
            <a:r>
              <a:rPr lang="en-US" altLang="zh-CN" sz="2400" b="1" dirty="0">
                <a:solidFill>
                  <a:schemeClr val="tx1"/>
                </a:solidFill>
              </a:rPr>
              <a:t>DMA</a:t>
            </a:r>
            <a:r>
              <a:rPr lang="zh-CN" altLang="en-US" sz="2400" b="1" dirty="0">
                <a:solidFill>
                  <a:schemeClr val="tx1"/>
                </a:solidFill>
              </a:rPr>
              <a:t>向</a:t>
            </a:r>
            <a:r>
              <a:rPr lang="en-US" altLang="zh-CN" sz="2400" b="1" dirty="0">
                <a:solidFill>
                  <a:schemeClr val="tx1"/>
                </a:solidFill>
              </a:rPr>
              <a:t>CPU</a:t>
            </a:r>
            <a:r>
              <a:rPr lang="zh-CN" altLang="en-US" sz="2400" b="1" dirty="0">
                <a:solidFill>
                  <a:schemeClr val="tx1"/>
                </a:solidFill>
              </a:rPr>
              <a:t>发中断信号</a:t>
            </a:r>
            <a:endParaRPr lang="zh-CN" altLang="en-US" sz="2400" b="1" dirty="0">
              <a:solidFill>
                <a:schemeClr val="tx1"/>
              </a:solidFill>
            </a:endParaRPr>
          </a:p>
          <a:p>
            <a:pPr eaLnBrk="1" hangingPunct="1">
              <a:buNone/>
            </a:pPr>
            <a:r>
              <a:rPr lang="zh-CN" altLang="en-US" sz="2400" b="1" dirty="0">
                <a:solidFill>
                  <a:srgbClr val="0000FF"/>
                </a:solidFill>
              </a:rPr>
              <a:t> </a:t>
            </a:r>
            <a:r>
              <a:rPr lang="en-US" altLang="zh-CN" sz="2400" b="1" dirty="0">
                <a:solidFill>
                  <a:srgbClr val="0000FF"/>
                </a:solidFill>
              </a:rPr>
              <a:t>(3)</a:t>
            </a:r>
            <a:r>
              <a:rPr lang="zh-CN" altLang="en-US" sz="2400" b="1" dirty="0">
                <a:solidFill>
                  <a:srgbClr val="0000FF"/>
                </a:solidFill>
              </a:rPr>
              <a:t>数据缓冲寄存器：</a:t>
            </a:r>
            <a:r>
              <a:rPr lang="zh-CN" altLang="en-US" sz="2400" b="1" dirty="0">
                <a:solidFill>
                  <a:schemeClr val="tx1"/>
                </a:solidFill>
              </a:rPr>
              <a:t>外设与系统总线的数据缓冲</a:t>
            </a:r>
            <a:endParaRPr lang="zh-CN" altLang="en-US" sz="2400" b="1" dirty="0">
              <a:solidFill>
                <a:schemeClr val="tx1"/>
              </a:solidFill>
            </a:endParaRPr>
          </a:p>
          <a:p>
            <a:pPr marL="0" indent="0" eaLnBrk="1" hangingPunct="1">
              <a:buNone/>
            </a:pPr>
            <a:endParaRPr lang="zh-CN" altLang="en-US" sz="2400" b="1" dirty="0">
              <a:solidFill>
                <a:srgbClr val="0000FF"/>
              </a:solidFill>
            </a:endParaRPr>
          </a:p>
        </p:txBody>
      </p:sp>
      <p:pic>
        <p:nvPicPr>
          <p:cNvPr id="38916" name="Picture 4" descr="8a14">
            <a:hlinkClick r:id="rId1" action="ppaction://hlinkfile"/>
          </p:cNvPr>
          <p:cNvPicPr>
            <a:picLocks noChangeAspect="1"/>
          </p:cNvPicPr>
          <p:nvPr/>
        </p:nvPicPr>
        <p:blipFill>
          <a:blip r:embed="rId2"/>
          <a:stretch>
            <a:fillRect/>
          </a:stretch>
        </p:blipFill>
        <p:spPr>
          <a:xfrm>
            <a:off x="107315" y="2132965"/>
            <a:ext cx="9114790" cy="4641215"/>
          </a:xfrm>
          <a:prstGeom prst="rect">
            <a:avLst/>
          </a:prstGeom>
          <a:noFill/>
          <a:ln w="9525">
            <a:noFill/>
          </a:ln>
        </p:spPr>
      </p:pic>
      <p:sp>
        <p:nvSpPr>
          <p:cNvPr id="2" name="Rectangle 3"/>
          <p:cNvSpPr>
            <a:spLocks noGrp="1"/>
          </p:cNvSpPr>
          <p:nvPr/>
        </p:nvSpPr>
        <p:spPr>
          <a:xfrm>
            <a:off x="35560" y="6021070"/>
            <a:ext cx="5718810" cy="80264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buNone/>
            </a:pPr>
            <a:r>
              <a:rPr lang="en-US" altLang="zh-CN" sz="2400" dirty="0">
                <a:cs typeface="黑体" panose="02010609060101010101" charset="-122"/>
              </a:rPr>
              <a:t>DMA</a:t>
            </a:r>
            <a:r>
              <a:rPr lang="zh-CN" altLang="en-US" sz="2400" dirty="0">
                <a:cs typeface="黑体" panose="02010609060101010101" charset="-122"/>
              </a:rPr>
              <a:t>控制器：采用</a:t>
            </a:r>
            <a:r>
              <a:rPr lang="en-US" altLang="zh-CN" sz="2400" dirty="0">
                <a:cs typeface="黑体" panose="02010609060101010101" charset="-122"/>
              </a:rPr>
              <a:t>DMA</a:t>
            </a:r>
            <a:r>
              <a:rPr lang="zh-CN" altLang="en-US" sz="2400" dirty="0">
                <a:cs typeface="黑体" panose="02010609060101010101" charset="-122"/>
              </a:rPr>
              <a:t>方式的接口电路</a:t>
            </a:r>
            <a:endParaRPr lang="zh-CN" altLang="en-US" sz="2400" dirty="0">
              <a:cs typeface="黑体" panose="02010609060101010101" charset="-122"/>
            </a:endParaRPr>
          </a:p>
          <a:p>
            <a:pPr eaLnBrk="1" hangingPunct="1">
              <a:buNone/>
            </a:pPr>
            <a:r>
              <a:rPr lang="en-US" altLang="zh-CN" sz="2400" b="1" dirty="0">
                <a:solidFill>
                  <a:srgbClr val="0000FF"/>
                </a:solidFill>
                <a:cs typeface="黑体" panose="02010609060101010101" charset="-122"/>
              </a:rPr>
              <a:t>          </a:t>
            </a:r>
            <a:r>
              <a:rPr lang="zh-CN" altLang="en-US" sz="2400" b="1" dirty="0">
                <a:solidFill>
                  <a:srgbClr val="0000FF"/>
                </a:solidFill>
                <a:cs typeface="黑体" panose="02010609060101010101" charset="-122"/>
              </a:rPr>
              <a:t>（中断接口</a:t>
            </a:r>
            <a:r>
              <a:rPr lang="en-US" altLang="zh-CN" sz="2400" b="1" dirty="0">
                <a:solidFill>
                  <a:srgbClr val="0000FF"/>
                </a:solidFill>
                <a:cs typeface="黑体" panose="02010609060101010101" charset="-122"/>
              </a:rPr>
              <a:t>+DMA</a:t>
            </a:r>
            <a:r>
              <a:rPr lang="zh-CN" altLang="en-US" sz="2400" b="1" dirty="0">
                <a:solidFill>
                  <a:srgbClr val="0000FF"/>
                </a:solidFill>
                <a:cs typeface="黑体" panose="02010609060101010101" charset="-122"/>
              </a:rPr>
              <a:t>机构）</a:t>
            </a:r>
            <a:endParaRPr lang="zh-CN" altLang="en-US" sz="2400" b="1" dirty="0">
              <a:solidFill>
                <a:srgbClr val="0000FF"/>
              </a:solidFill>
              <a:cs typeface="黑体" panose="02010609060101010101"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5" name="Picture 4" descr="8a1">
            <a:hlinkClick r:id="rId1" action="ppaction://hlinkfile"/>
          </p:cNvPr>
          <p:cNvPicPr>
            <a:picLocks noChangeAspect="1"/>
          </p:cNvPicPr>
          <p:nvPr/>
        </p:nvPicPr>
        <p:blipFill>
          <a:blip r:embed="rId2"/>
          <a:stretch>
            <a:fillRect/>
          </a:stretch>
        </p:blipFill>
        <p:spPr>
          <a:xfrm>
            <a:off x="2051685" y="3860800"/>
            <a:ext cx="5215255" cy="2917190"/>
          </a:xfrm>
          <a:prstGeom prst="rect">
            <a:avLst/>
          </a:prstGeom>
          <a:noFill/>
          <a:ln w="9525">
            <a:noFill/>
          </a:ln>
        </p:spPr>
      </p:pic>
      <p:sp>
        <p:nvSpPr>
          <p:cNvPr id="51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5123" name="Rectangle 2"/>
          <p:cNvSpPr>
            <a:spLocks noGrp="1"/>
          </p:cNvSpPr>
          <p:nvPr>
            <p:ph type="title"/>
          </p:nvPr>
        </p:nvSpPr>
        <p:spPr>
          <a:xfrm>
            <a:off x="0" y="122555"/>
            <a:ext cx="9144000" cy="631190"/>
          </a:xfrm>
        </p:spPr>
        <p:txBody>
          <a:bodyPr vert="horz" wrap="square" lIns="91440" tIns="45720" rIns="91440" bIns="45720" anchor="b"/>
          <a:p>
            <a:pPr eaLnBrk="1" hangingPunct="1"/>
            <a:r>
              <a:rPr lang="en-US" altLang="zh-CN" sz="4000" dirty="0">
                <a:sym typeface="+mn-ea"/>
              </a:rPr>
              <a:t>8.1.4 CPU</a:t>
            </a:r>
            <a:r>
              <a:rPr lang="zh-CN" altLang="en-US" sz="4000" dirty="0">
                <a:sym typeface="+mn-ea"/>
              </a:rPr>
              <a:t>与</a:t>
            </a:r>
            <a:r>
              <a:rPr lang="en-US" altLang="zh-CN" sz="4000" dirty="0">
                <a:sym typeface="+mn-ea"/>
              </a:rPr>
              <a:t>I/O</a:t>
            </a:r>
            <a:r>
              <a:rPr lang="zh-CN" altLang="en-US" sz="4000" dirty="0">
                <a:sym typeface="+mn-ea"/>
              </a:rPr>
              <a:t>接口之间的数据传送</a:t>
            </a:r>
            <a:endParaRPr lang="zh-CN" altLang="en-US" sz="4000" dirty="0">
              <a:sym typeface="+mn-ea"/>
            </a:endParaRPr>
          </a:p>
        </p:txBody>
      </p:sp>
      <p:sp>
        <p:nvSpPr>
          <p:cNvPr id="5124" name="Rectangle 3"/>
          <p:cNvSpPr>
            <a:spLocks noGrp="1"/>
          </p:cNvSpPr>
          <p:nvPr>
            <p:ph idx="1"/>
          </p:nvPr>
        </p:nvSpPr>
        <p:spPr>
          <a:xfrm>
            <a:off x="127000" y="753745"/>
            <a:ext cx="9035415" cy="4876800"/>
          </a:xfrm>
        </p:spPr>
        <p:txBody>
          <a:bodyPr vert="horz" wrap="square" lIns="91440" tIns="45720" rIns="91440" bIns="45720" anchor="t"/>
          <a:p>
            <a:pPr eaLnBrk="1" hangingPunct="1">
              <a:buNone/>
            </a:pPr>
            <a:r>
              <a:rPr lang="zh-CN" altLang="en-US" sz="2400" dirty="0"/>
              <a:t>生活例子：幼儿园阿姨发糖（</a:t>
            </a:r>
            <a:r>
              <a:rPr lang="en-US" altLang="zh-CN" sz="2400" dirty="0"/>
              <a:t>1</a:t>
            </a:r>
            <a:r>
              <a:rPr lang="zh-CN" altLang="en-US" sz="2400" dirty="0"/>
              <a:t>个阿姨，</a:t>
            </a:r>
            <a:r>
              <a:rPr lang="en-US" altLang="zh-CN" sz="2400" dirty="0"/>
              <a:t>10</a:t>
            </a:r>
            <a:r>
              <a:rPr lang="zh-CN" altLang="en-US" sz="2400" dirty="0"/>
              <a:t>个孩子，</a:t>
            </a:r>
            <a:r>
              <a:rPr lang="en-US" altLang="zh-CN" sz="2400" dirty="0"/>
              <a:t>2</a:t>
            </a:r>
            <a:r>
              <a:rPr lang="zh-CN" altLang="en-US" sz="2400" dirty="0"/>
              <a:t>块糖）</a:t>
            </a:r>
            <a:endParaRPr lang="zh-CN" altLang="en-US" sz="2400" dirty="0"/>
          </a:p>
          <a:p>
            <a:pPr eaLnBrk="1" hangingPunct="1">
              <a:buNone/>
            </a:pPr>
            <a:r>
              <a:rPr lang="en-US" altLang="zh-CN" sz="2400" dirty="0">
                <a:solidFill>
                  <a:srgbClr val="FF0000"/>
                </a:solidFill>
              </a:rPr>
              <a:t>CPU</a:t>
            </a:r>
            <a:r>
              <a:rPr lang="zh-CN" altLang="en-US" sz="2400" dirty="0">
                <a:solidFill>
                  <a:srgbClr val="FF0000"/>
                </a:solidFill>
              </a:rPr>
              <a:t>管理外设的方式：</a:t>
            </a:r>
            <a:endParaRPr lang="zh-CN" altLang="en-US" sz="2400" dirty="0">
              <a:solidFill>
                <a:srgbClr val="FF0000"/>
              </a:solidFill>
            </a:endParaRPr>
          </a:p>
          <a:p>
            <a:pPr lvl="1" eaLnBrk="1" hangingPunct="1"/>
            <a:r>
              <a:rPr lang="zh-CN" altLang="en-US" sz="2400" dirty="0"/>
              <a:t>无条件传送方式（简单</a:t>
            </a:r>
            <a:r>
              <a:rPr lang="en-US" altLang="zh-CN" sz="2400" dirty="0"/>
              <a:t>I/O</a:t>
            </a:r>
            <a:r>
              <a:rPr lang="zh-CN" altLang="en-US" sz="2400" dirty="0"/>
              <a:t>方式</a:t>
            </a:r>
            <a:r>
              <a:rPr lang="zh-CN" altLang="en-US" sz="2400" dirty="0"/>
              <a:t>）</a:t>
            </a:r>
            <a:endParaRPr lang="zh-CN" altLang="en-US" sz="2400" dirty="0"/>
          </a:p>
          <a:p>
            <a:pPr lvl="1" eaLnBrk="1" hangingPunct="1"/>
            <a:r>
              <a:rPr lang="zh-CN" altLang="en-US" sz="2400" dirty="0"/>
              <a:t>程序查询（轮询）方式</a:t>
            </a:r>
            <a:r>
              <a:rPr lang="en-US" altLang="zh-CN" sz="2400" dirty="0"/>
              <a:t> </a:t>
            </a:r>
            <a:r>
              <a:rPr lang="zh-CN" altLang="en-US" sz="2400" dirty="0">
                <a:solidFill>
                  <a:srgbClr val="0000FF"/>
                </a:solidFill>
              </a:rPr>
              <a:t>【发</a:t>
            </a:r>
            <a:r>
              <a:rPr lang="en-US" altLang="zh-CN" sz="2400" dirty="0">
                <a:solidFill>
                  <a:srgbClr val="0000FF"/>
                </a:solidFill>
              </a:rPr>
              <a:t>1</a:t>
            </a:r>
            <a:r>
              <a:rPr lang="zh-CN" altLang="en-US" sz="2400" dirty="0">
                <a:solidFill>
                  <a:srgbClr val="0000FF"/>
                </a:solidFill>
              </a:rPr>
              <a:t>块糖，盯着孩子吃完】</a:t>
            </a:r>
            <a:endParaRPr lang="zh-CN" altLang="en-US" sz="2400" dirty="0"/>
          </a:p>
          <a:p>
            <a:pPr lvl="1" eaLnBrk="1" hangingPunct="1"/>
            <a:r>
              <a:rPr lang="zh-CN" altLang="en-US" sz="2400" dirty="0"/>
              <a:t>程序</a:t>
            </a:r>
            <a:r>
              <a:rPr lang="zh-CN" altLang="en-US" sz="2400" dirty="0">
                <a:solidFill>
                  <a:srgbClr val="FF0000"/>
                </a:solidFill>
              </a:rPr>
              <a:t>中断</a:t>
            </a:r>
            <a:r>
              <a:rPr lang="zh-CN" altLang="en-US" sz="2400" dirty="0"/>
              <a:t>方式</a:t>
            </a:r>
            <a:r>
              <a:rPr lang="en-US" altLang="zh-CN" sz="2400" dirty="0"/>
              <a:t>  </a:t>
            </a:r>
            <a:r>
              <a:rPr lang="zh-CN" altLang="en-US" sz="2400" dirty="0">
                <a:solidFill>
                  <a:srgbClr val="0000FF"/>
                </a:solidFill>
              </a:rPr>
              <a:t>【</a:t>
            </a:r>
            <a:r>
              <a:rPr lang="en-US" altLang="zh-CN" sz="2400" dirty="0">
                <a:solidFill>
                  <a:srgbClr val="0000FF"/>
                </a:solidFill>
              </a:rPr>
              <a:t>1</a:t>
            </a:r>
            <a:r>
              <a:rPr lang="zh-CN" altLang="en-US" sz="2400" dirty="0">
                <a:solidFill>
                  <a:srgbClr val="0000FF"/>
                </a:solidFill>
              </a:rPr>
              <a:t>次发</a:t>
            </a:r>
            <a:r>
              <a:rPr lang="en-US" altLang="zh-CN" sz="2400" dirty="0">
                <a:solidFill>
                  <a:srgbClr val="0000FF"/>
                </a:solidFill>
              </a:rPr>
              <a:t>1</a:t>
            </a:r>
            <a:r>
              <a:rPr lang="zh-CN" altLang="en-US" sz="2400" dirty="0">
                <a:solidFill>
                  <a:srgbClr val="0000FF"/>
                </a:solidFill>
              </a:rPr>
              <a:t>块糖，孩子吃完报告】</a:t>
            </a:r>
            <a:endParaRPr lang="zh-CN" altLang="en-US" sz="2400" dirty="0">
              <a:solidFill>
                <a:srgbClr val="0000FF"/>
              </a:solidFill>
            </a:endParaRPr>
          </a:p>
          <a:p>
            <a:pPr lvl="1" eaLnBrk="1" hangingPunct="1"/>
            <a:r>
              <a:rPr lang="zh-CN" altLang="en-US" sz="2400" dirty="0"/>
              <a:t>直接内存访问</a:t>
            </a:r>
            <a:r>
              <a:rPr lang="en-US" altLang="zh-CN" sz="2400" dirty="0"/>
              <a:t>(</a:t>
            </a:r>
            <a:r>
              <a:rPr lang="en-US" altLang="zh-CN" sz="2400" dirty="0">
                <a:solidFill>
                  <a:srgbClr val="FF0000"/>
                </a:solidFill>
              </a:rPr>
              <a:t>DMA</a:t>
            </a:r>
            <a:r>
              <a:rPr lang="en-US" altLang="zh-CN" sz="2400" dirty="0"/>
              <a:t>)</a:t>
            </a:r>
            <a:r>
              <a:rPr lang="zh-CN" altLang="en-US" sz="2400" dirty="0"/>
              <a:t>方式</a:t>
            </a:r>
            <a:r>
              <a:rPr lang="en-US" altLang="zh-CN" sz="2400" dirty="0"/>
              <a:t> </a:t>
            </a:r>
            <a:r>
              <a:rPr lang="zh-CN" altLang="en-US" sz="2400" dirty="0">
                <a:solidFill>
                  <a:srgbClr val="0000FF"/>
                </a:solidFill>
              </a:rPr>
              <a:t>【</a:t>
            </a:r>
            <a:r>
              <a:rPr lang="en-US" altLang="zh-CN" sz="2400" dirty="0">
                <a:solidFill>
                  <a:srgbClr val="0000FF"/>
                </a:solidFill>
              </a:rPr>
              <a:t>1</a:t>
            </a:r>
            <a:r>
              <a:rPr lang="zh-CN" altLang="en-US" sz="2400" dirty="0">
                <a:solidFill>
                  <a:srgbClr val="0000FF"/>
                </a:solidFill>
              </a:rPr>
              <a:t>次发</a:t>
            </a:r>
            <a:r>
              <a:rPr lang="en-US" altLang="zh-CN" sz="2400" dirty="0">
                <a:solidFill>
                  <a:srgbClr val="0000FF"/>
                </a:solidFill>
              </a:rPr>
              <a:t>2</a:t>
            </a:r>
            <a:r>
              <a:rPr lang="zh-CN" altLang="en-US" sz="2400" dirty="0">
                <a:solidFill>
                  <a:srgbClr val="0000FF"/>
                </a:solidFill>
              </a:rPr>
              <a:t>块糖，吃完报告】</a:t>
            </a:r>
            <a:endParaRPr lang="zh-CN" altLang="en-US" sz="2400" dirty="0"/>
          </a:p>
          <a:p>
            <a:pPr lvl="1" eaLnBrk="1" hangingPunct="1"/>
            <a:r>
              <a:rPr lang="zh-CN" altLang="en-US" sz="2400" dirty="0"/>
              <a:t>通道和输入</a:t>
            </a:r>
            <a:r>
              <a:rPr lang="en-US" altLang="zh-CN" sz="2400" dirty="0"/>
              <a:t>/</a:t>
            </a:r>
            <a:r>
              <a:rPr lang="zh-CN" altLang="en-US" sz="2400" dirty="0"/>
              <a:t>输出处理方式</a:t>
            </a:r>
            <a:r>
              <a:rPr lang="en-US" altLang="zh-CN" sz="2400" dirty="0"/>
              <a:t> </a:t>
            </a:r>
            <a:r>
              <a:rPr lang="zh-CN" altLang="en-US" sz="2400" dirty="0">
                <a:solidFill>
                  <a:srgbClr val="0000FF"/>
                </a:solidFill>
              </a:rPr>
              <a:t>【请一个老师负责发糖】</a:t>
            </a:r>
            <a:endParaRPr lang="zh-CN" altLang="en-US" sz="2400" dirty="0">
              <a:solidFill>
                <a:srgbClr val="0000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4820" name="Rectangle 3"/>
          <p:cNvSpPr>
            <a:spLocks noGrp="1"/>
          </p:cNvSpPr>
          <p:nvPr>
            <p:ph idx="1"/>
          </p:nvPr>
        </p:nvSpPr>
        <p:spPr>
          <a:xfrm>
            <a:off x="107315" y="44450"/>
            <a:ext cx="8900795" cy="4411345"/>
          </a:xfrm>
          <a:solidFill>
            <a:schemeClr val="bg1"/>
          </a:solidFill>
        </p:spPr>
        <p:txBody>
          <a:bodyPr vert="horz" wrap="square" lIns="91440" tIns="45720" rIns="91440" bIns="45720" anchor="t"/>
          <a:p>
            <a:pPr eaLnBrk="1" hangingPunct="1">
              <a:buNone/>
            </a:pPr>
            <a:r>
              <a:rPr lang="en-US" altLang="zh-CN" sz="2400" b="1" dirty="0">
                <a:solidFill>
                  <a:srgbClr val="0000FF"/>
                </a:solidFill>
              </a:rPr>
              <a:t>(4)DMA</a:t>
            </a:r>
            <a:r>
              <a:rPr lang="zh-CN" altLang="en-US" sz="2400" b="1" dirty="0">
                <a:solidFill>
                  <a:srgbClr val="0000FF"/>
                </a:solidFill>
              </a:rPr>
              <a:t>请求标志：</a:t>
            </a:r>
            <a:r>
              <a:rPr lang="zh-CN" altLang="en-US" sz="2400" b="1" dirty="0">
                <a:solidFill>
                  <a:schemeClr val="tx1"/>
                </a:solidFill>
              </a:rPr>
              <a:t>设备准备好一个字后（外设把数据放入数据呼缓冲器），向</a:t>
            </a:r>
            <a:r>
              <a:rPr lang="en-US" altLang="zh-CN" sz="2400" b="1" dirty="0">
                <a:solidFill>
                  <a:schemeClr val="tx1"/>
                </a:solidFill>
              </a:rPr>
              <a:t>DMA</a:t>
            </a:r>
            <a:r>
              <a:rPr lang="zh-CN" altLang="en-US" sz="2400" b="1" dirty="0">
                <a:solidFill>
                  <a:schemeClr val="tx1"/>
                </a:solidFill>
              </a:rPr>
              <a:t>发出</a:t>
            </a:r>
            <a:r>
              <a:rPr lang="en-US" altLang="zh-CN" sz="2400" b="1" dirty="0">
                <a:solidFill>
                  <a:schemeClr val="tx1"/>
                </a:solidFill>
              </a:rPr>
              <a:t>DMA</a:t>
            </a:r>
            <a:r>
              <a:rPr lang="zh-CN" altLang="en-US" sz="2400" b="1" dirty="0">
                <a:solidFill>
                  <a:schemeClr val="tx1"/>
                </a:solidFill>
              </a:rPr>
              <a:t>请求，</a:t>
            </a:r>
            <a:r>
              <a:rPr lang="en-US" altLang="zh-CN" sz="2400" b="1" dirty="0">
                <a:solidFill>
                  <a:schemeClr val="tx1"/>
                </a:solidFill>
              </a:rPr>
              <a:t>DMA</a:t>
            </a:r>
            <a:r>
              <a:rPr lang="zh-CN" altLang="en-US" sz="2400" b="1" dirty="0">
                <a:solidFill>
                  <a:schemeClr val="tx1"/>
                </a:solidFill>
              </a:rPr>
              <a:t>向</a:t>
            </a:r>
            <a:r>
              <a:rPr lang="en-US" altLang="zh-CN" sz="2400" b="1" dirty="0">
                <a:solidFill>
                  <a:schemeClr val="tx1"/>
                </a:solidFill>
              </a:rPr>
              <a:t>CPU</a:t>
            </a:r>
            <a:r>
              <a:rPr lang="zh-CN" altLang="en-US" sz="2400" b="1" dirty="0">
                <a:solidFill>
                  <a:schemeClr val="tx1"/>
                </a:solidFill>
              </a:rPr>
              <a:t>发出总线使用权请求</a:t>
            </a:r>
            <a:r>
              <a:rPr lang="zh-CN" altLang="en-US" sz="2400" dirty="0">
                <a:solidFill>
                  <a:schemeClr val="tx1"/>
                </a:solidFill>
                <a:sym typeface="+mn-ea"/>
              </a:rPr>
              <a:t>信号</a:t>
            </a:r>
            <a:r>
              <a:rPr lang="en-US" altLang="zh-CN" sz="2400" b="1" dirty="0">
                <a:solidFill>
                  <a:schemeClr val="tx1"/>
                </a:solidFill>
              </a:rPr>
              <a:t>HOLD</a:t>
            </a:r>
            <a:r>
              <a:rPr lang="zh-CN" altLang="en-US" sz="2400" b="1" dirty="0">
                <a:solidFill>
                  <a:schemeClr val="tx1"/>
                </a:solidFill>
              </a:rPr>
              <a:t>，</a:t>
            </a:r>
            <a:r>
              <a:rPr lang="en-US" altLang="zh-CN" sz="2400" b="1" dirty="0">
                <a:solidFill>
                  <a:schemeClr val="tx1"/>
                </a:solidFill>
              </a:rPr>
              <a:t>CPU</a:t>
            </a:r>
            <a:r>
              <a:rPr lang="zh-CN" altLang="en-US" sz="2400" b="1" dirty="0">
                <a:solidFill>
                  <a:schemeClr val="tx1"/>
                </a:solidFill>
              </a:rPr>
              <a:t>发出总线使用权响应信号</a:t>
            </a:r>
            <a:r>
              <a:rPr lang="en-US" altLang="zh-CN" sz="2400" b="1" dirty="0">
                <a:solidFill>
                  <a:schemeClr val="tx1"/>
                </a:solidFill>
              </a:rPr>
              <a:t>HLDA</a:t>
            </a:r>
            <a:r>
              <a:rPr lang="zh-CN" altLang="en-US" sz="2400" b="1" dirty="0">
                <a:solidFill>
                  <a:schemeClr val="tx1"/>
                </a:solidFill>
              </a:rPr>
              <a:t>，</a:t>
            </a:r>
            <a:r>
              <a:rPr lang="en-US" altLang="zh-CN" sz="2400" b="1" dirty="0">
                <a:solidFill>
                  <a:schemeClr val="tx1"/>
                </a:solidFill>
              </a:rPr>
              <a:t>DMA</a:t>
            </a:r>
            <a:r>
              <a:rPr lang="zh-CN" altLang="en-US" sz="2400" b="1" dirty="0">
                <a:solidFill>
                  <a:schemeClr val="tx1"/>
                </a:solidFill>
              </a:rPr>
              <a:t>发出</a:t>
            </a:r>
            <a:r>
              <a:rPr lang="en-US" altLang="zh-CN" sz="2400" b="1" dirty="0">
                <a:solidFill>
                  <a:schemeClr val="tx1"/>
                </a:solidFill>
              </a:rPr>
              <a:t>DMA</a:t>
            </a:r>
            <a:r>
              <a:rPr lang="zh-CN" altLang="en-US" sz="2400" b="1" dirty="0">
                <a:solidFill>
                  <a:schemeClr val="tx1"/>
                </a:solidFill>
              </a:rPr>
              <a:t>响应信号，将数据从数据缓冲器中传送到总线上  </a:t>
            </a:r>
            <a:endParaRPr lang="zh-CN" altLang="en-US" sz="2400" b="1" dirty="0">
              <a:solidFill>
                <a:schemeClr val="tx1"/>
              </a:solidFill>
            </a:endParaRPr>
          </a:p>
          <a:p>
            <a:pPr marL="0" indent="0" eaLnBrk="1" hangingPunct="1">
              <a:buNone/>
            </a:pPr>
            <a:endParaRPr lang="zh-CN" altLang="en-US" sz="2400" b="1" dirty="0">
              <a:solidFill>
                <a:srgbClr val="0000FF"/>
              </a:solidFill>
            </a:endParaRPr>
          </a:p>
        </p:txBody>
      </p:sp>
      <p:pic>
        <p:nvPicPr>
          <p:cNvPr id="38916" name="Picture 4" descr="8a14">
            <a:hlinkClick r:id="rId1" action="ppaction://hlinkfile"/>
          </p:cNvPr>
          <p:cNvPicPr>
            <a:picLocks noChangeAspect="1"/>
          </p:cNvPicPr>
          <p:nvPr/>
        </p:nvPicPr>
        <p:blipFill>
          <a:blip r:embed="rId2"/>
          <a:stretch>
            <a:fillRect/>
          </a:stretch>
        </p:blipFill>
        <p:spPr>
          <a:xfrm>
            <a:off x="107315" y="2132965"/>
            <a:ext cx="9114790" cy="4641215"/>
          </a:xfrm>
          <a:prstGeom prst="rect">
            <a:avLst/>
          </a:prstGeom>
          <a:noFill/>
          <a:ln w="9525">
            <a:noFill/>
          </a:ln>
        </p:spPr>
      </p:pic>
      <p:sp>
        <p:nvSpPr>
          <p:cNvPr id="2" name="Rectangle 3"/>
          <p:cNvSpPr>
            <a:spLocks noGrp="1"/>
          </p:cNvSpPr>
          <p:nvPr/>
        </p:nvSpPr>
        <p:spPr>
          <a:xfrm>
            <a:off x="35560" y="6021070"/>
            <a:ext cx="5718810" cy="80264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buNone/>
            </a:pPr>
            <a:r>
              <a:rPr lang="en-US" altLang="zh-CN" sz="2400" dirty="0">
                <a:cs typeface="黑体" panose="02010609060101010101" charset="-122"/>
              </a:rPr>
              <a:t>DMA</a:t>
            </a:r>
            <a:r>
              <a:rPr lang="zh-CN" altLang="en-US" sz="2400" dirty="0">
                <a:cs typeface="黑体" panose="02010609060101010101" charset="-122"/>
              </a:rPr>
              <a:t>控制器：采用</a:t>
            </a:r>
            <a:r>
              <a:rPr lang="en-US" altLang="zh-CN" sz="2400" dirty="0">
                <a:cs typeface="黑体" panose="02010609060101010101" charset="-122"/>
              </a:rPr>
              <a:t>DMA</a:t>
            </a:r>
            <a:r>
              <a:rPr lang="zh-CN" altLang="en-US" sz="2400" dirty="0">
                <a:cs typeface="黑体" panose="02010609060101010101" charset="-122"/>
              </a:rPr>
              <a:t>方式的接口电路</a:t>
            </a:r>
            <a:endParaRPr lang="zh-CN" altLang="en-US" sz="2400" dirty="0">
              <a:cs typeface="黑体" panose="02010609060101010101" charset="-122"/>
            </a:endParaRPr>
          </a:p>
          <a:p>
            <a:pPr eaLnBrk="1" hangingPunct="1">
              <a:buNone/>
            </a:pPr>
            <a:r>
              <a:rPr lang="en-US" altLang="zh-CN" sz="2400" b="1" dirty="0">
                <a:solidFill>
                  <a:srgbClr val="0000FF"/>
                </a:solidFill>
                <a:cs typeface="黑体" panose="02010609060101010101" charset="-122"/>
              </a:rPr>
              <a:t>          </a:t>
            </a:r>
            <a:r>
              <a:rPr lang="zh-CN" altLang="en-US" sz="2400" b="1" dirty="0">
                <a:solidFill>
                  <a:srgbClr val="0000FF"/>
                </a:solidFill>
                <a:cs typeface="黑体" panose="02010609060101010101" charset="-122"/>
              </a:rPr>
              <a:t>（中断接口</a:t>
            </a:r>
            <a:r>
              <a:rPr lang="en-US" altLang="zh-CN" sz="2400" b="1" dirty="0">
                <a:solidFill>
                  <a:srgbClr val="0000FF"/>
                </a:solidFill>
                <a:cs typeface="黑体" panose="02010609060101010101" charset="-122"/>
              </a:rPr>
              <a:t>+DMA</a:t>
            </a:r>
            <a:r>
              <a:rPr lang="zh-CN" altLang="en-US" sz="2400" b="1" dirty="0">
                <a:solidFill>
                  <a:srgbClr val="0000FF"/>
                </a:solidFill>
                <a:cs typeface="黑体" panose="02010609060101010101" charset="-122"/>
              </a:rPr>
              <a:t>机构）</a:t>
            </a:r>
            <a:endParaRPr lang="zh-CN" altLang="en-US" sz="2400" b="1" dirty="0">
              <a:solidFill>
                <a:srgbClr val="0000FF"/>
              </a:solidFill>
              <a:cs typeface="黑体" panose="02010609060101010101"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4820" name="Rectangle 3"/>
          <p:cNvSpPr>
            <a:spLocks noGrp="1"/>
          </p:cNvSpPr>
          <p:nvPr>
            <p:ph idx="1"/>
          </p:nvPr>
        </p:nvSpPr>
        <p:spPr>
          <a:xfrm>
            <a:off x="107315" y="332740"/>
            <a:ext cx="9053830" cy="4411345"/>
          </a:xfrm>
          <a:solidFill>
            <a:schemeClr val="bg1"/>
          </a:solidFill>
        </p:spPr>
        <p:txBody>
          <a:bodyPr vert="horz" wrap="square" lIns="91440" tIns="45720" rIns="91440" bIns="45720" anchor="t"/>
          <a:p>
            <a:pPr eaLnBrk="1" hangingPunct="1">
              <a:buNone/>
            </a:pPr>
            <a:r>
              <a:rPr lang="en-US" altLang="zh-CN" sz="2400" b="1" dirty="0">
                <a:solidFill>
                  <a:srgbClr val="0000FF"/>
                </a:solidFill>
              </a:rPr>
              <a:t>(5)“</a:t>
            </a:r>
            <a:r>
              <a:rPr lang="zh-CN" altLang="en-US" sz="2400" b="1" dirty="0">
                <a:solidFill>
                  <a:srgbClr val="0000FF"/>
                </a:solidFill>
              </a:rPr>
              <a:t>控制</a:t>
            </a:r>
            <a:r>
              <a:rPr lang="en-US" altLang="zh-CN" sz="2400" b="1" dirty="0">
                <a:solidFill>
                  <a:srgbClr val="0000FF"/>
                </a:solidFill>
              </a:rPr>
              <a:t>/</a:t>
            </a:r>
            <a:r>
              <a:rPr lang="zh-CN" altLang="en-US" sz="2400" b="1" dirty="0">
                <a:solidFill>
                  <a:srgbClr val="0000FF"/>
                </a:solidFill>
              </a:rPr>
              <a:t>状态”逻辑：</a:t>
            </a:r>
            <a:r>
              <a:rPr lang="zh-CN" altLang="en-US" sz="2400" b="1" dirty="0">
                <a:solidFill>
                  <a:schemeClr val="tx1"/>
                </a:solidFill>
              </a:rPr>
              <a:t>由控制标志、状态标志和时序电路构成。</a:t>
            </a:r>
            <a:r>
              <a:rPr lang="zh-CN" altLang="en-US" sz="2400" dirty="0">
                <a:solidFill>
                  <a:schemeClr val="tx1"/>
                </a:solidFill>
                <a:sym typeface="+mn-ea"/>
              </a:rPr>
              <a:t>对</a:t>
            </a:r>
            <a:r>
              <a:rPr lang="en-US" altLang="zh-CN" sz="2400" dirty="0">
                <a:solidFill>
                  <a:schemeClr val="tx1"/>
                </a:solidFill>
                <a:sym typeface="+mn-ea"/>
              </a:rPr>
              <a:t>DMA</a:t>
            </a:r>
            <a:r>
              <a:rPr lang="zh-CN" altLang="en-US" sz="2400" dirty="0">
                <a:solidFill>
                  <a:schemeClr val="tx1"/>
                </a:solidFill>
                <a:sym typeface="+mn-ea"/>
              </a:rPr>
              <a:t>内部进行控制，如内存地址计数器的</a:t>
            </a:r>
            <a:r>
              <a:rPr lang="en-US" altLang="zh-CN" sz="2400" dirty="0">
                <a:solidFill>
                  <a:schemeClr val="tx1"/>
                </a:solidFill>
                <a:sym typeface="+mn-ea"/>
              </a:rPr>
              <a:t>+1</a:t>
            </a:r>
            <a:r>
              <a:rPr lang="zh-CN" altLang="en-US" sz="2400" dirty="0">
                <a:solidFill>
                  <a:schemeClr val="tx1"/>
                </a:solidFill>
                <a:sym typeface="+mn-ea"/>
              </a:rPr>
              <a:t>，字计数器的</a:t>
            </a:r>
            <a:r>
              <a:rPr lang="en-US" altLang="zh-CN" sz="2400" dirty="0">
                <a:solidFill>
                  <a:schemeClr val="tx1"/>
                </a:solidFill>
                <a:sym typeface="+mn-ea"/>
              </a:rPr>
              <a:t>+1</a:t>
            </a:r>
            <a:r>
              <a:rPr lang="zh-CN" altLang="en-US" sz="2400" dirty="0">
                <a:solidFill>
                  <a:schemeClr val="tx1"/>
                </a:solidFill>
                <a:sym typeface="+mn-ea"/>
              </a:rPr>
              <a:t>等</a:t>
            </a:r>
            <a:endParaRPr lang="zh-CN" altLang="en-US" sz="2400" dirty="0">
              <a:solidFill>
                <a:schemeClr val="tx1"/>
              </a:solidFill>
              <a:sym typeface="+mn-ea"/>
            </a:endParaRPr>
          </a:p>
          <a:p>
            <a:pPr eaLnBrk="1" hangingPunct="1">
              <a:buNone/>
            </a:pPr>
            <a:r>
              <a:rPr lang="en-US" altLang="zh-CN" sz="2400" b="1" dirty="0">
                <a:solidFill>
                  <a:srgbClr val="0000FF"/>
                </a:solidFill>
              </a:rPr>
              <a:t>(6)</a:t>
            </a:r>
            <a:r>
              <a:rPr lang="zh-CN" altLang="en-US" sz="2400" b="1" dirty="0">
                <a:solidFill>
                  <a:srgbClr val="0000FF"/>
                </a:solidFill>
              </a:rPr>
              <a:t>中断机构：</a:t>
            </a:r>
            <a:r>
              <a:rPr lang="zh-CN" altLang="en-US" sz="2400" b="1" dirty="0">
                <a:solidFill>
                  <a:schemeClr val="tx1"/>
                </a:solidFill>
              </a:rPr>
              <a:t>当一批数据传送结束，字计数器溢出，中断结构发出中断请求，告知</a:t>
            </a:r>
            <a:r>
              <a:rPr lang="en-US" altLang="zh-CN" sz="2400" b="1" dirty="0">
                <a:solidFill>
                  <a:schemeClr val="tx1"/>
                </a:solidFill>
              </a:rPr>
              <a:t>CPU</a:t>
            </a:r>
            <a:r>
              <a:rPr lang="zh-CN" altLang="en-US" sz="2400" b="1" dirty="0">
                <a:solidFill>
                  <a:schemeClr val="tx1"/>
                </a:solidFill>
              </a:rPr>
              <a:t>一批数据传送结束。</a:t>
            </a:r>
            <a:endParaRPr lang="zh-CN" altLang="en-US" sz="2400" b="1" dirty="0">
              <a:solidFill>
                <a:schemeClr val="tx1"/>
              </a:solidFill>
            </a:endParaRPr>
          </a:p>
          <a:p>
            <a:pPr eaLnBrk="1" hangingPunct="1"/>
            <a:endParaRPr lang="zh-CN" altLang="en-US" sz="2400" b="1" dirty="0">
              <a:solidFill>
                <a:schemeClr val="tx1"/>
              </a:solidFill>
            </a:endParaRPr>
          </a:p>
        </p:txBody>
      </p:sp>
      <p:pic>
        <p:nvPicPr>
          <p:cNvPr id="38916" name="Picture 4" descr="8a14">
            <a:hlinkClick r:id="rId1" action="ppaction://hlinkfile"/>
          </p:cNvPr>
          <p:cNvPicPr>
            <a:picLocks noChangeAspect="1"/>
          </p:cNvPicPr>
          <p:nvPr/>
        </p:nvPicPr>
        <p:blipFill>
          <a:blip r:embed="rId2"/>
          <a:stretch>
            <a:fillRect/>
          </a:stretch>
        </p:blipFill>
        <p:spPr>
          <a:xfrm>
            <a:off x="107315" y="2132965"/>
            <a:ext cx="9114790" cy="4641215"/>
          </a:xfrm>
          <a:prstGeom prst="rect">
            <a:avLst/>
          </a:prstGeom>
          <a:noFill/>
          <a:ln w="9525">
            <a:noFill/>
          </a:ln>
        </p:spPr>
      </p:pic>
      <p:sp>
        <p:nvSpPr>
          <p:cNvPr id="2" name="Rectangle 3"/>
          <p:cNvSpPr>
            <a:spLocks noGrp="1"/>
          </p:cNvSpPr>
          <p:nvPr/>
        </p:nvSpPr>
        <p:spPr>
          <a:xfrm>
            <a:off x="35560" y="6021070"/>
            <a:ext cx="5718810" cy="80264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buNone/>
            </a:pPr>
            <a:r>
              <a:rPr lang="en-US" altLang="zh-CN" sz="2400" dirty="0">
                <a:cs typeface="黑体" panose="02010609060101010101" charset="-122"/>
              </a:rPr>
              <a:t>DMA</a:t>
            </a:r>
            <a:r>
              <a:rPr lang="zh-CN" altLang="en-US" sz="2400" dirty="0">
                <a:cs typeface="黑体" panose="02010609060101010101" charset="-122"/>
              </a:rPr>
              <a:t>控制器：采用</a:t>
            </a:r>
            <a:r>
              <a:rPr lang="en-US" altLang="zh-CN" sz="2400" dirty="0">
                <a:cs typeface="黑体" panose="02010609060101010101" charset="-122"/>
              </a:rPr>
              <a:t>DMA</a:t>
            </a:r>
            <a:r>
              <a:rPr lang="zh-CN" altLang="en-US" sz="2400" dirty="0">
                <a:cs typeface="黑体" panose="02010609060101010101" charset="-122"/>
              </a:rPr>
              <a:t>方式的接口电路</a:t>
            </a:r>
            <a:endParaRPr lang="zh-CN" altLang="en-US" sz="2400" dirty="0">
              <a:cs typeface="黑体" panose="02010609060101010101" charset="-122"/>
            </a:endParaRPr>
          </a:p>
          <a:p>
            <a:pPr eaLnBrk="1" hangingPunct="1">
              <a:buNone/>
            </a:pPr>
            <a:r>
              <a:rPr lang="en-US" altLang="zh-CN" sz="2400" b="1" dirty="0">
                <a:solidFill>
                  <a:srgbClr val="0000FF"/>
                </a:solidFill>
                <a:cs typeface="黑体" panose="02010609060101010101" charset="-122"/>
              </a:rPr>
              <a:t>          </a:t>
            </a:r>
            <a:r>
              <a:rPr lang="zh-CN" altLang="en-US" sz="2400" b="1" dirty="0">
                <a:solidFill>
                  <a:srgbClr val="0000FF"/>
                </a:solidFill>
                <a:cs typeface="黑体" panose="02010609060101010101" charset="-122"/>
              </a:rPr>
              <a:t>（中断接口</a:t>
            </a:r>
            <a:r>
              <a:rPr lang="en-US" altLang="zh-CN" sz="2400" b="1" dirty="0">
                <a:solidFill>
                  <a:srgbClr val="0000FF"/>
                </a:solidFill>
                <a:cs typeface="黑体" panose="02010609060101010101" charset="-122"/>
              </a:rPr>
              <a:t>+DMA</a:t>
            </a:r>
            <a:r>
              <a:rPr lang="zh-CN" altLang="en-US" sz="2400" b="1" dirty="0">
                <a:solidFill>
                  <a:srgbClr val="0000FF"/>
                </a:solidFill>
                <a:cs typeface="黑体" panose="02010609060101010101" charset="-122"/>
              </a:rPr>
              <a:t>机构）</a:t>
            </a:r>
            <a:endParaRPr lang="zh-CN" altLang="en-US" sz="2400" b="1" dirty="0">
              <a:solidFill>
                <a:srgbClr val="0000FF"/>
              </a:solidFill>
              <a:cs typeface="黑体" panose="02010609060101010101"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5843" name="Rectangle 2"/>
          <p:cNvSpPr>
            <a:spLocks noGrp="1"/>
          </p:cNvSpPr>
          <p:nvPr>
            <p:ph type="title"/>
          </p:nvPr>
        </p:nvSpPr>
        <p:spPr>
          <a:xfrm>
            <a:off x="35560" y="0"/>
            <a:ext cx="7543800" cy="568960"/>
          </a:xfrm>
        </p:spPr>
        <p:txBody>
          <a:bodyPr vert="horz" wrap="square" lIns="91440" tIns="45720" rIns="91440" bIns="45720" anchor="b"/>
          <a:p>
            <a:pPr eaLnBrk="1" hangingPunct="1"/>
            <a:r>
              <a:rPr lang="en-US" altLang="zh-CN" sz="3200" dirty="0"/>
              <a:t>2. DMA</a:t>
            </a:r>
            <a:r>
              <a:rPr lang="zh-CN" altLang="en-US" sz="3200" dirty="0"/>
              <a:t>数据传送过程</a:t>
            </a:r>
            <a:endParaRPr lang="zh-CN" altLang="en-US" sz="3200" dirty="0"/>
          </a:p>
        </p:txBody>
      </p:sp>
      <p:sp>
        <p:nvSpPr>
          <p:cNvPr id="35845" name="Text Box 4"/>
          <p:cNvSpPr txBox="1"/>
          <p:nvPr/>
        </p:nvSpPr>
        <p:spPr>
          <a:xfrm>
            <a:off x="0" y="692785"/>
            <a:ext cx="2710815" cy="4154170"/>
          </a:xfrm>
          <a:prstGeom prst="rect">
            <a:avLst/>
          </a:prstGeom>
          <a:noFill/>
          <a:ln w="12700">
            <a:noFill/>
          </a:ln>
        </p:spPr>
        <p:txBody>
          <a:bodyPr wrap="square">
            <a:spAutoFit/>
          </a:bodyPr>
          <a:p>
            <a:r>
              <a:rPr lang="en-US" sz="2400" b="1" dirty="0">
                <a:solidFill>
                  <a:srgbClr val="FF00FF"/>
                </a:solidFill>
                <a:latin typeface="黑体" panose="02010609060101010101" charset="-122"/>
                <a:ea typeface="黑体" panose="02010609060101010101" charset="-122"/>
                <a:cs typeface="黑体" panose="02010609060101010101" charset="-122"/>
              </a:rPr>
              <a:t>3</a:t>
            </a:r>
            <a:r>
              <a:rPr lang="zh-CN" altLang="en-US" sz="2400" b="1" dirty="0">
                <a:solidFill>
                  <a:srgbClr val="FF00FF"/>
                </a:solidFill>
                <a:latin typeface="黑体" panose="02010609060101010101" charset="-122"/>
                <a:ea typeface="黑体" panose="02010609060101010101" charset="-122"/>
                <a:cs typeface="黑体" panose="02010609060101010101" charset="-122"/>
              </a:rPr>
              <a:t>个阶段：</a:t>
            </a:r>
            <a:endParaRPr lang="zh-CN" altLang="en-US" sz="2400" b="1" dirty="0">
              <a:solidFill>
                <a:srgbClr val="FF00FF"/>
              </a:solidFill>
              <a:latin typeface="黑体" panose="02010609060101010101" charset="-122"/>
              <a:ea typeface="黑体" panose="02010609060101010101" charset="-122"/>
              <a:cs typeface="黑体" panose="02010609060101010101" charset="-122"/>
            </a:endParaRPr>
          </a:p>
          <a:p>
            <a:r>
              <a:rPr lang="zh-CN" altLang="en-US" sz="2400" b="1" dirty="0">
                <a:solidFill>
                  <a:srgbClr val="FF0000"/>
                </a:solidFill>
                <a:latin typeface="黑体" panose="02010609060101010101" charset="-122"/>
                <a:ea typeface="黑体" panose="02010609060101010101" charset="-122"/>
                <a:cs typeface="黑体" panose="02010609060101010101" charset="-122"/>
              </a:rPr>
              <a:t>①传送前预处理：</a:t>
            </a:r>
            <a:endParaRPr lang="zh-CN" altLang="en-US" sz="2400" b="1" dirty="0">
              <a:solidFill>
                <a:srgbClr val="FF0000"/>
              </a:solidFill>
              <a:latin typeface="黑体" panose="02010609060101010101" charset="-122"/>
              <a:ea typeface="黑体" panose="02010609060101010101" charset="-122"/>
              <a:cs typeface="黑体" panose="02010609060101010101" charset="-122"/>
            </a:endParaRPr>
          </a:p>
          <a:p>
            <a:r>
              <a:rPr lang="zh-CN" altLang="en-US" sz="2400" b="1" dirty="0">
                <a:solidFill>
                  <a:srgbClr val="FF0000"/>
                </a:solidFill>
                <a:latin typeface="黑体" panose="02010609060101010101" charset="-122"/>
                <a:ea typeface="黑体" panose="02010609060101010101" charset="-122"/>
                <a:cs typeface="黑体" panose="02010609060101010101" charset="-122"/>
              </a:rPr>
              <a:t> </a:t>
            </a:r>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lang="zh-CN" altLang="en-US" sz="2400" b="1" dirty="0">
                <a:solidFill>
                  <a:schemeClr val="tx1"/>
                </a:solidFill>
                <a:latin typeface="黑体" panose="02010609060101010101" charset="-122"/>
                <a:ea typeface="黑体" panose="02010609060101010101" charset="-122"/>
                <a:cs typeface="黑体" panose="02010609060101010101" charset="-122"/>
              </a:rPr>
              <a:t>启动设备，给字计数器和内存地址计数器送初值</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②</a:t>
            </a:r>
            <a:r>
              <a:rPr lang="zh-CN" altLang="en-US" sz="2400" b="1" dirty="0">
                <a:solidFill>
                  <a:srgbClr val="FF0000"/>
                </a:solidFill>
                <a:latin typeface="黑体" panose="02010609060101010101" charset="-122"/>
                <a:ea typeface="黑体" panose="02010609060101010101" charset="-122"/>
                <a:cs typeface="黑体" panose="02010609060101010101" charset="-122"/>
              </a:rPr>
              <a:t>正式传送</a:t>
            </a:r>
            <a:endParaRPr lang="zh-CN" altLang="en-US" sz="2400" b="1" dirty="0">
              <a:solidFill>
                <a:srgbClr val="0000FF"/>
              </a:solidFill>
              <a:latin typeface="黑体" panose="02010609060101010101" charset="-122"/>
              <a:ea typeface="黑体" panose="02010609060101010101" charset="-122"/>
              <a:cs typeface="黑体" panose="02010609060101010101" charset="-122"/>
            </a:endParaRPr>
          </a:p>
          <a:p>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lang="zh-CN" altLang="en-US" sz="2400" b="1" dirty="0">
                <a:solidFill>
                  <a:schemeClr val="tx1"/>
                </a:solidFill>
                <a:latin typeface="黑体" panose="02010609060101010101" charset="-122"/>
                <a:ea typeface="黑体" panose="02010609060101010101" charset="-122"/>
                <a:cs typeface="黑体" panose="02010609060101010101" charset="-122"/>
              </a:rPr>
              <a:t>外设准备好后，发</a:t>
            </a:r>
            <a:r>
              <a:rPr lang="en-US" altLang="zh-CN" sz="2400" b="1" dirty="0">
                <a:solidFill>
                  <a:schemeClr val="tx1"/>
                </a:solidFill>
                <a:latin typeface="黑体" panose="02010609060101010101" charset="-122"/>
                <a:ea typeface="黑体" panose="02010609060101010101" charset="-122"/>
                <a:cs typeface="黑体" panose="02010609060101010101" charset="-122"/>
              </a:rPr>
              <a:t>DMA</a:t>
            </a:r>
            <a:r>
              <a:rPr lang="zh-CN" altLang="en-US" sz="2400" b="1" dirty="0">
                <a:solidFill>
                  <a:schemeClr val="tx1"/>
                </a:solidFill>
                <a:latin typeface="黑体" panose="02010609060101010101" charset="-122"/>
                <a:ea typeface="黑体" panose="02010609060101010101" charset="-122"/>
                <a:cs typeface="黑体" panose="02010609060101010101" charset="-122"/>
              </a:rPr>
              <a:t>请求</a:t>
            </a:r>
            <a:r>
              <a:rPr lang="en-US" altLang="zh-CN" sz="2400" b="1" dirty="0">
                <a:solidFill>
                  <a:schemeClr val="tx1"/>
                </a:solidFill>
                <a:latin typeface="黑体" panose="02010609060101010101" charset="-122"/>
                <a:ea typeface="黑体" panose="02010609060101010101" charset="-122"/>
                <a:cs typeface="黑体" panose="02010609060101010101" charset="-122"/>
              </a:rPr>
              <a:t>(</a:t>
            </a:r>
            <a:r>
              <a:rPr lang="zh-CN" altLang="en-US" sz="2400" b="1" dirty="0">
                <a:solidFill>
                  <a:schemeClr val="tx1"/>
                </a:solidFill>
                <a:latin typeface="黑体" panose="02010609060101010101" charset="-122"/>
                <a:ea typeface="黑体" panose="02010609060101010101" charset="-122"/>
                <a:cs typeface="黑体" panose="02010609060101010101" charset="-122"/>
              </a:rPr>
              <a:t>要求用总线：总线请求权信号</a:t>
            </a:r>
            <a:r>
              <a:rPr lang="en-US" altLang="zh-CN" sz="2400" b="1" dirty="0">
                <a:solidFill>
                  <a:schemeClr val="tx1"/>
                </a:solidFill>
                <a:latin typeface="黑体" panose="02010609060101010101" charset="-122"/>
                <a:ea typeface="黑体" panose="02010609060101010101" charset="-122"/>
                <a:cs typeface="黑体" panose="02010609060101010101" charset="-122"/>
              </a:rPr>
              <a:t>HOLD)</a:t>
            </a:r>
            <a:endParaRPr lang="en-US" altLang="zh-CN" sz="2400" b="1" dirty="0">
              <a:solidFill>
                <a:schemeClr val="tx1"/>
              </a:solidFill>
              <a:latin typeface="黑体" panose="02010609060101010101" charset="-122"/>
              <a:ea typeface="黑体" panose="02010609060101010101" charset="-122"/>
              <a:cs typeface="黑体" panose="02010609060101010101" charset="-122"/>
            </a:endParaRPr>
          </a:p>
          <a:p>
            <a:endParaRPr lang="zh-CN" altLang="en-US" sz="2400" b="1" dirty="0">
              <a:solidFill>
                <a:srgbClr val="FF0000"/>
              </a:solidFill>
              <a:latin typeface="黑体" panose="02010609060101010101" charset="-122"/>
              <a:ea typeface="黑体" panose="02010609060101010101" charset="-122"/>
              <a:cs typeface="黑体" panose="02010609060101010101" charset="-122"/>
            </a:endParaRPr>
          </a:p>
        </p:txBody>
      </p:sp>
      <p:graphicFrame>
        <p:nvGraphicFramePr>
          <p:cNvPr id="2" name="对象 1"/>
          <p:cNvGraphicFramePr/>
          <p:nvPr/>
        </p:nvGraphicFramePr>
        <p:xfrm>
          <a:off x="2627630" y="764540"/>
          <a:ext cx="6513195" cy="5640705"/>
        </p:xfrm>
        <a:graphic>
          <a:graphicData uri="http://schemas.openxmlformats.org/presentationml/2006/ole">
            <mc:AlternateContent xmlns:mc="http://schemas.openxmlformats.org/markup-compatibility/2006">
              <mc:Choice xmlns:v="urn:schemas-microsoft-com:vml" Requires="v">
                <p:oleObj spid="_x0000_s3" name="" r:id="rId1" imgW="5422900" imgH="4432300" progId="Paint.Picture">
                  <p:embed/>
                </p:oleObj>
              </mc:Choice>
              <mc:Fallback>
                <p:oleObj name="" r:id="rId1" imgW="5422900" imgH="4432300" progId="Paint.Picture">
                  <p:embed/>
                  <p:pic>
                    <p:nvPicPr>
                      <p:cNvPr id="0" name="图片 2"/>
                      <p:cNvPicPr/>
                      <p:nvPr/>
                    </p:nvPicPr>
                    <p:blipFill>
                      <a:blip r:embed="rId2"/>
                      <a:stretch>
                        <a:fillRect/>
                      </a:stretch>
                    </p:blipFill>
                    <p:spPr>
                      <a:xfrm>
                        <a:off x="2627630" y="764540"/>
                        <a:ext cx="6513195" cy="5640705"/>
                      </a:xfrm>
                      <a:prstGeom prst="rect">
                        <a:avLst/>
                      </a:prstGeom>
                    </p:spPr>
                  </p:pic>
                </p:oleObj>
              </mc:Fallback>
            </mc:AlternateContent>
          </a:graphicData>
        </a:graphic>
      </p:graphicFrame>
      <p:sp>
        <p:nvSpPr>
          <p:cNvPr id="4" name="Text Box 4"/>
          <p:cNvSpPr txBox="1"/>
          <p:nvPr/>
        </p:nvSpPr>
        <p:spPr>
          <a:xfrm>
            <a:off x="107315" y="4436745"/>
            <a:ext cx="5226050" cy="1938020"/>
          </a:xfrm>
          <a:prstGeom prst="rect">
            <a:avLst/>
          </a:prstGeom>
          <a:noFill/>
          <a:ln w="12700">
            <a:noFill/>
          </a:ln>
        </p:spPr>
        <p:txBody>
          <a:bodyPr wrap="square">
            <a:spAutoFit/>
          </a:bodyPr>
          <a:p>
            <a:r>
              <a:rPr lang="en-US" altLang="zh-CN" sz="2400" b="1" dirty="0">
                <a:solidFill>
                  <a:schemeClr val="tx1"/>
                </a:solidFill>
                <a:latin typeface="黑体" panose="02010609060101010101" charset="-122"/>
                <a:ea typeface="黑体" panose="02010609060101010101" charset="-122"/>
                <a:cs typeface="黑体" panose="02010609060101010101" charset="-122"/>
              </a:rPr>
              <a:t>  DMA</a:t>
            </a:r>
            <a:r>
              <a:rPr lang="zh-CN" altLang="en-US" sz="2400" b="1" dirty="0">
                <a:solidFill>
                  <a:schemeClr val="tx1"/>
                </a:solidFill>
                <a:latin typeface="黑体" panose="02010609060101010101" charset="-122"/>
                <a:ea typeface="黑体" panose="02010609060101010101" charset="-122"/>
                <a:cs typeface="黑体" panose="02010609060101010101" charset="-122"/>
              </a:rPr>
              <a:t>控制</a:t>
            </a:r>
            <a:r>
              <a:rPr lang="zh-CN" altLang="en-US" sz="2400" b="1" dirty="0">
                <a:solidFill>
                  <a:schemeClr val="tx1"/>
                </a:solidFill>
                <a:latin typeface="黑体" panose="02010609060101010101" charset="-122"/>
                <a:ea typeface="黑体" panose="02010609060101010101" charset="-122"/>
                <a:cs typeface="黑体" panose="02010609060101010101" charset="-122"/>
              </a:rPr>
              <a:t>数据传送</a:t>
            </a:r>
            <a:r>
              <a:rPr lang="zh-CN" altLang="en-US" sz="2400" b="1" dirty="0">
                <a:solidFill>
                  <a:srgbClr val="0000FF"/>
                </a:solidFill>
                <a:latin typeface="黑体" panose="02010609060101010101" charset="-122"/>
                <a:ea typeface="黑体" panose="02010609060101010101" charset="-122"/>
                <a:cs typeface="黑体" panose="02010609060101010101" charset="-122"/>
                <a:sym typeface="+mn-ea"/>
              </a:rPr>
              <a:t>（见图）</a:t>
            </a:r>
            <a:endParaRPr lang="zh-CN" altLang="en-US" sz="2400" b="1" dirty="0">
              <a:solidFill>
                <a:srgbClr val="0000FF"/>
              </a:solidFill>
              <a:latin typeface="黑体" panose="02010609060101010101" charset="-122"/>
              <a:ea typeface="黑体" panose="02010609060101010101" charset="-122"/>
              <a:cs typeface="黑体" panose="02010609060101010101" charset="-122"/>
              <a:sym typeface="+mn-ea"/>
            </a:endParaRPr>
          </a:p>
          <a:p>
            <a:r>
              <a:rPr lang="en-US" altLang="zh-CN" sz="2400" b="1" dirty="0">
                <a:solidFill>
                  <a:srgbClr val="0000FF"/>
                </a:solidFill>
                <a:latin typeface="黑体" panose="02010609060101010101" charset="-122"/>
                <a:ea typeface="黑体" panose="02010609060101010101" charset="-122"/>
                <a:cs typeface="黑体" panose="02010609060101010101" charset="-122"/>
                <a:sym typeface="+mn-ea"/>
              </a:rPr>
              <a:t>  </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DMA</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传送完一块数据，向</a:t>
            </a:r>
            <a:r>
              <a:rPr lang="en-US" altLang="zh-CN" sz="2400" b="1" dirty="0">
                <a:solidFill>
                  <a:schemeClr val="tx1"/>
                </a:solidFill>
                <a:latin typeface="黑体" panose="02010609060101010101" charset="-122"/>
                <a:ea typeface="黑体" panose="02010609060101010101" charset="-122"/>
                <a:cs typeface="黑体" panose="02010609060101010101" charset="-122"/>
                <a:sym typeface="+mn-ea"/>
              </a:rPr>
              <a:t>CPU</a:t>
            </a:r>
            <a:r>
              <a:rPr lang="zh-CN" altLang="en-US" sz="2400" b="1" dirty="0">
                <a:solidFill>
                  <a:schemeClr val="tx1"/>
                </a:solidFill>
                <a:latin typeface="黑体" panose="02010609060101010101" charset="-122"/>
                <a:ea typeface="黑体" panose="02010609060101010101" charset="-122"/>
                <a:cs typeface="黑体" panose="02010609060101010101" charset="-122"/>
                <a:sym typeface="+mn-ea"/>
              </a:rPr>
              <a:t>发中断</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a:p>
            <a:r>
              <a:rPr lang="zh-CN" altLang="en-US" sz="2400" b="1" dirty="0">
                <a:solidFill>
                  <a:srgbClr val="FF0000"/>
                </a:solidFill>
                <a:latin typeface="黑体" panose="02010609060101010101" charset="-122"/>
                <a:ea typeface="黑体" panose="02010609060101010101" charset="-122"/>
                <a:cs typeface="黑体" panose="02010609060101010101" charset="-122"/>
                <a:sym typeface="+mn-ea"/>
              </a:rPr>
              <a:t>③</a:t>
            </a:r>
            <a:r>
              <a:rPr lang="zh-CN" altLang="en-US" sz="2400" b="1" dirty="0">
                <a:solidFill>
                  <a:srgbClr val="FF0000"/>
                </a:solidFill>
                <a:latin typeface="黑体" panose="02010609060101010101" charset="-122"/>
                <a:ea typeface="黑体" panose="02010609060101010101" charset="-122"/>
                <a:cs typeface="黑体" panose="02010609060101010101" charset="-122"/>
              </a:rPr>
              <a:t>传送后处理</a:t>
            </a:r>
            <a:endParaRPr lang="zh-CN" altLang="en-US" sz="2400" b="1" dirty="0">
              <a:solidFill>
                <a:srgbClr val="FF0000"/>
              </a:solidFill>
              <a:latin typeface="黑体" panose="02010609060101010101" charset="-122"/>
              <a:ea typeface="黑体" panose="02010609060101010101" charset="-122"/>
              <a:cs typeface="黑体" panose="02010609060101010101" charset="-122"/>
            </a:endParaRPr>
          </a:p>
          <a:p>
            <a:r>
              <a:rPr lang="en-US" altLang="zh-CN" sz="2400" b="1" dirty="0">
                <a:solidFill>
                  <a:srgbClr val="FF0000"/>
                </a:solidFill>
                <a:latin typeface="黑体" panose="02010609060101010101" charset="-122"/>
                <a:ea typeface="黑体" panose="02010609060101010101" charset="-122"/>
                <a:cs typeface="黑体" panose="02010609060101010101" charset="-122"/>
              </a:rPr>
              <a:t>  </a:t>
            </a:r>
            <a:r>
              <a:rPr lang="en-US" altLang="zh-CN" sz="2400" b="1" dirty="0">
                <a:solidFill>
                  <a:schemeClr val="tx1"/>
                </a:solidFill>
                <a:latin typeface="黑体" panose="02010609060101010101" charset="-122"/>
                <a:ea typeface="黑体" panose="02010609060101010101" charset="-122"/>
                <a:cs typeface="黑体" panose="02010609060101010101" charset="-122"/>
              </a:rPr>
              <a:t>CPU</a:t>
            </a:r>
            <a:r>
              <a:rPr lang="zh-CN" altLang="en-US" sz="2400" b="1" dirty="0">
                <a:solidFill>
                  <a:schemeClr val="tx1"/>
                </a:solidFill>
                <a:latin typeface="黑体" panose="02010609060101010101" charset="-122"/>
                <a:ea typeface="黑体" panose="02010609060101010101" charset="-122"/>
                <a:cs typeface="黑体" panose="02010609060101010101" charset="-122"/>
              </a:rPr>
              <a:t>响应</a:t>
            </a:r>
            <a:r>
              <a:rPr lang="en-US" altLang="zh-CN" sz="2400" b="1" dirty="0">
                <a:solidFill>
                  <a:schemeClr val="tx1"/>
                </a:solidFill>
                <a:latin typeface="黑体" panose="02010609060101010101" charset="-122"/>
                <a:ea typeface="黑体" panose="02010609060101010101" charset="-122"/>
                <a:cs typeface="黑体" panose="02010609060101010101" charset="-122"/>
              </a:rPr>
              <a:t>DMA</a:t>
            </a:r>
            <a:r>
              <a:rPr lang="zh-CN" altLang="en-US" sz="2400" b="1" dirty="0">
                <a:solidFill>
                  <a:schemeClr val="tx1"/>
                </a:solidFill>
                <a:latin typeface="黑体" panose="02010609060101010101" charset="-122"/>
                <a:ea typeface="黑体" panose="02010609060101010101" charset="-122"/>
                <a:cs typeface="黑体" panose="02010609060101010101" charset="-122"/>
              </a:rPr>
              <a:t>的中断，转中断服务程序进行结束处理，如内存数据校验等</a:t>
            </a:r>
            <a:endParaRPr lang="zh-CN" altLang="en-US" sz="2400" b="1" dirty="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5" descr="8a16">
            <a:hlinkClick r:id="rId1" action="ppaction://hlinkfile"/>
          </p:cNvPr>
          <p:cNvPicPr>
            <a:picLocks noChangeAspect="1"/>
          </p:cNvPicPr>
          <p:nvPr/>
        </p:nvPicPr>
        <p:blipFill>
          <a:blip r:embed="rId2"/>
          <a:stretch>
            <a:fillRect/>
          </a:stretch>
        </p:blipFill>
        <p:spPr>
          <a:xfrm>
            <a:off x="1646555" y="3219450"/>
            <a:ext cx="7459980" cy="3625215"/>
          </a:xfrm>
          <a:prstGeom prst="rect">
            <a:avLst/>
          </a:prstGeom>
          <a:noFill/>
          <a:ln w="9525">
            <a:noFill/>
          </a:ln>
        </p:spPr>
      </p:pic>
      <p:sp>
        <p:nvSpPr>
          <p:cNvPr id="368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6867" name="Rectangle 2"/>
          <p:cNvSpPr>
            <a:spLocks noGrp="1"/>
          </p:cNvSpPr>
          <p:nvPr>
            <p:ph type="title"/>
          </p:nvPr>
        </p:nvSpPr>
        <p:spPr>
          <a:xfrm>
            <a:off x="35560" y="0"/>
            <a:ext cx="8507730" cy="890270"/>
          </a:xfrm>
        </p:spPr>
        <p:txBody>
          <a:bodyPr vert="horz" wrap="square" lIns="91440" tIns="45720" rIns="91440" bIns="45720" anchor="b"/>
          <a:p>
            <a:pPr eaLnBrk="1" hangingPunct="1"/>
            <a:r>
              <a:rPr lang="en-US" altLang="zh-CN" dirty="0"/>
              <a:t>8.4.4</a:t>
            </a:r>
            <a:r>
              <a:rPr lang="zh-CN" altLang="en-US" dirty="0"/>
              <a:t>选择型和多路型</a:t>
            </a:r>
            <a:r>
              <a:rPr lang="en-US" altLang="zh-CN" dirty="0"/>
              <a:t>DMA</a:t>
            </a:r>
            <a:r>
              <a:rPr lang="zh-CN" altLang="en-US" dirty="0"/>
              <a:t>控制器</a:t>
            </a:r>
            <a:endParaRPr lang="zh-CN" altLang="en-US" dirty="0"/>
          </a:p>
        </p:txBody>
      </p:sp>
      <p:sp>
        <p:nvSpPr>
          <p:cNvPr id="36868" name="Rectangle 3"/>
          <p:cNvSpPr>
            <a:spLocks noGrp="1"/>
          </p:cNvSpPr>
          <p:nvPr>
            <p:ph idx="1"/>
          </p:nvPr>
        </p:nvSpPr>
        <p:spPr>
          <a:xfrm>
            <a:off x="107950" y="908685"/>
            <a:ext cx="8998585" cy="4411345"/>
          </a:xfrm>
        </p:spPr>
        <p:txBody>
          <a:bodyPr vert="horz" wrap="square" lIns="91440" tIns="45720" rIns="91440" bIns="45720" anchor="t"/>
          <a:p>
            <a:pPr eaLnBrk="1" hangingPunct="1">
              <a:lnSpc>
                <a:spcPct val="90000"/>
              </a:lnSpc>
            </a:pPr>
            <a:r>
              <a:rPr lang="zh-CN" altLang="en-US" sz="2400" dirty="0"/>
              <a:t>简单</a:t>
            </a:r>
            <a:r>
              <a:rPr lang="en-US" altLang="zh-CN" sz="2400" dirty="0"/>
              <a:t>DMA</a:t>
            </a:r>
            <a:r>
              <a:rPr lang="zh-CN" altLang="en-US" sz="2400" dirty="0"/>
              <a:t>：</a:t>
            </a:r>
            <a:r>
              <a:rPr lang="zh-CN" altLang="en-US" sz="2400" dirty="0">
                <a:solidFill>
                  <a:schemeClr val="tx1"/>
                </a:solidFill>
              </a:rPr>
              <a:t>一个</a:t>
            </a:r>
            <a:r>
              <a:rPr lang="en-US" altLang="zh-CN" sz="2400" dirty="0">
                <a:solidFill>
                  <a:schemeClr val="tx1"/>
                </a:solidFill>
              </a:rPr>
              <a:t>DMA</a:t>
            </a:r>
            <a:r>
              <a:rPr lang="zh-CN" altLang="en-US" sz="2400" dirty="0">
                <a:solidFill>
                  <a:schemeClr val="tx1"/>
                </a:solidFill>
              </a:rPr>
              <a:t>控制一个设备</a:t>
            </a:r>
            <a:endParaRPr lang="zh-CN" altLang="en-US" sz="2400" dirty="0">
              <a:solidFill>
                <a:schemeClr val="tx1"/>
              </a:solidFill>
            </a:endParaRPr>
          </a:p>
          <a:p>
            <a:pPr eaLnBrk="1" hangingPunct="1">
              <a:lnSpc>
                <a:spcPct val="90000"/>
              </a:lnSpc>
            </a:pPr>
            <a:r>
              <a:rPr lang="zh-CN" altLang="en-US" sz="2400" dirty="0"/>
              <a:t>复杂</a:t>
            </a:r>
            <a:r>
              <a:rPr lang="en-US" altLang="zh-CN" sz="2400" dirty="0"/>
              <a:t>DMA</a:t>
            </a:r>
            <a:r>
              <a:rPr lang="zh-CN" altLang="en-US" sz="2400" dirty="0"/>
              <a:t>：</a:t>
            </a:r>
            <a:r>
              <a:rPr lang="zh-CN" altLang="en-US" sz="2400" dirty="0">
                <a:solidFill>
                  <a:schemeClr val="tx1"/>
                </a:solidFill>
              </a:rPr>
              <a:t>一个</a:t>
            </a:r>
            <a:r>
              <a:rPr lang="en-US" altLang="zh-CN" sz="2400" dirty="0">
                <a:solidFill>
                  <a:schemeClr val="tx1"/>
                </a:solidFill>
              </a:rPr>
              <a:t>DMA</a:t>
            </a:r>
            <a:r>
              <a:rPr lang="zh-CN" altLang="en-US" sz="2400" dirty="0">
                <a:solidFill>
                  <a:schemeClr val="tx1"/>
                </a:solidFill>
              </a:rPr>
              <a:t>控制多个设备</a:t>
            </a:r>
            <a:endParaRPr lang="zh-CN" altLang="en-US" sz="2400" dirty="0">
              <a:solidFill>
                <a:schemeClr val="tx1"/>
              </a:solidFill>
            </a:endParaRPr>
          </a:p>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①</a:t>
            </a:r>
            <a:r>
              <a:rPr lang="en-US" altLang="zh-CN" sz="2400" dirty="0">
                <a:latin typeface="方正粗黑宋简体" panose="02000000000000000000" charset="-122"/>
                <a:ea typeface="方正粗黑宋简体" panose="02000000000000000000" charset="-122"/>
              </a:rPr>
              <a:t> </a:t>
            </a:r>
            <a:r>
              <a:rPr lang="zh-CN" altLang="en-US" sz="2400" dirty="0"/>
              <a:t>选择型</a:t>
            </a:r>
            <a:r>
              <a:rPr lang="en-US" altLang="zh-CN" sz="2400" dirty="0"/>
              <a:t>DMA</a:t>
            </a:r>
            <a:r>
              <a:rPr lang="zh-CN" altLang="en-US" sz="2400" dirty="0"/>
              <a:t>：</a:t>
            </a:r>
            <a:endParaRPr lang="zh-CN" altLang="en-US" sz="2400" dirty="0"/>
          </a:p>
          <a:p>
            <a:pPr marL="0" indent="0" eaLnBrk="1" hangingPunct="1">
              <a:lnSpc>
                <a:spcPct val="90000"/>
              </a:lnSpc>
              <a:buNone/>
            </a:pPr>
            <a:r>
              <a:rPr lang="zh-CN" altLang="en-US" sz="2400" dirty="0"/>
              <a:t> </a:t>
            </a:r>
            <a:r>
              <a:rPr lang="en-US" altLang="zh-CN" sz="2400" dirty="0"/>
              <a:t>   </a:t>
            </a:r>
            <a:r>
              <a:rPr lang="en-US" altLang="zh-CN" sz="2400" dirty="0">
                <a:solidFill>
                  <a:schemeClr val="tx1"/>
                </a:solidFill>
              </a:rPr>
              <a:t> </a:t>
            </a:r>
            <a:r>
              <a:rPr lang="zh-CN" altLang="en-US" sz="2400" dirty="0">
                <a:solidFill>
                  <a:srgbClr val="FF0000"/>
                </a:solidFill>
              </a:rPr>
              <a:t>物理上</a:t>
            </a:r>
            <a:r>
              <a:rPr lang="zh-CN" altLang="en-US" sz="2400" dirty="0">
                <a:solidFill>
                  <a:schemeClr val="tx1"/>
                </a:solidFill>
              </a:rPr>
              <a:t>连接多个设备</a:t>
            </a:r>
            <a:r>
              <a:rPr lang="en-US" altLang="zh-CN" sz="2400" dirty="0">
                <a:solidFill>
                  <a:srgbClr val="0000FF"/>
                </a:solidFill>
              </a:rPr>
              <a:t>(</a:t>
            </a:r>
            <a:r>
              <a:rPr lang="zh-CN" altLang="en-US" sz="2400" dirty="0">
                <a:solidFill>
                  <a:srgbClr val="0000FF"/>
                </a:solidFill>
              </a:rPr>
              <a:t>设备号</a:t>
            </a:r>
            <a:r>
              <a:rPr lang="en-US" altLang="zh-CN" sz="2400" dirty="0">
                <a:solidFill>
                  <a:srgbClr val="0000FF"/>
                </a:solidFill>
              </a:rPr>
              <a:t>)</a:t>
            </a:r>
            <a:r>
              <a:rPr lang="zh-CN" altLang="en-US" sz="2400" dirty="0">
                <a:solidFill>
                  <a:schemeClr val="tx1"/>
                </a:solidFill>
              </a:rPr>
              <a:t>，</a:t>
            </a:r>
            <a:r>
              <a:rPr lang="zh-CN" altLang="en-US" sz="2400" dirty="0">
                <a:solidFill>
                  <a:srgbClr val="FF0000"/>
                </a:solidFill>
              </a:rPr>
              <a:t>逻辑上</a:t>
            </a:r>
            <a:r>
              <a:rPr lang="zh-CN" altLang="en-US" sz="2400" dirty="0">
                <a:solidFill>
                  <a:schemeClr val="tx1"/>
                </a:solidFill>
              </a:rPr>
              <a:t>只允许连接一个设备</a:t>
            </a:r>
            <a:endParaRPr lang="zh-CN" altLang="en-US" sz="2400" dirty="0">
              <a:solidFill>
                <a:schemeClr val="tx1"/>
              </a:solidFill>
            </a:endParaRPr>
          </a:p>
          <a:p>
            <a:pPr marL="0" indent="0" eaLnBrk="1" hangingPunct="1">
              <a:lnSpc>
                <a:spcPct val="90000"/>
              </a:lnSpc>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（一段时间内，只能为一个设备服务）</a:t>
            </a:r>
            <a:endParaRPr lang="zh-CN" altLang="en-US" sz="2400" dirty="0">
              <a:solidFill>
                <a:schemeClr val="tx1"/>
              </a:solidFill>
            </a:endParaRPr>
          </a:p>
          <a:p>
            <a:pPr marL="0" indent="0" eaLnBrk="1" hangingPunct="1">
              <a:lnSpc>
                <a:spcPct val="90000"/>
              </a:lnSpc>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适用于数据传输率很高，甚至接近于内存存取速度的设备</a:t>
            </a:r>
            <a:r>
              <a:rPr lang="en-US" altLang="zh-CN" sz="2400" dirty="0">
                <a:solidFill>
                  <a:schemeClr val="tx1"/>
                </a:solidFill>
              </a:rPr>
              <a:t>)</a:t>
            </a:r>
            <a:endParaRPr lang="zh-CN" altLang="en-US" sz="2400" dirty="0">
              <a:solidFill>
                <a:schemeClr val="tx1"/>
              </a:solidFill>
            </a:endParaRPr>
          </a:p>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②</a:t>
            </a:r>
            <a:r>
              <a:rPr lang="en-US" altLang="zh-CN" sz="2400" dirty="0">
                <a:latin typeface="方正粗黑宋简体" panose="02000000000000000000" charset="-122"/>
                <a:ea typeface="方正粗黑宋简体" panose="02000000000000000000" charset="-122"/>
              </a:rPr>
              <a:t> </a:t>
            </a:r>
            <a:r>
              <a:rPr lang="zh-CN" altLang="en-US" sz="2400" dirty="0"/>
              <a:t>多路型</a:t>
            </a:r>
            <a:r>
              <a:rPr lang="en-US" altLang="zh-CN" sz="2400" dirty="0"/>
              <a:t>DMA</a:t>
            </a:r>
            <a:r>
              <a:rPr lang="zh-CN" altLang="en-US" sz="2400" dirty="0"/>
              <a:t>：</a:t>
            </a:r>
            <a:endParaRPr lang="zh-CN" altLang="en-US" sz="2400" dirty="0"/>
          </a:p>
          <a:p>
            <a:pPr marL="0" indent="0" eaLnBrk="1" hangingPunct="1">
              <a:lnSpc>
                <a:spcPct val="90000"/>
              </a:lnSpc>
              <a:buNone/>
            </a:pPr>
            <a:r>
              <a:rPr lang="zh-CN" altLang="en-US" sz="2400" dirty="0"/>
              <a:t> </a:t>
            </a:r>
            <a:r>
              <a:rPr lang="en-US" altLang="zh-CN" sz="2400" dirty="0"/>
              <a:t>   </a:t>
            </a:r>
            <a:endParaRPr lang="zh-CN" altLang="en-US" sz="2400" dirty="0">
              <a:solidFill>
                <a:schemeClr val="tx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6867" name="Rectangle 2"/>
          <p:cNvSpPr>
            <a:spLocks noGrp="1"/>
          </p:cNvSpPr>
          <p:nvPr>
            <p:ph type="title"/>
          </p:nvPr>
        </p:nvSpPr>
        <p:spPr>
          <a:xfrm>
            <a:off x="35560" y="0"/>
            <a:ext cx="8507730" cy="890270"/>
          </a:xfrm>
        </p:spPr>
        <p:txBody>
          <a:bodyPr vert="horz" wrap="square" lIns="91440" tIns="45720" rIns="91440" bIns="45720" anchor="b"/>
          <a:p>
            <a:pPr eaLnBrk="1" hangingPunct="1"/>
            <a:r>
              <a:rPr lang="en-US" altLang="zh-CN" dirty="0"/>
              <a:t>8.4.4</a:t>
            </a:r>
            <a:r>
              <a:rPr lang="zh-CN" altLang="en-US" dirty="0"/>
              <a:t>选择型和多路型</a:t>
            </a:r>
            <a:r>
              <a:rPr lang="en-US" altLang="zh-CN" dirty="0"/>
              <a:t>DMA</a:t>
            </a:r>
            <a:r>
              <a:rPr lang="zh-CN" altLang="en-US" dirty="0"/>
              <a:t>控制器</a:t>
            </a:r>
            <a:endParaRPr lang="zh-CN" altLang="en-US" dirty="0"/>
          </a:p>
        </p:txBody>
      </p:sp>
      <p:sp>
        <p:nvSpPr>
          <p:cNvPr id="36868" name="Rectangle 3"/>
          <p:cNvSpPr>
            <a:spLocks noGrp="1"/>
          </p:cNvSpPr>
          <p:nvPr>
            <p:ph idx="1"/>
          </p:nvPr>
        </p:nvSpPr>
        <p:spPr>
          <a:xfrm>
            <a:off x="107950" y="908685"/>
            <a:ext cx="8998585" cy="4411345"/>
          </a:xfrm>
        </p:spPr>
        <p:txBody>
          <a:bodyPr vert="horz" wrap="square" lIns="91440" tIns="45720" rIns="91440" bIns="45720" anchor="t"/>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①</a:t>
            </a:r>
            <a:r>
              <a:rPr lang="en-US" altLang="zh-CN" sz="2400" dirty="0">
                <a:latin typeface="方正粗黑宋简体" panose="02000000000000000000" charset="-122"/>
                <a:ea typeface="方正粗黑宋简体" panose="02000000000000000000" charset="-122"/>
              </a:rPr>
              <a:t> </a:t>
            </a:r>
            <a:r>
              <a:rPr lang="zh-CN" altLang="en-US" sz="2400" dirty="0"/>
              <a:t>选择型</a:t>
            </a:r>
            <a:r>
              <a:rPr lang="en-US" altLang="zh-CN" sz="2400" dirty="0"/>
              <a:t>DMA</a:t>
            </a:r>
            <a:r>
              <a:rPr lang="zh-CN" altLang="en-US" sz="2400" dirty="0"/>
              <a:t>：</a:t>
            </a:r>
            <a:endParaRPr lang="zh-CN" altLang="en-US" sz="2400" dirty="0"/>
          </a:p>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②</a:t>
            </a:r>
            <a:r>
              <a:rPr lang="en-US" altLang="zh-CN" sz="2400" dirty="0">
                <a:latin typeface="方正粗黑宋简体" panose="02000000000000000000" charset="-122"/>
                <a:ea typeface="方正粗黑宋简体" panose="02000000000000000000" charset="-122"/>
              </a:rPr>
              <a:t> </a:t>
            </a:r>
            <a:r>
              <a:rPr lang="zh-CN" altLang="en-US" sz="2400" dirty="0"/>
              <a:t>多路型</a:t>
            </a:r>
            <a:r>
              <a:rPr lang="en-US" altLang="zh-CN" sz="2400" dirty="0"/>
              <a:t>DMA</a:t>
            </a:r>
            <a:r>
              <a:rPr lang="zh-CN" altLang="en-US" sz="2400" dirty="0"/>
              <a:t>：</a:t>
            </a:r>
            <a:endParaRPr lang="zh-CN" altLang="en-US" sz="2400" dirty="0"/>
          </a:p>
          <a:p>
            <a:pPr marL="0" indent="0" eaLnBrk="1" hangingPunct="1">
              <a:lnSpc>
                <a:spcPct val="90000"/>
              </a:lnSpc>
              <a:buNone/>
            </a:pPr>
            <a:r>
              <a:rPr lang="zh-CN" altLang="en-US" sz="2400" dirty="0"/>
              <a:t> </a:t>
            </a:r>
            <a:r>
              <a:rPr lang="en-US" altLang="zh-CN" sz="2400" dirty="0"/>
              <a:t>    </a:t>
            </a:r>
            <a:r>
              <a:rPr lang="zh-CN" altLang="en-US" sz="2400" dirty="0">
                <a:solidFill>
                  <a:schemeClr val="tx1"/>
                </a:solidFill>
              </a:rPr>
              <a:t>物理上连接多个设备，逻辑上也允许连接多个设备</a:t>
            </a:r>
            <a:endParaRPr lang="zh-CN" altLang="en-US" sz="2400" dirty="0">
              <a:solidFill>
                <a:schemeClr val="tx1"/>
              </a:solidFill>
            </a:endParaRPr>
          </a:p>
          <a:p>
            <a:pPr marL="0" indent="0" eaLnBrk="1" hangingPunct="1">
              <a:lnSpc>
                <a:spcPct val="90000"/>
              </a:lnSpc>
              <a:buNone/>
            </a:pPr>
            <a:r>
              <a:rPr lang="en-US" altLang="zh-CN" sz="2400" dirty="0">
                <a:solidFill>
                  <a:schemeClr val="tx1"/>
                </a:solidFill>
              </a:rPr>
              <a:t>     </a:t>
            </a:r>
            <a:r>
              <a:rPr lang="zh-CN" altLang="en-US" sz="2400" dirty="0">
                <a:solidFill>
                  <a:schemeClr val="tx1"/>
                </a:solidFill>
              </a:rPr>
              <a:t>（适用于多个慢速外设）</a:t>
            </a:r>
            <a:endParaRPr lang="zh-CN" altLang="en-US" sz="2400" dirty="0">
              <a:solidFill>
                <a:schemeClr val="tx1"/>
              </a:solidFill>
            </a:endParaRPr>
          </a:p>
          <a:p>
            <a:pPr marL="0" indent="0" eaLnBrk="1" hangingPunct="1">
              <a:lnSpc>
                <a:spcPct val="90000"/>
              </a:lnSpc>
              <a:buNone/>
            </a:pPr>
            <a:r>
              <a:rPr lang="en-US" altLang="zh-CN" sz="2400" dirty="0">
                <a:solidFill>
                  <a:schemeClr val="tx1"/>
                </a:solidFill>
              </a:rPr>
              <a:t>     </a:t>
            </a:r>
            <a:r>
              <a:rPr lang="zh-CN" altLang="en-US" sz="2400" dirty="0">
                <a:solidFill>
                  <a:schemeClr val="tx1"/>
                </a:solidFill>
              </a:rPr>
              <a:t>各设备以</a:t>
            </a:r>
            <a:r>
              <a:rPr lang="zh-CN" altLang="en-US" sz="2400" dirty="0">
                <a:solidFill>
                  <a:srgbClr val="FF0000"/>
                </a:solidFill>
              </a:rPr>
              <a:t>字节交叉方式</a:t>
            </a:r>
            <a:r>
              <a:rPr lang="zh-CN" altLang="en-US" sz="2400" dirty="0">
                <a:solidFill>
                  <a:schemeClr val="tx1"/>
                </a:solidFill>
              </a:rPr>
              <a:t>通过</a:t>
            </a:r>
            <a:r>
              <a:rPr lang="en-US" altLang="zh-CN" sz="2400" dirty="0">
                <a:solidFill>
                  <a:schemeClr val="tx1"/>
                </a:solidFill>
              </a:rPr>
              <a:t>DMA</a:t>
            </a:r>
            <a:r>
              <a:rPr lang="zh-CN" altLang="en-US" sz="2400" dirty="0">
                <a:solidFill>
                  <a:schemeClr val="tx1"/>
                </a:solidFill>
              </a:rPr>
              <a:t>进行数据传送</a:t>
            </a:r>
            <a:endParaRPr lang="zh-CN" altLang="en-US" sz="2400" dirty="0">
              <a:solidFill>
                <a:schemeClr val="tx1"/>
              </a:solidFill>
            </a:endParaRPr>
          </a:p>
          <a:p>
            <a:pPr marL="0" indent="0" eaLnBrk="1" hangingPunct="1">
              <a:lnSpc>
                <a:spcPct val="90000"/>
              </a:lnSpc>
              <a:buNone/>
            </a:pPr>
            <a:r>
              <a:rPr lang="en-US" altLang="zh-CN" sz="2400" dirty="0">
                <a:solidFill>
                  <a:schemeClr val="tx1"/>
                </a:solidFill>
              </a:rPr>
              <a:t>     </a:t>
            </a:r>
            <a:r>
              <a:rPr lang="zh-CN" altLang="en-US" sz="2400" dirty="0">
                <a:solidFill>
                  <a:schemeClr val="tx1"/>
                </a:solidFill>
              </a:rPr>
              <a:t>连接多少个设备，就有多少组寄存器来存放各自的传送参数</a:t>
            </a:r>
            <a:endParaRPr lang="zh-CN" altLang="en-US" sz="2400" dirty="0">
              <a:solidFill>
                <a:schemeClr val="tx1"/>
              </a:solidFill>
            </a:endParaRPr>
          </a:p>
        </p:txBody>
      </p:sp>
      <p:pic>
        <p:nvPicPr>
          <p:cNvPr id="36869" name="Picture 4" descr="8a17">
            <a:hlinkClick r:id="rId1" action="ppaction://hlinkfile"/>
          </p:cNvPr>
          <p:cNvPicPr>
            <a:picLocks noChangeAspect="1"/>
          </p:cNvPicPr>
          <p:nvPr/>
        </p:nvPicPr>
        <p:blipFill>
          <a:blip r:embed="rId2"/>
          <a:stretch>
            <a:fillRect/>
          </a:stretch>
        </p:blipFill>
        <p:spPr>
          <a:xfrm>
            <a:off x="867410" y="4023360"/>
            <a:ext cx="8239125" cy="2162175"/>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6867" name="Rectangle 2"/>
          <p:cNvSpPr>
            <a:spLocks noGrp="1"/>
          </p:cNvSpPr>
          <p:nvPr>
            <p:ph type="title"/>
          </p:nvPr>
        </p:nvSpPr>
        <p:spPr>
          <a:xfrm>
            <a:off x="35560" y="0"/>
            <a:ext cx="8507730" cy="890270"/>
          </a:xfrm>
        </p:spPr>
        <p:txBody>
          <a:bodyPr vert="horz" wrap="square" lIns="91440" tIns="45720" rIns="91440" bIns="45720" anchor="b"/>
          <a:p>
            <a:pPr eaLnBrk="1" hangingPunct="1"/>
            <a:r>
              <a:rPr lang="en-US" altLang="zh-CN" dirty="0"/>
              <a:t>8.4.4</a:t>
            </a:r>
            <a:r>
              <a:rPr lang="zh-CN" altLang="en-US" dirty="0"/>
              <a:t>选择型和多路型</a:t>
            </a:r>
            <a:r>
              <a:rPr lang="en-US" altLang="zh-CN" dirty="0"/>
              <a:t>DMA</a:t>
            </a:r>
            <a:r>
              <a:rPr lang="zh-CN" altLang="en-US" dirty="0"/>
              <a:t>控制器</a:t>
            </a:r>
            <a:endParaRPr lang="zh-CN" altLang="en-US" dirty="0"/>
          </a:p>
        </p:txBody>
      </p:sp>
      <p:sp>
        <p:nvSpPr>
          <p:cNvPr id="36868" name="Rectangle 3"/>
          <p:cNvSpPr>
            <a:spLocks noGrp="1"/>
          </p:cNvSpPr>
          <p:nvPr>
            <p:ph idx="1"/>
          </p:nvPr>
        </p:nvSpPr>
        <p:spPr>
          <a:xfrm>
            <a:off x="107950" y="908685"/>
            <a:ext cx="8998585" cy="4411345"/>
          </a:xfrm>
        </p:spPr>
        <p:txBody>
          <a:bodyPr vert="horz" wrap="square" lIns="91440" tIns="45720" rIns="91440" bIns="45720" anchor="t"/>
          <a:p>
            <a:pPr eaLnBrk="1" hangingPunct="1">
              <a:lnSpc>
                <a:spcPct val="90000"/>
              </a:lnSpc>
            </a:pPr>
            <a:r>
              <a:rPr lang="zh-CN" altLang="en-US" sz="2400" dirty="0"/>
              <a:t>简单</a:t>
            </a:r>
            <a:r>
              <a:rPr lang="en-US" altLang="zh-CN" sz="2400" dirty="0"/>
              <a:t>DMA</a:t>
            </a:r>
            <a:r>
              <a:rPr lang="zh-CN" altLang="en-US" sz="2400" dirty="0"/>
              <a:t>：</a:t>
            </a:r>
            <a:r>
              <a:rPr lang="zh-CN" altLang="en-US" sz="2400" dirty="0">
                <a:solidFill>
                  <a:schemeClr val="tx1"/>
                </a:solidFill>
              </a:rPr>
              <a:t>一个</a:t>
            </a:r>
            <a:r>
              <a:rPr lang="en-US" altLang="zh-CN" sz="2400" dirty="0">
                <a:solidFill>
                  <a:schemeClr val="tx1"/>
                </a:solidFill>
              </a:rPr>
              <a:t>DMA</a:t>
            </a:r>
            <a:r>
              <a:rPr lang="zh-CN" altLang="en-US" sz="2400" dirty="0">
                <a:solidFill>
                  <a:schemeClr val="tx1"/>
                </a:solidFill>
              </a:rPr>
              <a:t>控制一个设备</a:t>
            </a:r>
            <a:endParaRPr lang="zh-CN" altLang="en-US" sz="2400" dirty="0">
              <a:solidFill>
                <a:schemeClr val="tx1"/>
              </a:solidFill>
            </a:endParaRPr>
          </a:p>
          <a:p>
            <a:pPr eaLnBrk="1" hangingPunct="1">
              <a:lnSpc>
                <a:spcPct val="90000"/>
              </a:lnSpc>
            </a:pPr>
            <a:r>
              <a:rPr lang="zh-CN" altLang="en-US" sz="2400" dirty="0"/>
              <a:t>复杂</a:t>
            </a:r>
            <a:r>
              <a:rPr lang="en-US" altLang="zh-CN" sz="2400" dirty="0"/>
              <a:t>DMA</a:t>
            </a:r>
            <a:r>
              <a:rPr lang="zh-CN" altLang="en-US" sz="2400" dirty="0"/>
              <a:t>：</a:t>
            </a:r>
            <a:r>
              <a:rPr lang="zh-CN" altLang="en-US" sz="2400" dirty="0">
                <a:solidFill>
                  <a:schemeClr val="tx1"/>
                </a:solidFill>
              </a:rPr>
              <a:t>一个</a:t>
            </a:r>
            <a:r>
              <a:rPr lang="en-US" altLang="zh-CN" sz="2400" dirty="0">
                <a:solidFill>
                  <a:schemeClr val="tx1"/>
                </a:solidFill>
              </a:rPr>
              <a:t>DMA</a:t>
            </a:r>
            <a:r>
              <a:rPr lang="zh-CN" altLang="en-US" sz="2400" dirty="0">
                <a:solidFill>
                  <a:schemeClr val="tx1"/>
                </a:solidFill>
              </a:rPr>
              <a:t>控制多个设备</a:t>
            </a:r>
            <a:endParaRPr lang="zh-CN" altLang="en-US" sz="2400" dirty="0">
              <a:solidFill>
                <a:schemeClr val="tx1"/>
              </a:solidFill>
            </a:endParaRPr>
          </a:p>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①</a:t>
            </a:r>
            <a:r>
              <a:rPr lang="en-US" altLang="zh-CN" sz="2400" dirty="0">
                <a:latin typeface="方正粗黑宋简体" panose="02000000000000000000" charset="-122"/>
                <a:ea typeface="方正粗黑宋简体" panose="02000000000000000000" charset="-122"/>
              </a:rPr>
              <a:t> </a:t>
            </a:r>
            <a:r>
              <a:rPr lang="zh-CN" altLang="en-US" sz="2400" dirty="0"/>
              <a:t>选择型</a:t>
            </a:r>
            <a:r>
              <a:rPr lang="en-US" altLang="zh-CN" sz="2400" dirty="0"/>
              <a:t>DMA</a:t>
            </a:r>
            <a:r>
              <a:rPr lang="zh-CN" altLang="en-US" sz="2400" dirty="0"/>
              <a:t>：</a:t>
            </a:r>
            <a:endParaRPr lang="zh-CN" altLang="en-US" sz="2400" dirty="0"/>
          </a:p>
          <a:p>
            <a:pPr marL="0" indent="0" eaLnBrk="1" hangingPunct="1">
              <a:lnSpc>
                <a:spcPct val="90000"/>
              </a:lnSpc>
              <a:buNone/>
            </a:pPr>
            <a:r>
              <a:rPr lang="zh-CN" altLang="en-US" sz="2400" dirty="0"/>
              <a:t> </a:t>
            </a:r>
            <a:r>
              <a:rPr lang="en-US" altLang="zh-CN" sz="2400" dirty="0"/>
              <a:t>   </a:t>
            </a:r>
            <a:r>
              <a:rPr lang="en-US" altLang="zh-CN" sz="2400" dirty="0">
                <a:solidFill>
                  <a:schemeClr val="tx1"/>
                </a:solidFill>
              </a:rPr>
              <a:t> </a:t>
            </a:r>
            <a:r>
              <a:rPr lang="zh-CN" altLang="en-US" sz="2400" dirty="0">
                <a:solidFill>
                  <a:schemeClr val="tx1"/>
                </a:solidFill>
              </a:rPr>
              <a:t>物理上连接多个设备</a:t>
            </a:r>
            <a:r>
              <a:rPr lang="en-US" altLang="zh-CN" sz="2400" dirty="0">
                <a:solidFill>
                  <a:srgbClr val="FF0000"/>
                </a:solidFill>
              </a:rPr>
              <a:t>(</a:t>
            </a:r>
            <a:r>
              <a:rPr lang="zh-CN" altLang="en-US" sz="2400" dirty="0">
                <a:solidFill>
                  <a:srgbClr val="FF0000"/>
                </a:solidFill>
              </a:rPr>
              <a:t>设备号</a:t>
            </a:r>
            <a:r>
              <a:rPr lang="en-US" altLang="zh-CN" sz="2400" dirty="0">
                <a:solidFill>
                  <a:srgbClr val="FF0000"/>
                </a:solidFill>
              </a:rPr>
              <a:t>)</a:t>
            </a:r>
            <a:r>
              <a:rPr lang="zh-CN" altLang="en-US" sz="2400" dirty="0">
                <a:solidFill>
                  <a:schemeClr val="tx1"/>
                </a:solidFill>
              </a:rPr>
              <a:t>，逻辑上只允许连接一个设备</a:t>
            </a:r>
            <a:endParaRPr lang="zh-CN" altLang="en-US" sz="2400" dirty="0">
              <a:solidFill>
                <a:schemeClr val="tx1"/>
              </a:solidFill>
            </a:endParaRPr>
          </a:p>
          <a:p>
            <a:pPr marL="0" indent="0" eaLnBrk="1" hangingPunct="1">
              <a:lnSpc>
                <a:spcPct val="90000"/>
              </a:lnSpc>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（一段时间内，只能为一个设备服务）</a:t>
            </a:r>
            <a:endParaRPr lang="zh-CN" altLang="en-US" sz="2400" dirty="0">
              <a:solidFill>
                <a:schemeClr val="tx1"/>
              </a:solidFill>
            </a:endParaRPr>
          </a:p>
          <a:p>
            <a:pPr marL="0" indent="0" eaLnBrk="1" hangingPunct="1">
              <a:lnSpc>
                <a:spcPct val="90000"/>
              </a:lnSpc>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适用于数据传输率很高，甚至接近于内存存取速度的设备</a:t>
            </a:r>
            <a:r>
              <a:rPr lang="en-US" altLang="zh-CN" sz="2400" dirty="0">
                <a:solidFill>
                  <a:schemeClr val="tx1"/>
                </a:solidFill>
              </a:rPr>
              <a:t>)</a:t>
            </a:r>
            <a:endParaRPr lang="zh-CN" altLang="en-US" sz="2400" dirty="0">
              <a:solidFill>
                <a:schemeClr val="tx1"/>
              </a:solidFill>
            </a:endParaRPr>
          </a:p>
          <a:p>
            <a:pPr marL="0" indent="0" eaLnBrk="1" hangingPunct="1">
              <a:lnSpc>
                <a:spcPct val="90000"/>
              </a:lnSpc>
              <a:buNone/>
            </a:pPr>
            <a:r>
              <a:rPr lang="en-US" altLang="zh-CN" sz="2400" dirty="0">
                <a:latin typeface="方正粗黑宋简体" panose="02000000000000000000" charset="-122"/>
                <a:ea typeface="方正粗黑宋简体" panose="02000000000000000000" charset="-122"/>
              </a:rPr>
              <a:t>  </a:t>
            </a:r>
            <a:r>
              <a:rPr lang="zh-CN" altLang="en-US" sz="2400" dirty="0">
                <a:latin typeface="方正粗黑宋简体" panose="02000000000000000000" charset="-122"/>
                <a:ea typeface="方正粗黑宋简体" panose="02000000000000000000" charset="-122"/>
              </a:rPr>
              <a:t>②</a:t>
            </a:r>
            <a:r>
              <a:rPr lang="en-US" altLang="zh-CN" sz="2400" dirty="0">
                <a:latin typeface="方正粗黑宋简体" panose="02000000000000000000" charset="-122"/>
                <a:ea typeface="方正粗黑宋简体" panose="02000000000000000000" charset="-122"/>
              </a:rPr>
              <a:t> </a:t>
            </a:r>
            <a:r>
              <a:rPr lang="zh-CN" altLang="en-US" sz="2400" dirty="0"/>
              <a:t>多路型</a:t>
            </a:r>
            <a:r>
              <a:rPr lang="en-US" altLang="zh-CN" sz="2400" dirty="0"/>
              <a:t>DMA</a:t>
            </a:r>
            <a:r>
              <a:rPr lang="zh-CN" altLang="en-US" sz="2400" dirty="0"/>
              <a:t>：</a:t>
            </a:r>
            <a:endParaRPr lang="zh-CN" altLang="en-US" sz="2400" dirty="0"/>
          </a:p>
          <a:p>
            <a:pPr marL="0" indent="0" eaLnBrk="1" hangingPunct="1">
              <a:lnSpc>
                <a:spcPct val="90000"/>
              </a:lnSpc>
              <a:buNone/>
            </a:pPr>
            <a:r>
              <a:rPr lang="zh-CN" altLang="en-US" sz="2400" dirty="0"/>
              <a:t> </a:t>
            </a:r>
            <a:r>
              <a:rPr lang="en-US" altLang="zh-CN" sz="2400" dirty="0"/>
              <a:t>    </a:t>
            </a:r>
            <a:r>
              <a:rPr lang="zh-CN" altLang="en-US" sz="2400" dirty="0">
                <a:solidFill>
                  <a:schemeClr val="tx1"/>
                </a:solidFill>
              </a:rPr>
              <a:t>物理上连接多个设备，逻辑上也允许连接多个设备</a:t>
            </a:r>
            <a:endParaRPr lang="zh-CN" altLang="en-US" sz="2400" dirty="0">
              <a:solidFill>
                <a:schemeClr val="tx1"/>
              </a:solidFill>
            </a:endParaRPr>
          </a:p>
        </p:txBody>
      </p:sp>
      <p:pic>
        <p:nvPicPr>
          <p:cNvPr id="4" name="Picture 5" descr="8a16">
            <a:hlinkClick r:id="rId1" action="ppaction://hlinkfile"/>
          </p:cNvPr>
          <p:cNvPicPr>
            <a:picLocks noChangeAspect="1"/>
          </p:cNvPicPr>
          <p:nvPr/>
        </p:nvPicPr>
        <p:blipFill>
          <a:blip r:embed="rId2"/>
          <a:stretch>
            <a:fillRect/>
          </a:stretch>
        </p:blipFill>
        <p:spPr>
          <a:xfrm>
            <a:off x="2627630" y="3716655"/>
            <a:ext cx="6438265" cy="3128010"/>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6867" name="Rectangle 2"/>
          <p:cNvSpPr>
            <a:spLocks noGrp="1"/>
          </p:cNvSpPr>
          <p:nvPr>
            <p:ph type="title"/>
          </p:nvPr>
        </p:nvSpPr>
        <p:spPr>
          <a:xfrm>
            <a:off x="35560" y="0"/>
            <a:ext cx="8507730" cy="890270"/>
          </a:xfrm>
        </p:spPr>
        <p:txBody>
          <a:bodyPr vert="horz" wrap="square" lIns="91440" tIns="45720" rIns="91440" bIns="45720" anchor="b"/>
          <a:p>
            <a:pPr eaLnBrk="1" hangingPunct="1"/>
            <a:r>
              <a:rPr lang="en-US" altLang="zh-CN" dirty="0"/>
              <a:t>8.4.4</a:t>
            </a:r>
            <a:r>
              <a:rPr lang="zh-CN" altLang="en-US" dirty="0"/>
              <a:t>选择型和多路型</a:t>
            </a:r>
            <a:r>
              <a:rPr lang="en-US" altLang="zh-CN" dirty="0"/>
              <a:t>DMA</a:t>
            </a:r>
            <a:r>
              <a:rPr lang="zh-CN" altLang="en-US" dirty="0"/>
              <a:t>控制器</a:t>
            </a:r>
            <a:endParaRPr lang="zh-CN" altLang="en-US" dirty="0"/>
          </a:p>
        </p:txBody>
      </p:sp>
      <p:sp>
        <p:nvSpPr>
          <p:cNvPr id="36868" name="Rectangle 3"/>
          <p:cNvSpPr>
            <a:spLocks noGrp="1"/>
          </p:cNvSpPr>
          <p:nvPr>
            <p:ph idx="1"/>
          </p:nvPr>
        </p:nvSpPr>
        <p:spPr>
          <a:xfrm>
            <a:off x="397510" y="1074103"/>
            <a:ext cx="8229600" cy="4411662"/>
          </a:xfrm>
        </p:spPr>
        <p:txBody>
          <a:bodyPr vert="horz" wrap="square" lIns="91440" tIns="45720" rIns="91440" bIns="45720" anchor="t"/>
          <a:p>
            <a:pPr eaLnBrk="1" hangingPunct="1"/>
            <a:r>
              <a:rPr lang="zh-CN" altLang="en-US" dirty="0"/>
              <a:t>选择型</a:t>
            </a:r>
            <a:endParaRPr lang="zh-CN" altLang="en-US" dirty="0"/>
          </a:p>
          <a:p>
            <a:pPr eaLnBrk="1" hangingPunct="1"/>
            <a:endParaRPr lang="zh-CN" altLang="en-US" sz="800" dirty="0"/>
          </a:p>
          <a:p>
            <a:pPr eaLnBrk="1" hangingPunct="1"/>
            <a:endParaRPr lang="zh-CN" altLang="en-US" sz="800" dirty="0"/>
          </a:p>
          <a:p>
            <a:pPr eaLnBrk="1" hangingPunct="1"/>
            <a:endParaRPr lang="zh-CN" altLang="en-US" sz="800" dirty="0"/>
          </a:p>
          <a:p>
            <a:pPr eaLnBrk="1" hangingPunct="1"/>
            <a:endParaRPr lang="zh-CN" altLang="en-US" sz="800" dirty="0"/>
          </a:p>
          <a:p>
            <a:pPr eaLnBrk="1" hangingPunct="1"/>
            <a:endParaRPr lang="zh-CN" altLang="en-US" dirty="0"/>
          </a:p>
          <a:p>
            <a:pPr eaLnBrk="1" hangingPunct="1"/>
            <a:endParaRPr lang="zh-CN" altLang="en-US" dirty="0"/>
          </a:p>
          <a:p>
            <a:pPr eaLnBrk="1" hangingPunct="1"/>
            <a:endParaRPr lang="zh-CN" altLang="en-US" dirty="0"/>
          </a:p>
          <a:p>
            <a:pPr eaLnBrk="1" hangingPunct="1"/>
            <a:r>
              <a:rPr lang="zh-CN" altLang="en-US" dirty="0"/>
              <a:t>多路型</a:t>
            </a:r>
            <a:endParaRPr lang="zh-CN" altLang="en-US" dirty="0"/>
          </a:p>
        </p:txBody>
      </p:sp>
      <p:pic>
        <p:nvPicPr>
          <p:cNvPr id="36869" name="Picture 4" descr="8a17">
            <a:hlinkClick r:id="rId1" action="ppaction://hlinkfile"/>
          </p:cNvPr>
          <p:cNvPicPr>
            <a:picLocks noChangeAspect="1"/>
          </p:cNvPicPr>
          <p:nvPr/>
        </p:nvPicPr>
        <p:blipFill>
          <a:blip r:embed="rId2"/>
          <a:stretch>
            <a:fillRect/>
          </a:stretch>
        </p:blipFill>
        <p:spPr>
          <a:xfrm>
            <a:off x="3131820" y="4450080"/>
            <a:ext cx="5824855" cy="1528445"/>
          </a:xfrm>
          <a:prstGeom prst="rect">
            <a:avLst/>
          </a:prstGeom>
          <a:noFill/>
          <a:ln w="9525">
            <a:noFill/>
          </a:ln>
        </p:spPr>
      </p:pic>
      <p:pic>
        <p:nvPicPr>
          <p:cNvPr id="36870" name="Picture 5" descr="8a16">
            <a:hlinkClick r:id="rId3" action="ppaction://hlinkfile"/>
          </p:cNvPr>
          <p:cNvPicPr>
            <a:picLocks noChangeAspect="1"/>
          </p:cNvPicPr>
          <p:nvPr/>
        </p:nvPicPr>
        <p:blipFill>
          <a:blip r:embed="rId4"/>
          <a:stretch>
            <a:fillRect/>
          </a:stretch>
        </p:blipFill>
        <p:spPr>
          <a:xfrm>
            <a:off x="2124075" y="867410"/>
            <a:ext cx="6939280" cy="3371215"/>
          </a:xfrm>
          <a:prstGeom prst="rect">
            <a:avLst/>
          </a:prstGeom>
          <a:noFill/>
          <a:ln w="9525">
            <a:noFill/>
          </a:ln>
        </p:spPr>
      </p:pic>
      <p:sp>
        <p:nvSpPr>
          <p:cNvPr id="2" name="文本框 1"/>
          <p:cNvSpPr txBox="1"/>
          <p:nvPr/>
        </p:nvSpPr>
        <p:spPr>
          <a:xfrm>
            <a:off x="-635" y="1940560"/>
            <a:ext cx="2374265" cy="1938020"/>
          </a:xfrm>
          <a:prstGeom prst="rect">
            <a:avLst/>
          </a:prstGeom>
          <a:noFill/>
        </p:spPr>
        <p:txBody>
          <a:bodyPr wrap="square" rtlCol="0" anchor="t">
            <a:spAutoFit/>
          </a:bodyPr>
          <a:p>
            <a:r>
              <a:rPr lang="zh-CN" altLang="en-US" sz="2000" b="1" dirty="0">
                <a:solidFill>
                  <a:srgbClr val="FF0000"/>
                </a:solidFill>
                <a:sym typeface="+mn-ea"/>
              </a:rPr>
              <a:t>物理上</a:t>
            </a:r>
            <a:r>
              <a:rPr lang="zh-CN" altLang="en-US" sz="2000" b="1" dirty="0">
                <a:sym typeface="+mn-ea"/>
              </a:rPr>
              <a:t>可以连接</a:t>
            </a:r>
            <a:r>
              <a:rPr lang="zh-CN" altLang="en-US" sz="2000" b="1" dirty="0">
                <a:solidFill>
                  <a:srgbClr val="FF0000"/>
                </a:solidFill>
                <a:sym typeface="+mn-ea"/>
              </a:rPr>
              <a:t>多个</a:t>
            </a:r>
            <a:r>
              <a:rPr lang="zh-CN" altLang="en-US" sz="2000" b="1" dirty="0">
                <a:solidFill>
                  <a:schemeClr val="tx1"/>
                </a:solidFill>
                <a:sym typeface="+mn-ea"/>
              </a:rPr>
              <a:t>设备</a:t>
            </a:r>
            <a:r>
              <a:rPr lang="zh-CN" altLang="en-US" sz="2000" b="1" dirty="0">
                <a:sym typeface="+mn-ea"/>
              </a:rPr>
              <a:t>，而在</a:t>
            </a:r>
            <a:r>
              <a:rPr lang="zh-CN" altLang="en-US" sz="2000" b="1" dirty="0">
                <a:solidFill>
                  <a:srgbClr val="0000FF"/>
                </a:solidFill>
                <a:sym typeface="+mn-ea"/>
              </a:rPr>
              <a:t>逻辑上</a:t>
            </a:r>
            <a:r>
              <a:rPr lang="zh-CN" altLang="en-US" sz="2000" b="1" dirty="0">
                <a:sym typeface="+mn-ea"/>
              </a:rPr>
              <a:t>只允许连接</a:t>
            </a:r>
            <a:r>
              <a:rPr lang="zh-CN" altLang="en-US" sz="2000" b="1" dirty="0">
                <a:solidFill>
                  <a:srgbClr val="0000FF"/>
                </a:solidFill>
                <a:sym typeface="+mn-ea"/>
              </a:rPr>
              <a:t>一个</a:t>
            </a:r>
            <a:r>
              <a:rPr lang="zh-CN" altLang="en-US" sz="2000" b="1" dirty="0">
                <a:solidFill>
                  <a:schemeClr val="tx1"/>
                </a:solidFill>
                <a:sym typeface="+mn-ea"/>
              </a:rPr>
              <a:t>设备</a:t>
            </a:r>
            <a:r>
              <a:rPr lang="zh-CN" altLang="en-US" sz="2000" b="1" dirty="0">
                <a:sym typeface="+mn-ea"/>
              </a:rPr>
              <a:t>。（在某一段时间内只能</a:t>
            </a:r>
            <a:r>
              <a:rPr lang="zh-CN" altLang="en-US" sz="2000" b="1" dirty="0">
                <a:solidFill>
                  <a:srgbClr val="FF0000"/>
                </a:solidFill>
                <a:sym typeface="+mn-ea"/>
              </a:rPr>
              <a:t>为一个设备服务</a:t>
            </a:r>
            <a:r>
              <a:rPr lang="zh-CN" altLang="en-US" sz="2000" b="1" dirty="0">
                <a:sym typeface="+mn-ea"/>
              </a:rPr>
              <a:t>）</a:t>
            </a:r>
            <a:endParaRPr lang="zh-CN" altLang="en-US" sz="2000" b="1"/>
          </a:p>
        </p:txBody>
      </p:sp>
      <p:sp>
        <p:nvSpPr>
          <p:cNvPr id="3" name="文本框 2"/>
          <p:cNvSpPr txBox="1"/>
          <p:nvPr/>
        </p:nvSpPr>
        <p:spPr>
          <a:xfrm>
            <a:off x="0" y="4460240"/>
            <a:ext cx="3258185" cy="1630045"/>
          </a:xfrm>
          <a:prstGeom prst="rect">
            <a:avLst/>
          </a:prstGeom>
          <a:noFill/>
        </p:spPr>
        <p:txBody>
          <a:bodyPr wrap="square" rtlCol="0" anchor="t">
            <a:spAutoFit/>
          </a:bodyPr>
          <a:p>
            <a:r>
              <a:rPr lang="zh-CN" altLang="en-US" sz="2000" b="1" dirty="0">
                <a:solidFill>
                  <a:srgbClr val="FF0000"/>
                </a:solidFill>
                <a:sym typeface="+mn-ea"/>
              </a:rPr>
              <a:t>物理上</a:t>
            </a:r>
            <a:r>
              <a:rPr lang="zh-CN" altLang="en-US" sz="2000" b="1" dirty="0">
                <a:sym typeface="+mn-ea"/>
              </a:rPr>
              <a:t>可以连接</a:t>
            </a:r>
            <a:r>
              <a:rPr lang="zh-CN" altLang="en-US" sz="2000" b="1" dirty="0">
                <a:solidFill>
                  <a:srgbClr val="FF0000"/>
                </a:solidFill>
                <a:sym typeface="+mn-ea"/>
              </a:rPr>
              <a:t>多个</a:t>
            </a:r>
            <a:r>
              <a:rPr lang="zh-CN" altLang="en-US" sz="2000" b="1" dirty="0">
                <a:solidFill>
                  <a:schemeClr val="tx1"/>
                </a:solidFill>
                <a:sym typeface="+mn-ea"/>
              </a:rPr>
              <a:t>外围设备</a:t>
            </a:r>
            <a:r>
              <a:rPr lang="zh-CN" altLang="en-US" sz="2000" b="1" dirty="0">
                <a:sym typeface="+mn-ea"/>
              </a:rPr>
              <a:t>，而且在</a:t>
            </a:r>
            <a:r>
              <a:rPr lang="zh-CN" altLang="en-US" sz="2000" b="1" dirty="0">
                <a:solidFill>
                  <a:srgbClr val="0000FF"/>
                </a:solidFill>
                <a:sym typeface="+mn-ea"/>
              </a:rPr>
              <a:t>逻辑上</a:t>
            </a:r>
            <a:r>
              <a:rPr lang="zh-CN" altLang="en-US" sz="2000" b="1" dirty="0">
                <a:sym typeface="+mn-ea"/>
              </a:rPr>
              <a:t>也允许</a:t>
            </a:r>
            <a:r>
              <a:rPr lang="zh-CN" altLang="en-US" sz="2000" b="1" dirty="0">
                <a:solidFill>
                  <a:srgbClr val="0000FF"/>
                </a:solidFill>
                <a:sym typeface="+mn-ea"/>
              </a:rPr>
              <a:t>多个</a:t>
            </a:r>
            <a:r>
              <a:rPr lang="zh-CN" altLang="en-US" sz="2000" b="1" dirty="0">
                <a:sym typeface="+mn-ea"/>
              </a:rPr>
              <a:t>外围设备同时工作。</a:t>
            </a:r>
            <a:endParaRPr lang="zh-CN" altLang="en-US" sz="2000" b="1" dirty="0">
              <a:sym typeface="+mn-ea"/>
            </a:endParaRPr>
          </a:p>
          <a:p>
            <a:r>
              <a:rPr lang="zh-CN" altLang="en-US" sz="2000" b="1" dirty="0">
                <a:sym typeface="+mn-ea"/>
              </a:rPr>
              <a:t>控制器内部有</a:t>
            </a:r>
            <a:r>
              <a:rPr lang="zh-CN" altLang="en-US" sz="2000" b="1" dirty="0">
                <a:solidFill>
                  <a:srgbClr val="FF0000"/>
                </a:solidFill>
                <a:sym typeface="+mn-ea"/>
              </a:rPr>
              <a:t>多组寄存器</a:t>
            </a:r>
            <a:r>
              <a:rPr lang="zh-CN" altLang="en-US" sz="2000" b="1" dirty="0">
                <a:sym typeface="+mn-ea"/>
              </a:rPr>
              <a:t>用于存放各自的传送参数</a:t>
            </a:r>
            <a:endParaRPr lang="zh-CN" altLang="en-US" sz="2000" b="1" dirty="0">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pic>
        <p:nvPicPr>
          <p:cNvPr id="37893" name="Picture 4" descr="8a18">
            <a:hlinkClick r:id="rId1" action="ppaction://hlinkfile"/>
          </p:cNvPr>
          <p:cNvPicPr>
            <a:picLocks noChangeAspect="1"/>
          </p:cNvPicPr>
          <p:nvPr/>
        </p:nvPicPr>
        <p:blipFill>
          <a:blip r:embed="rId2"/>
          <a:stretch>
            <a:fillRect/>
          </a:stretch>
        </p:blipFill>
        <p:spPr>
          <a:xfrm>
            <a:off x="2605405" y="-27305"/>
            <a:ext cx="6559550" cy="6897370"/>
          </a:xfrm>
          <a:prstGeom prst="rect">
            <a:avLst/>
          </a:prstGeom>
          <a:noFill/>
          <a:ln w="9525">
            <a:noFill/>
          </a:ln>
        </p:spPr>
      </p:pic>
      <p:sp>
        <p:nvSpPr>
          <p:cNvPr id="37892" name="Rectangle 3"/>
          <p:cNvSpPr>
            <a:spLocks noGrp="1"/>
          </p:cNvSpPr>
          <p:nvPr>
            <p:ph idx="1"/>
          </p:nvPr>
        </p:nvSpPr>
        <p:spPr>
          <a:xfrm>
            <a:off x="-36195" y="-27305"/>
            <a:ext cx="8229600" cy="639445"/>
          </a:xfrm>
        </p:spPr>
        <p:txBody>
          <a:bodyPr vert="horz" wrap="square" lIns="91440" tIns="45720" rIns="91440" bIns="45720" anchor="t"/>
          <a:p>
            <a:pPr eaLnBrk="1" hangingPunct="1"/>
            <a:r>
              <a:rPr lang="zh-CN" altLang="en-US" dirty="0"/>
              <a:t>多路型</a:t>
            </a:r>
            <a:r>
              <a:rPr lang="en-US" altLang="zh-CN" dirty="0"/>
              <a:t>(8</a:t>
            </a:r>
            <a:r>
              <a:rPr lang="zh-CN" altLang="en-US" dirty="0"/>
              <a:t>路</a:t>
            </a:r>
            <a:r>
              <a:rPr lang="en-US" altLang="zh-CN" dirty="0"/>
              <a:t>)DMA</a:t>
            </a:r>
            <a:r>
              <a:rPr lang="zh-CN" altLang="en-US" dirty="0"/>
              <a:t>芯片</a:t>
            </a:r>
            <a:endParaRPr lang="zh-CN" altLang="en-US" dirty="0"/>
          </a:p>
        </p:txBody>
      </p:sp>
      <p:cxnSp>
        <p:nvCxnSpPr>
          <p:cNvPr id="3" name="直接箭头连接符 2"/>
          <p:cNvCxnSpPr/>
          <p:nvPr/>
        </p:nvCxnSpPr>
        <p:spPr>
          <a:xfrm flipV="1">
            <a:off x="2403475" y="4149090"/>
            <a:ext cx="1952625" cy="3810"/>
          </a:xfrm>
          <a:prstGeom prst="straightConnector1">
            <a:avLst/>
          </a:prstGeom>
          <a:solidFill>
            <a:schemeClr val="accent1"/>
          </a:solidFill>
          <a:ln w="50800" cap="flat" cmpd="sng" algn="ctr">
            <a:solidFill>
              <a:srgbClr val="FF0000"/>
            </a:solidFill>
            <a:prstDash val="solid"/>
            <a:round/>
            <a:headEnd type="none" w="sm" len="sm"/>
            <a:tailEnd type="arrow" w="sm" len="sm"/>
          </a:ln>
        </p:spPr>
      </p:cxnSp>
      <p:cxnSp>
        <p:nvCxnSpPr>
          <p:cNvPr id="4" name="直接箭头连接符 3"/>
          <p:cNvCxnSpPr/>
          <p:nvPr/>
        </p:nvCxnSpPr>
        <p:spPr>
          <a:xfrm flipH="1">
            <a:off x="4860290" y="5088890"/>
            <a:ext cx="48895" cy="1508125"/>
          </a:xfrm>
          <a:prstGeom prst="straightConnector1">
            <a:avLst/>
          </a:prstGeom>
          <a:solidFill>
            <a:schemeClr val="accent1"/>
          </a:solidFill>
          <a:ln w="50800" cap="flat" cmpd="sng" algn="ctr">
            <a:solidFill>
              <a:srgbClr val="FF0000"/>
            </a:solidFill>
            <a:prstDash val="solid"/>
            <a:round/>
            <a:headEnd type="none" w="sm" len="sm"/>
            <a:tailEnd type="arrow" w="sm" len="sm"/>
          </a:ln>
        </p:spPr>
      </p:cxnSp>
      <p:cxnSp>
        <p:nvCxnSpPr>
          <p:cNvPr id="5" name="直接箭头连接符 4"/>
          <p:cNvCxnSpPr/>
          <p:nvPr/>
        </p:nvCxnSpPr>
        <p:spPr>
          <a:xfrm flipV="1">
            <a:off x="4284345" y="5085080"/>
            <a:ext cx="0" cy="1296035"/>
          </a:xfrm>
          <a:prstGeom prst="straightConnector1">
            <a:avLst/>
          </a:prstGeom>
          <a:solidFill>
            <a:schemeClr val="accent1"/>
          </a:solidFill>
          <a:ln w="50800" cap="flat" cmpd="sng" algn="ctr">
            <a:solidFill>
              <a:srgbClr val="FF0000"/>
            </a:solidFill>
            <a:prstDash val="solid"/>
            <a:round/>
            <a:headEnd type="none" w="sm" len="sm"/>
            <a:tailEnd type="arrow" w="sm" len="sm"/>
          </a:ln>
        </p:spPr>
      </p:cxnSp>
      <p:sp>
        <p:nvSpPr>
          <p:cNvPr id="6" name="文本框 5"/>
          <p:cNvSpPr txBox="1"/>
          <p:nvPr/>
        </p:nvSpPr>
        <p:spPr>
          <a:xfrm>
            <a:off x="4500245" y="3860800"/>
            <a:ext cx="1097280" cy="368300"/>
          </a:xfrm>
          <a:prstGeom prst="rect">
            <a:avLst/>
          </a:prstGeom>
          <a:noFill/>
        </p:spPr>
        <p:txBody>
          <a:bodyPr wrap="none" rtlCol="0">
            <a:spAutoFit/>
          </a:bodyPr>
          <a:p>
            <a:r>
              <a:rPr lang="zh-CN" altLang="en-US">
                <a:solidFill>
                  <a:srgbClr val="FF0000"/>
                </a:solidFill>
                <a:latin typeface="方正粗黑宋简体" panose="02000000000000000000" charset="-122"/>
                <a:ea typeface="方正粗黑宋简体" panose="02000000000000000000" charset="-122"/>
              </a:rPr>
              <a:t>判优选择</a:t>
            </a:r>
            <a:endParaRPr lang="zh-CN" altLang="en-US">
              <a:solidFill>
                <a:srgbClr val="FF0000"/>
              </a:solidFill>
              <a:latin typeface="方正粗黑宋简体" panose="02000000000000000000" charset="-122"/>
              <a:ea typeface="方正粗黑宋简体" panose="02000000000000000000" charset="-122"/>
            </a:endParaRPr>
          </a:p>
        </p:txBody>
      </p:sp>
      <p:cxnSp>
        <p:nvCxnSpPr>
          <p:cNvPr id="7" name="直接箭头连接符 6"/>
          <p:cNvCxnSpPr/>
          <p:nvPr/>
        </p:nvCxnSpPr>
        <p:spPr>
          <a:xfrm flipV="1">
            <a:off x="8100695" y="3789045"/>
            <a:ext cx="0" cy="2663825"/>
          </a:xfrm>
          <a:prstGeom prst="straightConnector1">
            <a:avLst/>
          </a:prstGeom>
          <a:solidFill>
            <a:schemeClr val="accent1"/>
          </a:solidFill>
          <a:ln w="50800" cap="flat" cmpd="sng" algn="ctr">
            <a:solidFill>
              <a:srgbClr val="FF0000"/>
            </a:solidFill>
            <a:prstDash val="solid"/>
            <a:round/>
            <a:headEnd type="none" w="sm" len="sm"/>
            <a:tailEnd type="arrow" w="sm" len="sm"/>
          </a:ln>
        </p:spPr>
      </p:cxnSp>
      <p:cxnSp>
        <p:nvCxnSpPr>
          <p:cNvPr id="8" name="直接箭头连接符 7"/>
          <p:cNvCxnSpPr/>
          <p:nvPr/>
        </p:nvCxnSpPr>
        <p:spPr>
          <a:xfrm flipV="1">
            <a:off x="6444615" y="1628775"/>
            <a:ext cx="0" cy="1584325"/>
          </a:xfrm>
          <a:prstGeom prst="straightConnector1">
            <a:avLst/>
          </a:prstGeom>
          <a:solidFill>
            <a:schemeClr val="accent1"/>
          </a:solidFill>
          <a:ln w="50800" cap="flat" cmpd="sng" algn="ctr">
            <a:solidFill>
              <a:srgbClr val="FF0000"/>
            </a:solidFill>
            <a:prstDash val="solid"/>
            <a:round/>
            <a:headEnd type="none" w="sm" len="sm"/>
            <a:tailEnd type="arrow" w="sm" len="sm"/>
          </a:ln>
        </p:spPr>
      </p:cxnSp>
      <p:cxnSp>
        <p:nvCxnSpPr>
          <p:cNvPr id="9" name="直接箭头连接符 8"/>
          <p:cNvCxnSpPr/>
          <p:nvPr/>
        </p:nvCxnSpPr>
        <p:spPr>
          <a:xfrm flipV="1">
            <a:off x="2547620" y="1772920"/>
            <a:ext cx="1952625" cy="3810"/>
          </a:xfrm>
          <a:prstGeom prst="straightConnector1">
            <a:avLst/>
          </a:prstGeom>
          <a:solidFill>
            <a:schemeClr val="accent1"/>
          </a:solidFill>
          <a:ln w="50800" cap="flat" cmpd="sng" algn="ctr">
            <a:solidFill>
              <a:srgbClr val="FF0000"/>
            </a:solidFill>
            <a:prstDash val="solid"/>
            <a:round/>
            <a:headEnd type="arrow" w="sm" len="sm"/>
            <a:tailEnd type="arrow" w="sm" len="sm"/>
          </a:ln>
        </p:spPr>
      </p:cxnSp>
      <p:cxnSp>
        <p:nvCxnSpPr>
          <p:cNvPr id="10" name="直接箭头连接符 9"/>
          <p:cNvCxnSpPr/>
          <p:nvPr/>
        </p:nvCxnSpPr>
        <p:spPr>
          <a:xfrm flipH="1" flipV="1">
            <a:off x="3060065" y="3068955"/>
            <a:ext cx="1151890" cy="3810"/>
          </a:xfrm>
          <a:prstGeom prst="straightConnector1">
            <a:avLst/>
          </a:prstGeom>
          <a:solidFill>
            <a:schemeClr val="accent1"/>
          </a:solidFill>
          <a:ln w="50800" cap="flat" cmpd="sng" algn="ctr">
            <a:solidFill>
              <a:srgbClr val="FF0000"/>
            </a:solidFill>
            <a:prstDash val="solid"/>
            <a:round/>
            <a:headEnd type="none" w="sm" len="sm"/>
            <a:tailEnd type="arrow" w="sm" len="sm"/>
          </a:ln>
        </p:spPr>
      </p:cxnSp>
      <p:cxnSp>
        <p:nvCxnSpPr>
          <p:cNvPr id="11" name="直接箭头连接符 10"/>
          <p:cNvCxnSpPr/>
          <p:nvPr/>
        </p:nvCxnSpPr>
        <p:spPr>
          <a:xfrm flipV="1">
            <a:off x="7884160" y="3716655"/>
            <a:ext cx="0" cy="1584325"/>
          </a:xfrm>
          <a:prstGeom prst="straightConnector1">
            <a:avLst/>
          </a:prstGeom>
          <a:solidFill>
            <a:schemeClr val="accent1"/>
          </a:solidFill>
          <a:ln w="50800" cap="flat" cmpd="sng" algn="ctr">
            <a:solidFill>
              <a:srgbClr val="FF00FF"/>
            </a:solidFill>
            <a:prstDash val="solid"/>
            <a:round/>
            <a:headEnd type="none" w="sm" len="sm"/>
            <a:tailEnd type="arrow" w="sm" len="sm"/>
          </a:ln>
        </p:spPr>
      </p:cxnSp>
      <p:cxnSp>
        <p:nvCxnSpPr>
          <p:cNvPr id="12" name="直接箭头连接符 11"/>
          <p:cNvCxnSpPr/>
          <p:nvPr/>
        </p:nvCxnSpPr>
        <p:spPr>
          <a:xfrm flipV="1">
            <a:off x="6228080" y="1556385"/>
            <a:ext cx="0" cy="1584325"/>
          </a:xfrm>
          <a:prstGeom prst="straightConnector1">
            <a:avLst/>
          </a:prstGeom>
          <a:solidFill>
            <a:schemeClr val="accent1"/>
          </a:solidFill>
          <a:ln w="50800" cap="flat" cmpd="sng" algn="ctr">
            <a:solidFill>
              <a:srgbClr val="FF00FF"/>
            </a:solidFill>
            <a:prstDash val="solid"/>
            <a:round/>
            <a:headEnd type="none" w="sm" len="sm"/>
            <a:tailEnd type="arrow" w="sm" len="sm"/>
          </a:ln>
        </p:spPr>
      </p:cxnSp>
      <p:cxnSp>
        <p:nvCxnSpPr>
          <p:cNvPr id="13" name="直接箭头连接符 12"/>
          <p:cNvCxnSpPr/>
          <p:nvPr/>
        </p:nvCxnSpPr>
        <p:spPr>
          <a:xfrm flipV="1">
            <a:off x="2403475" y="4436745"/>
            <a:ext cx="1952625" cy="3810"/>
          </a:xfrm>
          <a:prstGeom prst="straightConnector1">
            <a:avLst/>
          </a:prstGeom>
          <a:solidFill>
            <a:schemeClr val="accent1"/>
          </a:solidFill>
          <a:ln w="50800" cap="flat" cmpd="sng" algn="ctr">
            <a:solidFill>
              <a:srgbClr val="FF0000"/>
            </a:solidFill>
            <a:prstDash val="sysDot"/>
            <a:round/>
            <a:headEnd type="none" w="sm" len="sm"/>
            <a:tailEnd type="arrow"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ppt_y</p:attrName>
                                        </p:attrNameLst>
                                      </p:cBhvr>
                                      <p:tavLst>
                                        <p:tav tm="0">
                                          <p:val>
                                            <p:strVal val="#ppt_y+#ppt_h*1.125000"/>
                                          </p:val>
                                        </p:tav>
                                        <p:tav tm="100000">
                                          <p:val>
                                            <p:strVal val="#ppt_y"/>
                                          </p:val>
                                        </p:tav>
                                      </p:tavLst>
                                    </p:anim>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ppt_y</p:attrName>
                                        </p:attrNameLst>
                                      </p:cBhvr>
                                      <p:tavLst>
                                        <p:tav tm="0">
                                          <p:val>
                                            <p:strVal val="#ppt_y+#ppt_h*1.125000"/>
                                          </p:val>
                                        </p:tav>
                                        <p:tav tm="100000">
                                          <p:val>
                                            <p:strVal val="#ppt_y"/>
                                          </p:val>
                                        </p:tav>
                                      </p:tavLst>
                                    </p:anim>
                                    <p:animEffect transition="in" filter="wipe(up)">
                                      <p:cBhvr>
                                        <p:cTn id="36" dur="500"/>
                                        <p:tgtEl>
                                          <p:spTgt spid="7"/>
                                        </p:tgtEl>
                                      </p:cBhvr>
                                    </p:animEffect>
                                  </p:childTnLst>
                                </p:cTn>
                              </p:par>
                            </p:childTnLst>
                          </p:cTn>
                        </p:par>
                        <p:par>
                          <p:cTn id="37" fill="hold">
                            <p:stCondLst>
                              <p:cond delay="500"/>
                            </p:stCondLst>
                            <p:childTnLst>
                              <p:par>
                                <p:cTn id="38" presetID="12" presetClass="entr" presetSubtype="4"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up)">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right)">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p:tgtEl>
                                          <p:spTgt spid="9"/>
                                        </p:tgtEl>
                                        <p:attrNameLst>
                                          <p:attrName>ppt_x</p:attrName>
                                        </p:attrNameLst>
                                      </p:cBhvr>
                                      <p:tavLst>
                                        <p:tav tm="0">
                                          <p:val>
                                            <p:strVal val="#ppt_x-#ppt_w*1.125000"/>
                                          </p:val>
                                        </p:tav>
                                        <p:tav tm="100000">
                                          <p:val>
                                            <p:strVal val="#ppt_x"/>
                                          </p:val>
                                        </p:tav>
                                      </p:tavLst>
                                    </p:anim>
                                    <p:animEffect transition="in" filter="wipe(righ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p:tgtEl>
                                          <p:spTgt spid="11"/>
                                        </p:tgtEl>
                                        <p:attrNameLst>
                                          <p:attrName>ppt_y</p:attrName>
                                        </p:attrNameLst>
                                      </p:cBhvr>
                                      <p:tavLst>
                                        <p:tav tm="0">
                                          <p:val>
                                            <p:strVal val="#ppt_y+#ppt_h*1.125000"/>
                                          </p:val>
                                        </p:tav>
                                        <p:tav tm="100000">
                                          <p:val>
                                            <p:strVal val="#ppt_y"/>
                                          </p:val>
                                        </p:tav>
                                      </p:tavLst>
                                    </p:anim>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additive="base">
                                        <p:cTn id="64" dur="500"/>
                                        <p:tgtEl>
                                          <p:spTgt spid="12"/>
                                        </p:tgtEl>
                                        <p:attrNameLst>
                                          <p:attrName>ppt_y</p:attrName>
                                        </p:attrNameLst>
                                      </p:cBhvr>
                                      <p:tavLst>
                                        <p:tav tm="0">
                                          <p:val>
                                            <p:strVal val="#ppt_y+#ppt_h*1.125000"/>
                                          </p:val>
                                        </p:tav>
                                        <p:tav tm="100000">
                                          <p:val>
                                            <p:strVal val="#ppt_y"/>
                                          </p:val>
                                        </p:tav>
                                      </p:tavLst>
                                    </p:anim>
                                    <p:animEffect transition="in" filter="wipe(up)">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dirty="0"/>
            </a:fld>
            <a:endParaRPr lang="en-US" altLang="zh-CN" sz="1000" dirty="0"/>
          </a:p>
        </p:txBody>
      </p:sp>
      <p:sp>
        <p:nvSpPr>
          <p:cNvPr id="38915" name="Rectangle 2"/>
          <p:cNvSpPr>
            <a:spLocks noGrp="1"/>
          </p:cNvSpPr>
          <p:nvPr>
            <p:ph idx="1"/>
          </p:nvPr>
        </p:nvSpPr>
        <p:spPr>
          <a:xfrm>
            <a:off x="196850" y="151765"/>
            <a:ext cx="7775575" cy="4411980"/>
          </a:xfrm>
        </p:spPr>
        <p:txBody>
          <a:bodyPr vert="horz" wrap="square" lIns="91440" tIns="45720" rIns="91440" bIns="45720" anchor="t"/>
          <a:p>
            <a:pPr eaLnBrk="1" hangingPunct="1">
              <a:lnSpc>
                <a:spcPct val="90000"/>
              </a:lnSpc>
              <a:buNone/>
            </a:pPr>
            <a:r>
              <a:rPr lang="en-US" altLang="zh-CN" sz="2400" dirty="0"/>
              <a:t>    </a:t>
            </a:r>
            <a:r>
              <a:rPr lang="zh-CN" altLang="en-US" sz="2400" dirty="0"/>
              <a:t>例</a:t>
            </a:r>
            <a:r>
              <a:rPr lang="en-US" altLang="zh-CN" sz="2400" dirty="0"/>
              <a:t>8.4</a:t>
            </a:r>
            <a:r>
              <a:rPr lang="zh-CN" altLang="en-US" sz="2400" dirty="0"/>
              <a:t>、</a:t>
            </a:r>
            <a:r>
              <a:rPr lang="zh-CN" altLang="en-US" sz="2400" dirty="0">
                <a:solidFill>
                  <a:schemeClr val="tx1"/>
                </a:solidFill>
              </a:rPr>
              <a:t>下图中假设有磁盘、磁带、打印机三个设备同时工作。</a:t>
            </a:r>
            <a:r>
              <a:rPr lang="zh-CN" altLang="en-US" sz="2400" dirty="0">
                <a:solidFill>
                  <a:srgbClr val="FF0000"/>
                </a:solidFill>
              </a:rPr>
              <a:t>磁盘</a:t>
            </a:r>
            <a:r>
              <a:rPr lang="zh-CN" altLang="en-US" sz="2400" dirty="0">
                <a:solidFill>
                  <a:schemeClr val="tx1"/>
                </a:solidFill>
              </a:rPr>
              <a:t>以</a:t>
            </a:r>
            <a:r>
              <a:rPr lang="en-US" altLang="zh-CN" sz="2400" dirty="0">
                <a:solidFill>
                  <a:srgbClr val="FF0000"/>
                </a:solidFill>
              </a:rPr>
              <a:t>30μs</a:t>
            </a:r>
            <a:r>
              <a:rPr lang="zh-CN" altLang="en-US" sz="2400" dirty="0">
                <a:solidFill>
                  <a:schemeClr val="tx1"/>
                </a:solidFill>
              </a:rPr>
              <a:t>的间隔向控制器发</a:t>
            </a:r>
            <a:r>
              <a:rPr lang="en-US" altLang="zh-CN" sz="2400" dirty="0">
                <a:solidFill>
                  <a:schemeClr val="tx1"/>
                </a:solidFill>
              </a:rPr>
              <a:t>DMA</a:t>
            </a:r>
            <a:r>
              <a:rPr lang="zh-CN" altLang="en-US" sz="2400" dirty="0">
                <a:solidFill>
                  <a:schemeClr val="tx1"/>
                </a:solidFill>
              </a:rPr>
              <a:t>请求，</a:t>
            </a:r>
            <a:r>
              <a:rPr lang="zh-CN" altLang="en-US" sz="2400" dirty="0">
                <a:solidFill>
                  <a:srgbClr val="FF0000"/>
                </a:solidFill>
              </a:rPr>
              <a:t>磁带</a:t>
            </a:r>
            <a:r>
              <a:rPr lang="zh-CN" altLang="en-US" sz="2400" dirty="0">
                <a:solidFill>
                  <a:schemeClr val="tx1"/>
                </a:solidFill>
              </a:rPr>
              <a:t>以</a:t>
            </a:r>
            <a:r>
              <a:rPr lang="en-US" altLang="zh-CN" sz="2400" dirty="0">
                <a:solidFill>
                  <a:srgbClr val="FF0000"/>
                </a:solidFill>
              </a:rPr>
              <a:t>45μs</a:t>
            </a:r>
            <a:r>
              <a:rPr lang="zh-CN" altLang="en-US" sz="2400" dirty="0">
                <a:solidFill>
                  <a:schemeClr val="tx1"/>
                </a:solidFill>
              </a:rPr>
              <a:t>的间隔发</a:t>
            </a:r>
            <a:r>
              <a:rPr lang="en-US" altLang="zh-CN" sz="2400" dirty="0">
                <a:solidFill>
                  <a:schemeClr val="tx1"/>
                </a:solidFill>
              </a:rPr>
              <a:t>DMA</a:t>
            </a:r>
            <a:r>
              <a:rPr lang="zh-CN" altLang="en-US" sz="2400" dirty="0">
                <a:solidFill>
                  <a:schemeClr val="tx1"/>
                </a:solidFill>
              </a:rPr>
              <a:t>请求，</a:t>
            </a:r>
            <a:r>
              <a:rPr lang="zh-CN" altLang="en-US" sz="2400" dirty="0">
                <a:solidFill>
                  <a:srgbClr val="FF0000"/>
                </a:solidFill>
              </a:rPr>
              <a:t>打印机</a:t>
            </a:r>
            <a:r>
              <a:rPr lang="zh-CN" altLang="en-US" sz="2400" dirty="0">
                <a:solidFill>
                  <a:schemeClr val="tx1"/>
                </a:solidFill>
              </a:rPr>
              <a:t>以</a:t>
            </a:r>
            <a:r>
              <a:rPr lang="en-US" altLang="zh-CN" sz="2400" dirty="0">
                <a:solidFill>
                  <a:srgbClr val="FF0000"/>
                </a:solidFill>
              </a:rPr>
              <a:t>150μs</a:t>
            </a:r>
            <a:r>
              <a:rPr lang="zh-CN" altLang="en-US" sz="2400" dirty="0">
                <a:solidFill>
                  <a:schemeClr val="tx1"/>
                </a:solidFill>
              </a:rPr>
              <a:t>间隔发</a:t>
            </a:r>
            <a:r>
              <a:rPr lang="en-US" altLang="zh-CN" sz="2400" dirty="0">
                <a:solidFill>
                  <a:schemeClr val="tx1"/>
                </a:solidFill>
              </a:rPr>
              <a:t>DMA</a:t>
            </a:r>
            <a:r>
              <a:rPr lang="zh-CN" altLang="en-US" sz="2400" dirty="0">
                <a:solidFill>
                  <a:schemeClr val="tx1"/>
                </a:solidFill>
              </a:rPr>
              <a:t>请求。根据传输速率，磁盘</a:t>
            </a:r>
            <a:r>
              <a:rPr lang="zh-CN" altLang="en-US" sz="2400" dirty="0">
                <a:solidFill>
                  <a:srgbClr val="FF0000"/>
                </a:solidFill>
              </a:rPr>
              <a:t>优先权</a:t>
            </a:r>
            <a:r>
              <a:rPr lang="zh-CN" altLang="en-US" sz="2400" dirty="0">
                <a:solidFill>
                  <a:schemeClr val="tx1"/>
                </a:solidFill>
              </a:rPr>
              <a:t>最高，磁带次之，打印机最低，图中假设</a:t>
            </a:r>
            <a:r>
              <a:rPr lang="en-US" altLang="zh-CN" sz="2400" dirty="0">
                <a:solidFill>
                  <a:schemeClr val="tx1"/>
                </a:solidFill>
              </a:rPr>
              <a:t>DMA</a:t>
            </a:r>
            <a:r>
              <a:rPr lang="zh-CN" altLang="en-US" sz="2400" dirty="0">
                <a:solidFill>
                  <a:schemeClr val="tx1"/>
                </a:solidFill>
              </a:rPr>
              <a:t>控制器每完成一次</a:t>
            </a:r>
            <a:r>
              <a:rPr lang="en-US" altLang="zh-CN" sz="2400" dirty="0">
                <a:solidFill>
                  <a:schemeClr val="tx1"/>
                </a:solidFill>
              </a:rPr>
              <a:t>DMA</a:t>
            </a:r>
            <a:r>
              <a:rPr lang="zh-CN" altLang="en-US" sz="2400" dirty="0">
                <a:solidFill>
                  <a:schemeClr val="tx1"/>
                </a:solidFill>
              </a:rPr>
              <a:t>传送所需的时间是</a:t>
            </a:r>
            <a:r>
              <a:rPr lang="en-US" altLang="zh-CN" sz="2400" dirty="0">
                <a:solidFill>
                  <a:srgbClr val="FF0000"/>
                </a:solidFill>
              </a:rPr>
              <a:t>5μs</a:t>
            </a:r>
            <a:r>
              <a:rPr lang="zh-CN" altLang="en-US" sz="2400" dirty="0">
                <a:solidFill>
                  <a:schemeClr val="tx1"/>
                </a:solidFill>
              </a:rPr>
              <a:t>。若采用</a:t>
            </a:r>
            <a:r>
              <a:rPr lang="zh-CN" altLang="en-US" sz="2400" dirty="0">
                <a:solidFill>
                  <a:srgbClr val="FF0000"/>
                </a:solidFill>
              </a:rPr>
              <a:t>多路型</a:t>
            </a:r>
            <a:r>
              <a:rPr lang="en-US" altLang="zh-CN" sz="2400" dirty="0">
                <a:solidFill>
                  <a:srgbClr val="FF0000"/>
                </a:solidFill>
              </a:rPr>
              <a:t>DMA</a:t>
            </a:r>
            <a:r>
              <a:rPr lang="zh-CN" altLang="en-US" sz="2400" dirty="0">
                <a:solidFill>
                  <a:srgbClr val="FF0000"/>
                </a:solidFill>
              </a:rPr>
              <a:t>控制器</a:t>
            </a:r>
            <a:r>
              <a:rPr lang="zh-CN" altLang="en-US" sz="2400" dirty="0">
                <a:solidFill>
                  <a:schemeClr val="tx1"/>
                </a:solidFill>
              </a:rPr>
              <a:t>，请画出</a:t>
            </a:r>
            <a:r>
              <a:rPr lang="en-US" altLang="zh-CN" sz="2400" dirty="0">
                <a:solidFill>
                  <a:schemeClr val="tx1"/>
                </a:solidFill>
              </a:rPr>
              <a:t>DMA</a:t>
            </a:r>
            <a:r>
              <a:rPr lang="zh-CN" altLang="en-US" sz="2400" dirty="0">
                <a:solidFill>
                  <a:schemeClr val="tx1"/>
                </a:solidFill>
              </a:rPr>
              <a:t>控制器服务三个设备的工作时间图。 </a:t>
            </a:r>
            <a:endParaRPr lang="zh-CN" altLang="en-US" sz="2400" dirty="0">
              <a:solidFill>
                <a:schemeClr val="tx1"/>
              </a:solidFill>
            </a:endParaRPr>
          </a:p>
        </p:txBody>
      </p:sp>
      <p:sp>
        <p:nvSpPr>
          <p:cNvPr id="39939" name="Text Box 3"/>
          <p:cNvSpPr/>
          <p:nvPr/>
        </p:nvSpPr>
        <p:spPr>
          <a:xfrm>
            <a:off x="0" y="6249035"/>
            <a:ext cx="9144000" cy="60896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spcBef>
                <a:spcPct val="0"/>
              </a:spcBef>
              <a:buClrTx/>
              <a:buSzTx/>
              <a:buFontTx/>
              <a:buNone/>
            </a:pPr>
            <a:r>
              <a:rPr lang="zh-CN" altLang="en-US" sz="2000" dirty="0">
                <a:solidFill>
                  <a:srgbClr val="FF0000"/>
                </a:solidFill>
              </a:rPr>
              <a:t>从图上看到，在这种情况下</a:t>
            </a:r>
            <a:r>
              <a:rPr lang="en-US" altLang="zh-CN" sz="2000" dirty="0">
                <a:solidFill>
                  <a:srgbClr val="FF0000"/>
                </a:solidFill>
              </a:rPr>
              <a:t>DMA</a:t>
            </a:r>
            <a:r>
              <a:rPr lang="zh-CN" altLang="en-US" sz="2000" dirty="0">
                <a:solidFill>
                  <a:srgbClr val="FF0000"/>
                </a:solidFill>
              </a:rPr>
              <a:t>尚有空闲时间，说明控制器还可以容纳更多设备。 </a:t>
            </a:r>
            <a:endParaRPr lang="zh-CN" altLang="en-US" sz="2000" dirty="0">
              <a:solidFill>
                <a:srgbClr val="FF0000"/>
              </a:solidFill>
            </a:endParaRPr>
          </a:p>
        </p:txBody>
      </p:sp>
      <p:pic>
        <p:nvPicPr>
          <p:cNvPr id="77827" name="内容占位符 120835" descr="8"/>
          <p:cNvPicPr>
            <a:picLocks noGrp="1" noChangeAspect="1"/>
          </p:cNvPicPr>
          <p:nvPr>
            <p:ph sz="half" idx="2"/>
          </p:nvPr>
        </p:nvPicPr>
        <p:blipFill>
          <a:blip r:embed="rId1"/>
          <a:stretch>
            <a:fillRect/>
          </a:stretch>
        </p:blipFill>
        <p:spPr>
          <a:xfrm>
            <a:off x="1033780" y="2642235"/>
            <a:ext cx="6312535" cy="3512820"/>
          </a:xfr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8-4</a:t>
            </a:r>
            <a:r>
              <a:rPr lang="zh-CN" altLang="en-US"/>
              <a:t>习题</a:t>
            </a:r>
            <a:endParaRPr lang="zh-CN" altLang="en-US"/>
          </a:p>
        </p:txBody>
      </p:sp>
      <p:sp>
        <p:nvSpPr>
          <p:cNvPr id="3" name="内容占位符 2"/>
          <p:cNvSpPr>
            <a:spLocks noGrp="1"/>
          </p:cNvSpPr>
          <p:nvPr>
            <p:ph idx="1"/>
          </p:nvPr>
        </p:nvSpPr>
        <p:spPr/>
        <p:txBody>
          <a:bodyPr/>
          <a:p>
            <a:pPr marL="0" indent="0">
              <a:buNone/>
            </a:pPr>
            <a:r>
              <a:rPr lang="zh-CN" altLang="en-US"/>
              <a:t>题</a:t>
            </a:r>
            <a:r>
              <a:rPr lang="en-US" altLang="zh-CN"/>
              <a:t>1</a:t>
            </a:r>
            <a:r>
              <a:rPr lang="zh-CN" altLang="en-US"/>
              <a:t>、</a:t>
            </a:r>
            <a:r>
              <a:rPr lang="zh-CN" altLang="en-US">
                <a:solidFill>
                  <a:schemeClr val="tx1"/>
                </a:solidFill>
              </a:rPr>
              <a:t>DMA访问主存时，向CPU发出请求，获得总线使用权时再进行访存，这种情况称作( B )。</a:t>
            </a:r>
            <a:endParaRPr lang="zh-CN" altLang="en-US">
              <a:solidFill>
                <a:schemeClr val="tx1"/>
              </a:solidFill>
            </a:endParaRPr>
          </a:p>
          <a:p>
            <a:pPr marL="0" indent="0">
              <a:buNone/>
            </a:pPr>
            <a:endParaRPr lang="zh-CN" altLang="en-US">
              <a:solidFill>
                <a:schemeClr val="tx1"/>
              </a:solidFill>
            </a:endParaRPr>
          </a:p>
          <a:p>
            <a:pPr marL="0" indent="0">
              <a:buNone/>
            </a:pPr>
            <a:r>
              <a:rPr lang="zh-CN" altLang="en-US">
                <a:solidFill>
                  <a:schemeClr val="tx1"/>
                </a:solidFill>
              </a:rPr>
              <a:t>A．停止CPU访问主存；</a:t>
            </a:r>
            <a:endParaRPr lang="zh-CN" altLang="en-US">
              <a:solidFill>
                <a:schemeClr val="tx1"/>
              </a:solidFill>
            </a:endParaRPr>
          </a:p>
          <a:p>
            <a:pPr marL="0" indent="0">
              <a:buNone/>
            </a:pPr>
            <a:r>
              <a:rPr lang="zh-CN" altLang="en-US">
                <a:solidFill>
                  <a:schemeClr val="tx1"/>
                </a:solidFill>
              </a:rPr>
              <a:t>B．周期挪用； </a:t>
            </a:r>
            <a:endParaRPr lang="zh-CN" altLang="en-US">
              <a:solidFill>
                <a:schemeClr val="tx1"/>
              </a:solidFill>
            </a:endParaRPr>
          </a:p>
          <a:p>
            <a:pPr marL="0" indent="0">
              <a:buNone/>
            </a:pPr>
            <a:r>
              <a:rPr lang="zh-CN" altLang="en-US">
                <a:solidFill>
                  <a:schemeClr val="tx1"/>
                </a:solidFill>
              </a:rPr>
              <a:t>C．DMA与CPU交替访问；</a:t>
            </a:r>
            <a:endParaRPr lang="zh-CN" altLang="en-US">
              <a:solidFill>
                <a:schemeClr val="tx1"/>
              </a:solidFill>
            </a:endParaRPr>
          </a:p>
          <a:p>
            <a:pPr marL="0" indent="0">
              <a:buNone/>
            </a:pPr>
            <a:r>
              <a:rPr lang="zh-CN" altLang="en-US">
                <a:solidFill>
                  <a:schemeClr val="tx1"/>
                </a:solidFill>
              </a:rPr>
              <a:t>D．DMA</a:t>
            </a:r>
            <a:endParaRPr lang="zh-CN" altLang="en-US">
              <a:solidFill>
                <a:schemeClr val="tx1"/>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6025,&quot;width&quot;:14101}"/>
</p:tagLst>
</file>

<file path=ppt/tags/tag10.xml><?xml version="1.0" encoding="utf-8"?>
<p:tagLst xmlns:p="http://schemas.openxmlformats.org/presentationml/2006/main">
  <p:tag name="KSO_WM_UNIT_TABLE_BEAUTIFY" val="smartTable{9822c07c-57e1-4dcf-b196-eebc46170138}"/>
</p:tagLst>
</file>

<file path=ppt/tags/tag11.xml><?xml version="1.0" encoding="utf-8"?>
<p:tagLst xmlns:p="http://schemas.openxmlformats.org/presentationml/2006/main">
  <p:tag name="KSO_WM_UNIT_TABLE_BEAUTIFY" val="smartTable{45a83414-425e-451f-bb8a-efce450b7041}"/>
</p:tagLst>
</file>

<file path=ppt/tags/tag12.xml><?xml version="1.0" encoding="utf-8"?>
<p:tagLst xmlns:p="http://schemas.openxmlformats.org/presentationml/2006/main">
  <p:tag name="KSO_WM_UNIT_PLACING_PICTURE_USER_VIEWPORT" val="{&quot;height&quot;:3613,&quot;width&quot;:11169}"/>
</p:tagLst>
</file>

<file path=ppt/tags/tag2.xml><?xml version="1.0" encoding="utf-8"?>
<p:tagLst xmlns:p="http://schemas.openxmlformats.org/presentationml/2006/main">
  <p:tag name="KSO_WM_UNIT_PLACING_PICTURE_USER_VIEWPORT" val="{&quot;height&quot;:8047.4992125984254,&quot;width&quot;:11905}"/>
</p:tagLst>
</file>

<file path=ppt/tags/tag3.xml><?xml version="1.0" encoding="utf-8"?>
<p:tagLst xmlns:p="http://schemas.openxmlformats.org/presentationml/2006/main">
  <p:tag name="KSO_WM_UNIT_PLACING_PICTURE_USER_VIEWPORT" val="{&quot;height&quot;:8047.4992125984254,&quot;width&quot;:11905}"/>
</p:tagLst>
</file>

<file path=ppt/tags/tag4.xml><?xml version="1.0" encoding="utf-8"?>
<p:tagLst xmlns:p="http://schemas.openxmlformats.org/presentationml/2006/main">
  <p:tag name="KSO_WM_UNIT_PLACING_PICTURE_USER_VIEWPORT" val="{&quot;height&quot;:8047.4992125984254,&quot;width&quot;:11905}"/>
</p:tagLst>
</file>

<file path=ppt/tags/tag5.xml><?xml version="1.0" encoding="utf-8"?>
<p:tagLst xmlns:p="http://schemas.openxmlformats.org/presentationml/2006/main">
  <p:tag name="KSO_WM_UNIT_PLACING_PICTURE_USER_VIEWPORT" val="{&quot;height&quot;:8047.4992125984254,&quot;width&quot;:11905}"/>
</p:tagLst>
</file>

<file path=ppt/tags/tag6.xml><?xml version="1.0" encoding="utf-8"?>
<p:tagLst xmlns:p="http://schemas.openxmlformats.org/presentationml/2006/main">
  <p:tag name="KSO_WM_UNIT_PLACING_PICTURE_USER_VIEWPORT" val="{&quot;height&quot;:8047.4992125984254,&quot;width&quot;:11905}"/>
</p:tagLst>
</file>

<file path=ppt/tags/tag7.xml><?xml version="1.0" encoding="utf-8"?>
<p:tagLst xmlns:p="http://schemas.openxmlformats.org/presentationml/2006/main">
  <p:tag name="KSO_WM_UNIT_PLACING_PICTURE_USER_VIEWPORT" val="{&quot;height&quot;:8047.4992125984254,&quot;width&quot;:11905}"/>
</p:tagLst>
</file>

<file path=ppt/tags/tag8.xml><?xml version="1.0" encoding="utf-8"?>
<p:tagLst xmlns:p="http://schemas.openxmlformats.org/presentationml/2006/main">
  <p:tag name="KSO_WM_UNIT_TABLE_BEAUTIFY" val="smartTable{2c192135-8aac-43ac-a959-26be235edd82}"/>
</p:tagLst>
</file>

<file path=ppt/tags/tag9.xml><?xml version="1.0" encoding="utf-8"?>
<p:tagLst xmlns:p="http://schemas.openxmlformats.org/presentationml/2006/main">
  <p:tag name="KSO_WM_UNIT_TABLE_BEAUTIFY" val="smartTable{9822c07c-57e1-4dcf-b196-eebc46170138}"/>
  <p:tag name="TABLE_ENDDRAG_ORIGIN_RECT" val="681*211"/>
  <p:tag name="TABLE_ENDDRAG_RECT" val="31*281*681*211"/>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16142</Words>
  <Application>WPS 演示</Application>
  <PresentationFormat>全屏显示(4:3)</PresentationFormat>
  <Paragraphs>1405</Paragraphs>
  <Slides>125</Slides>
  <Notes>5</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15</vt:i4>
      </vt:variant>
      <vt:variant>
        <vt:lpstr>幻灯片标题</vt:lpstr>
      </vt:variant>
      <vt:variant>
        <vt:i4>125</vt:i4>
      </vt:variant>
    </vt:vector>
  </HeadingPairs>
  <TitlesOfParts>
    <vt:vector size="156" baseType="lpstr">
      <vt:lpstr>Arial</vt:lpstr>
      <vt:lpstr>宋体</vt:lpstr>
      <vt:lpstr>Wingdings</vt:lpstr>
      <vt:lpstr>黑体</vt:lpstr>
      <vt:lpstr>Times New Roman</vt:lpstr>
      <vt:lpstr>Wingdings</vt:lpstr>
      <vt:lpstr>方正粗黑宋简体</vt:lpstr>
      <vt:lpstr>微软雅黑</vt:lpstr>
      <vt:lpstr>Arial Unicode MS</vt:lpstr>
      <vt:lpstr>华文中宋</vt:lpstr>
      <vt:lpstr>仿宋_GB2312</vt:lpstr>
      <vt:lpstr>仿宋</vt:lpstr>
      <vt:lpstr>楷体_GB2312</vt:lpstr>
      <vt:lpstr>新宋体</vt:lpstr>
      <vt:lpstr>Network</vt:lpstr>
      <vt:lpstr>默认设计模板</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第八章   输入输出系统</vt:lpstr>
      <vt:lpstr>8.1 CPU与外设之间的信息交换方式</vt:lpstr>
      <vt:lpstr>8.1.1 输入/输出接口与端口</vt:lpstr>
      <vt:lpstr>8.1.2  输入/输出操作的一般过程</vt:lpstr>
      <vt:lpstr>8.1.2  输入/输出操作的一般过程</vt:lpstr>
      <vt:lpstr>8.1.1 输入/输出接口与端口</vt:lpstr>
      <vt:lpstr>PowerPoint 演示文稿</vt:lpstr>
      <vt:lpstr>8.1.2  输入/输出操作的一般过程</vt:lpstr>
      <vt:lpstr>8.1.4 CPU与I/O接口之间的数据传送</vt:lpstr>
      <vt:lpstr>8.2程序查询方式</vt:lpstr>
      <vt:lpstr>PowerPoint 演示文稿</vt:lpstr>
      <vt:lpstr>PowerPoint 演示文稿</vt:lpstr>
      <vt:lpstr>8.2程序查询方式</vt:lpstr>
      <vt:lpstr>8.2程序查询方式</vt:lpstr>
      <vt:lpstr>CPU从外设输入一个字的过程：</vt:lpstr>
      <vt:lpstr>8.2程序查询方式</vt:lpstr>
      <vt:lpstr>8.3程序中断方式</vt:lpstr>
      <vt:lpstr>8.3.1中断的基本概念</vt:lpstr>
      <vt:lpstr>8.3.1 中断的基本概念</vt:lpstr>
      <vt:lpstr>8.3.1 中断的基本概念</vt:lpstr>
      <vt:lpstr>8.3.1 中断的基本概念</vt:lpstr>
      <vt:lpstr>8.3.2 中断服务程序入口地址的获取</vt:lpstr>
      <vt:lpstr>8.3.2 中断服务程序入口地址的获取</vt:lpstr>
      <vt:lpstr>PowerPoint 演示文稿</vt:lpstr>
      <vt:lpstr>PowerPoint 演示文稿</vt:lpstr>
      <vt:lpstr>8.3.3 程序中断方式的基本I/O接口</vt:lpstr>
      <vt:lpstr>8.3.2 程序中断方式的基本I/O接口</vt:lpstr>
      <vt:lpstr>8.3.2 程序中断方式的基本I/O接口</vt:lpstr>
      <vt:lpstr>8.3.2 程序中断方式的基本I/O接口</vt:lpstr>
      <vt:lpstr>8.3.2 程序中断方式的基本I/O接口</vt:lpstr>
      <vt:lpstr>8.3.2 程序中断方式的基本I/O接口</vt:lpstr>
      <vt:lpstr>PowerPoint 演示文稿</vt:lpstr>
      <vt:lpstr>PowerPoint 演示文稿</vt:lpstr>
      <vt:lpstr>PowerPoint 演示文稿</vt:lpstr>
      <vt:lpstr>8.3.3单级中断</vt:lpstr>
      <vt:lpstr>8.3.3单级中断：串行排队链法</vt:lpstr>
      <vt:lpstr>8.3.2 程序中断方式的基本I/O接口</vt:lpstr>
      <vt:lpstr>8.3.4多级中断</vt:lpstr>
      <vt:lpstr>8.3.4多级中断：二维中断系统</vt:lpstr>
      <vt:lpstr>8.3.4多级中断</vt:lpstr>
      <vt:lpstr>8.3.4多级中断</vt:lpstr>
      <vt:lpstr>8.3.4 多级中断</vt:lpstr>
      <vt:lpstr>8.3.4 多级中断</vt:lpstr>
      <vt:lpstr>8.3.4 多级中断</vt:lpstr>
      <vt:lpstr>8.3.4 多级中断</vt:lpstr>
      <vt:lpstr>8.3.4 多级中断</vt:lpstr>
      <vt:lpstr>例8.3</vt:lpstr>
      <vt:lpstr>例8.3</vt:lpstr>
      <vt:lpstr>PowerPoint 演示文稿</vt:lpstr>
      <vt:lpstr>中断 （《操作系统》补充）</vt:lpstr>
      <vt:lpstr>无中断 控制流程</vt:lpstr>
      <vt:lpstr>短 I/O 等待</vt:lpstr>
      <vt:lpstr>长 I/O 等待</vt:lpstr>
      <vt:lpstr>中断和指令周期</vt:lpstr>
      <vt:lpstr>有中断的指令周期</vt:lpstr>
      <vt:lpstr>1.4.2  中断处理</vt:lpstr>
      <vt:lpstr>PowerPoint 演示文稿</vt:lpstr>
      <vt:lpstr>1.4.3 多个中断</vt:lpstr>
      <vt:lpstr>PowerPoint 演示文稿</vt:lpstr>
      <vt:lpstr>8-3习题</vt:lpstr>
      <vt:lpstr>PowerPoint 演示文稿</vt:lpstr>
      <vt:lpstr>PowerPoint 演示文稿</vt:lpstr>
      <vt:lpstr>PowerPoint 演示文稿</vt:lpstr>
      <vt:lpstr>PowerPoint 演示文稿</vt:lpstr>
      <vt:lpstr>PowerPoint 演示文稿</vt:lpstr>
      <vt:lpstr>8-3习题</vt:lpstr>
      <vt:lpstr>PowerPoint 演示文稿</vt:lpstr>
      <vt:lpstr>8-3习题</vt:lpstr>
      <vt:lpstr>8-3习题</vt:lpstr>
      <vt:lpstr>8-3习题</vt:lpstr>
      <vt:lpstr>8-3习题</vt:lpstr>
      <vt:lpstr>8-3习题</vt:lpstr>
      <vt:lpstr>8-3习题</vt:lpstr>
      <vt:lpstr>8-3习题</vt:lpstr>
      <vt:lpstr>8-3习题</vt:lpstr>
      <vt:lpstr>8-3习题</vt:lpstr>
      <vt:lpstr>8-3习题</vt:lpstr>
      <vt:lpstr>8-3习题</vt:lpstr>
      <vt:lpstr>8-3习题</vt:lpstr>
      <vt:lpstr>8-3习题</vt:lpstr>
      <vt:lpstr>8.4 DMA方式</vt:lpstr>
      <vt:lpstr>8.4.1 DMA的基本概念</vt:lpstr>
      <vt:lpstr>8.4.2 DMA传送方式</vt:lpstr>
      <vt:lpstr>8.4.2 DMA传送方式</vt:lpstr>
      <vt:lpstr>8.4.2 DMA传送方式</vt:lpstr>
      <vt:lpstr>8.4.2 DMA传送方式</vt:lpstr>
      <vt:lpstr>8.4.2 DMA传送方式</vt:lpstr>
      <vt:lpstr>8.4.3 基本的DMA原理</vt:lpstr>
      <vt:lpstr>PowerPoint 演示文稿</vt:lpstr>
      <vt:lpstr>8.4.3 基本的DMA原理</vt:lpstr>
      <vt:lpstr>PowerPoint 演示文稿</vt:lpstr>
      <vt:lpstr>8.4.3 基本的DMA原理</vt:lpstr>
      <vt:lpstr>8.4.4选择型和多路型DMA控制器</vt:lpstr>
      <vt:lpstr>8.4.4选择型和多路型DMA控制器</vt:lpstr>
      <vt:lpstr>8.4.4选择型和多路型DMA控制器</vt:lpstr>
      <vt:lpstr>8.4.4选择型和多路型DMA控制器</vt:lpstr>
      <vt:lpstr>8.4.4选择型和多路型DMA控制器</vt:lpstr>
      <vt:lpstr>PowerPoint 演示文稿</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8-4习题</vt:lpstr>
      <vt:lpstr>8.5 通道方式 </vt:lpstr>
      <vt:lpstr>PowerPoint 演示文稿</vt:lpstr>
      <vt:lpstr>PowerPoint 演示文稿</vt:lpstr>
      <vt:lpstr>PowerPoint 演示文稿</vt:lpstr>
      <vt:lpstr>8.5 通道方式</vt:lpstr>
      <vt:lpstr>8.5 通道方式</vt:lpstr>
      <vt:lpstr>8.5 通道方式</vt:lpstr>
      <vt:lpstr>8.5 通道方式</vt:lpstr>
      <vt:lpstr>作业</vt:lpstr>
    </vt:vector>
  </TitlesOfParts>
  <Company>Ningbo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输入输出系统</dc:title>
  <dc:creator>杨旭东</dc:creator>
  <cp:lastModifiedBy>李艳军（杨林妈妈）</cp:lastModifiedBy>
  <cp:revision>165</cp:revision>
  <dcterms:created xsi:type="dcterms:W3CDTF">2008-05-19T20:46:00Z</dcterms:created>
  <dcterms:modified xsi:type="dcterms:W3CDTF">2021-10-28T14:19:50Z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36D7D78881D04A53BA4F2EF7CADE5FE5</vt:lpwstr>
  </property>
</Properties>
</file>